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4" r:id="rId2"/>
    <p:sldId id="257" r:id="rId3"/>
    <p:sldId id="259" r:id="rId4"/>
    <p:sldId id="261" r:id="rId5"/>
    <p:sldId id="292" r:id="rId6"/>
    <p:sldId id="293" r:id="rId7"/>
    <p:sldId id="282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93" autoAdjust="0"/>
  </p:normalViewPr>
  <p:slideViewPr>
    <p:cSldViewPr>
      <p:cViewPr varScale="1">
        <p:scale>
          <a:sx n="68" d="100"/>
          <a:sy n="68" d="100"/>
        </p:scale>
        <p:origin x="18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EE8083-BF05-4072-BB7F-6A683EBABC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6B0BA-2450-4086-A887-AFEFF7C877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5613BB-CED4-42EB-ACC8-6C68EBDA4F6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98B25-C8C0-486E-B651-1B3623031E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24A60-2491-4CEF-B0BE-9CD007F48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BA58C7-24D4-4DA1-9A90-EDBA81942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4AFB54-7900-4BCB-9A47-155460C5684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2BE315-D65E-447F-9E75-E856B3076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D04456DE-E2C2-4368-82DB-548792242A2A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C79D730B-B442-4CBD-A2F9-5CF6FCF251C3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470EAC88-F6C5-4328-BF5E-F1CD3633DFC2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indent="-297650"/>
            <a:r>
              <a:rPr lang="en-US" altLang="en-US" dirty="0"/>
              <a:t>A hybrid zone can occur in a single band where adjacent species meet</a:t>
            </a:r>
          </a:p>
          <a:p>
            <a:pPr marL="737654" lvl="1"/>
            <a:r>
              <a:rPr lang="en-US" altLang="en-US" dirty="0"/>
              <a:t>For example, two species of toad in the genus </a:t>
            </a:r>
            <a:r>
              <a:rPr lang="en-US" altLang="en-US" i="1" dirty="0" err="1"/>
              <a:t>Bombina</a:t>
            </a:r>
            <a:r>
              <a:rPr lang="en-US" altLang="en-US" dirty="0"/>
              <a:t> interbreed in a long and narrow hybrid zone</a:t>
            </a:r>
          </a:p>
          <a:p>
            <a:pPr marL="737654" lvl="1"/>
            <a:r>
              <a:rPr lang="en-US" altLang="en-US" dirty="0"/>
              <a:t>The hybrid zone occurs where the</a:t>
            </a:r>
            <a:r>
              <a:rPr lang="en-US" altLang="en-US" baseline="0" dirty="0"/>
              <a:t> higher-altitude habitat of the yellow-bellied toad meets the lowland habitat of the fire-bellied toad.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F780051E-1A24-4422-ADE2-D9971BD47F7A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23533" indent="-297650"/>
            <a:r>
              <a:rPr lang="en-US" altLang="en-US" dirty="0"/>
              <a:t>Hybrids often have reduced fitness compared with parent species.</a:t>
            </a:r>
          </a:p>
          <a:p>
            <a:pPr marL="323533" indent="-297650"/>
            <a:r>
              <a:rPr lang="en-US" altLang="en-US" dirty="0"/>
              <a:t>The distribution of hybrid zones can be more complex if parent species are found in patches within the same region.</a:t>
            </a:r>
          </a:p>
          <a:p>
            <a:pPr indent="-297650"/>
            <a:r>
              <a:rPr lang="en-US" altLang="en-US" dirty="0"/>
              <a:t>When closely related species meet in a hybrid zone, there are three possible outcomes</a:t>
            </a:r>
          </a:p>
          <a:p>
            <a:pPr marL="737654" lvl="1"/>
            <a:r>
              <a:rPr lang="en-US" altLang="en-US" dirty="0"/>
              <a:t>Reinforcement</a:t>
            </a:r>
          </a:p>
          <a:p>
            <a:pPr marL="737654" lvl="1"/>
            <a:r>
              <a:rPr lang="en-US" altLang="en-US" dirty="0"/>
              <a:t>Fusion</a:t>
            </a:r>
          </a:p>
          <a:p>
            <a:pPr marL="737654" lvl="1"/>
            <a:r>
              <a:rPr lang="en-US" altLang="en-US" dirty="0"/>
              <a:t>Stability</a:t>
            </a:r>
          </a:p>
          <a:p>
            <a:pPr marL="737654" lvl="1"/>
            <a:endParaRPr lang="en-US" altLang="en-US" dirty="0"/>
          </a:p>
          <a:p>
            <a:pPr marL="323533" indent="-297650"/>
            <a:r>
              <a:rPr lang="en-US" altLang="en-US" b="1" dirty="0"/>
              <a:t>Reinforcement </a:t>
            </a:r>
            <a:r>
              <a:rPr lang="en-US" altLang="en-US" dirty="0"/>
              <a:t>occurs when hybrids are less fit than the parent species.</a:t>
            </a:r>
          </a:p>
          <a:p>
            <a:pPr marL="323533" indent="-297650"/>
            <a:r>
              <a:rPr lang="en-US" altLang="en-US" dirty="0"/>
              <a:t>Natural selection strengthens (reinforces) reproductive barriers, and, over time, the rate of hybridization decreases.</a:t>
            </a:r>
          </a:p>
          <a:p>
            <a:pPr marL="323533" indent="-297650"/>
            <a:r>
              <a:rPr lang="en-US" altLang="en-US" dirty="0"/>
              <a:t>Where reinforcement occurs, reproductive barriers should be stronger for sympatric than for allopatric species.</a:t>
            </a:r>
          </a:p>
          <a:p>
            <a:pPr marL="323533" indent="-297650"/>
            <a:r>
              <a:rPr lang="en-US" altLang="en-US" b="1" dirty="0"/>
              <a:t>Fusion</a:t>
            </a:r>
            <a:r>
              <a:rPr lang="en-US" altLang="en-US" dirty="0"/>
              <a:t> of the parent species into a single species may occur if hybrids are as fit as parents, allowing substantial gene flow between species.</a:t>
            </a:r>
          </a:p>
          <a:p>
            <a:pPr marL="323533" indent="-297650"/>
            <a:r>
              <a:rPr lang="en-US" altLang="en-US" dirty="0"/>
              <a:t>For example, researchers think that pollution in Lake Victoria has reduced the ability of female cichlids to distinguish males of different species.</a:t>
            </a:r>
          </a:p>
          <a:p>
            <a:pPr marL="323533" indent="-297650"/>
            <a:r>
              <a:rPr lang="en-US" altLang="en-US" dirty="0"/>
              <a:t>This might be causing the fusion of many species.</a:t>
            </a:r>
          </a:p>
          <a:p>
            <a:pPr marL="271767"/>
            <a:endParaRPr lang="en-US" altLang="en-US" dirty="0"/>
          </a:p>
          <a:p>
            <a:pPr marL="323533" indent="-297650"/>
            <a:r>
              <a:rPr lang="en-US" altLang="en-US" b="1" dirty="0"/>
              <a:t>Stability</a:t>
            </a:r>
            <a:r>
              <a:rPr lang="en-US" altLang="en-US" dirty="0"/>
              <a:t> of the hybrid zone may be achieved if extensive gene flow from outside the hybrid zone can overwhelm selection for increased reproductive isolation inside the hybrid zone.</a:t>
            </a:r>
          </a:p>
          <a:p>
            <a:pPr marL="323533" indent="-297650"/>
            <a:r>
              <a:rPr lang="en-US" altLang="en-US" dirty="0"/>
              <a:t>In a stable hybrid zone, hybrids continue to be produced over time.</a:t>
            </a:r>
          </a:p>
          <a:p>
            <a:pPr marL="323533" indent="-297650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FF852EF0-7099-4670-A29B-CAC33039FAEC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Figure 22.14 Two models for the tempo of speciation, based on patterns observed in the fossil record.</a:t>
            </a:r>
          </a:p>
          <a:p>
            <a:pPr marL="357504" indent="-357504"/>
            <a:r>
              <a:rPr lang="en-US" altLang="en-US" dirty="0"/>
              <a:t>The fossil record includes examples of species that appear suddenly, persist essentially unchanged for some time, and then apparently disappear.</a:t>
            </a:r>
          </a:p>
          <a:p>
            <a:pPr marL="357504" indent="-357504"/>
            <a:r>
              <a:rPr lang="en-US" altLang="en-US" dirty="0"/>
              <a:t>These periods of apparent stasis punctuated by sudden change are called </a:t>
            </a:r>
            <a:r>
              <a:rPr lang="en-US" altLang="en-US" b="1" dirty="0"/>
              <a:t>punctuated equilibria.</a:t>
            </a:r>
          </a:p>
          <a:p>
            <a:pPr marL="357504" indent="-357504"/>
            <a:r>
              <a:rPr lang="en-US" altLang="en-US" dirty="0"/>
              <a:t>The punctuated equilibrium model contrasts with a model of gradual change in a species’</a:t>
            </a:r>
            <a:r>
              <a:rPr lang="en-US" altLang="ja-JP" dirty="0">
                <a:ea typeface="ＭＳ Ｐゴシック" pitchFamily="84" charset="-128"/>
              </a:rPr>
              <a:t> existence.</a:t>
            </a:r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54245403-648C-4487-A16B-02FD129B3D35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lvl="1" defTabSz="931774">
              <a:defRPr/>
            </a:pPr>
            <a:r>
              <a:rPr lang="en-US" altLang="en-US" dirty="0"/>
              <a:t>For example, in Japanese </a:t>
            </a:r>
            <a:r>
              <a:rPr lang="en-US" altLang="en-US" i="1" dirty="0" err="1"/>
              <a:t>Euhadra</a:t>
            </a:r>
            <a:r>
              <a:rPr lang="en-US" altLang="en-US" dirty="0"/>
              <a:t> snails, the direction of shell spiral affects mating and is controlled by a single gene</a:t>
            </a:r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1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3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0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475B-0306-4AE4-9010-E6771261987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5FD0-A073-4825-9819-3D21FCAF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2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../../Video%20Clips/Biology/Ecology/Frogs.m4v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9082-E0E0-4728-A320-29314C731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Remember that </a:t>
            </a:r>
            <a:r>
              <a:rPr lang="en-US"/>
              <a:t>the Chapter </a:t>
            </a:r>
            <a:r>
              <a:rPr lang="en-US" dirty="0"/>
              <a:t>21 and 22 </a:t>
            </a:r>
            <a:r>
              <a:rPr lang="en-US"/>
              <a:t>Test is on Monday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29CAE-DE2B-453E-9CE4-34E5D234A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0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0819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22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Hybrid Zones and Patterns of Evolution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00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613" y="177800"/>
            <a:ext cx="8534400" cy="914400"/>
          </a:xfrm>
        </p:spPr>
        <p:txBody>
          <a:bodyPr lIns="91440" tIns="45720" rIns="91440" bIns="45720" anchor="ctr">
            <a:noAutofit/>
          </a:bodyPr>
          <a:lstStyle/>
          <a:p>
            <a:pPr eaLnBrk="1" hangingPunct="1"/>
            <a:r>
              <a:rPr lang="en-US" altLang="en-US" sz="3200" dirty="0"/>
              <a:t>Concept 22.3: Hybrid zones reveal factors that cause reproductive isolation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163" y="1339850"/>
            <a:ext cx="8877300" cy="4857750"/>
          </a:xfrm>
        </p:spPr>
        <p:txBody>
          <a:bodyPr lIns="91440" tIns="45720" rIns="91440" bIns="45720"/>
          <a:lstStyle/>
          <a:p>
            <a:pPr marL="317500" indent="-292100" eaLnBrk="1" hangingPunct="1"/>
            <a:r>
              <a:rPr lang="en-US" altLang="en-US" dirty="0"/>
              <a:t>A </a:t>
            </a:r>
            <a:r>
              <a:rPr lang="en-US" altLang="en-US" b="1" dirty="0"/>
              <a:t>hybrid zone </a:t>
            </a:r>
            <a:r>
              <a:rPr lang="en-US" altLang="en-US" dirty="0"/>
              <a:t>is a region in which members of different species mate and produce hybrids.</a:t>
            </a:r>
          </a:p>
          <a:p>
            <a:pPr marL="317500" indent="-292100" eaLnBrk="1" hangingPunct="1"/>
            <a:endParaRPr lang="en-US" altLang="en-US" dirty="0"/>
          </a:p>
          <a:p>
            <a:pPr marL="317500" indent="-292100" eaLnBrk="1" hangingPunct="1"/>
            <a:r>
              <a:rPr lang="en-US" altLang="en-US" dirty="0"/>
              <a:t>Hybrids are the result of mating between species with incomplete reproductive barriers.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563" y="3995737"/>
            <a:ext cx="2919413" cy="2862263"/>
            <a:chOff x="3111500" y="1968500"/>
            <a:chExt cx="2919413" cy="2862263"/>
          </a:xfrm>
        </p:grpSpPr>
        <p:pic>
          <p:nvPicPr>
            <p:cNvPr id="7" name="Picture 2" descr="22_11cYellowBelliedToad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90"/>
            <a:stretch>
              <a:fillRect/>
            </a:stretch>
          </p:blipFill>
          <p:spPr bwMode="auto">
            <a:xfrm>
              <a:off x="3111500" y="1968500"/>
              <a:ext cx="2919413" cy="274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3151188" y="4194175"/>
              <a:ext cx="2525712" cy="636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Yellow-bellied toad,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 i="1" dirty="0" err="1"/>
                <a:t>Bombina</a:t>
              </a:r>
              <a:r>
                <a:rPr lang="en-US" altLang="en-US" sz="1800" b="1" i="1" dirty="0"/>
                <a:t> </a:t>
              </a:r>
              <a:r>
                <a:rPr lang="en-US" altLang="en-US" sz="1800" b="1" i="1" dirty="0" err="1"/>
                <a:t>variegata</a:t>
              </a:r>
              <a:endParaRPr lang="en-US" altLang="en-US" sz="1800" b="1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07405" y="3974025"/>
            <a:ext cx="2932113" cy="2847975"/>
            <a:chOff x="3105150" y="2001838"/>
            <a:chExt cx="2932113" cy="2847975"/>
          </a:xfrm>
        </p:grpSpPr>
        <p:pic>
          <p:nvPicPr>
            <p:cNvPr id="10" name="Picture 2" descr="22_11dFireBelliedToad-U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23"/>
            <a:stretch>
              <a:fillRect/>
            </a:stretch>
          </p:blipFill>
          <p:spPr bwMode="auto">
            <a:xfrm>
              <a:off x="3105150" y="2001838"/>
              <a:ext cx="2932113" cy="2649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3144838" y="4213225"/>
              <a:ext cx="2316162" cy="636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Fire-bellied toad,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 i="1" dirty="0" err="1"/>
                <a:t>Bombina</a:t>
              </a:r>
              <a:r>
                <a:rPr lang="en-US" altLang="en-US" sz="1800" b="1" i="1" dirty="0"/>
                <a:t> </a:t>
              </a:r>
              <a:r>
                <a:rPr lang="en-US" altLang="en-US" sz="1800" b="1" i="1" dirty="0" err="1"/>
                <a:t>bombina</a:t>
              </a:r>
              <a:endParaRPr lang="en-US" altLang="en-US" sz="18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13796" y="61343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Frog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7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1" b="57096"/>
          <a:stretch/>
        </p:blipFill>
        <p:spPr bwMode="auto">
          <a:xfrm>
            <a:off x="5758774" y="217488"/>
            <a:ext cx="2974064" cy="275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82" r="63326"/>
          <a:stretch/>
        </p:blipFill>
        <p:spPr bwMode="auto">
          <a:xfrm>
            <a:off x="411164" y="2801566"/>
            <a:ext cx="3051884" cy="38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60" b="58003"/>
          <a:stretch/>
        </p:blipFill>
        <p:spPr bwMode="auto">
          <a:xfrm>
            <a:off x="411164" y="217488"/>
            <a:ext cx="3032428" cy="270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5" r="36206" b="50000"/>
          <a:stretch/>
        </p:blipFill>
        <p:spPr bwMode="auto">
          <a:xfrm>
            <a:off x="3365770" y="217488"/>
            <a:ext cx="2354094" cy="321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5" t="50000"/>
          <a:stretch/>
        </p:blipFill>
        <p:spPr bwMode="auto">
          <a:xfrm>
            <a:off x="3521413" y="3432968"/>
            <a:ext cx="5211425" cy="321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7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2" descr="22_12HybrZoneOverTime_1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3"/>
          <a:stretch>
            <a:fillRect/>
          </a:stretch>
        </p:blipFill>
        <p:spPr bwMode="auto">
          <a:xfrm>
            <a:off x="296863" y="1441450"/>
            <a:ext cx="854868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31"/>
          <p:cNvSpPr txBox="1">
            <a:spLocks noChangeArrowheads="1"/>
          </p:cNvSpPr>
          <p:nvPr/>
        </p:nvSpPr>
        <p:spPr bwMode="auto">
          <a:xfrm>
            <a:off x="2128838" y="4543425"/>
            <a:ext cx="109696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Barrier to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gene flow</a:t>
            </a:r>
          </a:p>
        </p:txBody>
      </p:sp>
      <p:sp>
        <p:nvSpPr>
          <p:cNvPr id="22533" name="Text Box 31"/>
          <p:cNvSpPr txBox="1">
            <a:spLocks noChangeArrowheads="1"/>
          </p:cNvSpPr>
          <p:nvPr/>
        </p:nvSpPr>
        <p:spPr bwMode="auto">
          <a:xfrm>
            <a:off x="1112838" y="4149725"/>
            <a:ext cx="1198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Gene flow</a:t>
            </a:r>
          </a:p>
        </p:txBody>
      </p:sp>
      <p:sp>
        <p:nvSpPr>
          <p:cNvPr id="22534" name="Text Box 31"/>
          <p:cNvSpPr txBox="1">
            <a:spLocks noChangeArrowheads="1"/>
          </p:cNvSpPr>
          <p:nvPr/>
        </p:nvSpPr>
        <p:spPr bwMode="auto">
          <a:xfrm>
            <a:off x="338138" y="4492625"/>
            <a:ext cx="1198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Population</a:t>
            </a:r>
          </a:p>
        </p:txBody>
      </p:sp>
      <p:sp>
        <p:nvSpPr>
          <p:cNvPr id="22535" name="Line 14"/>
          <p:cNvSpPr>
            <a:spLocks noChangeShapeType="1"/>
          </p:cNvSpPr>
          <p:nvPr/>
        </p:nvSpPr>
        <p:spPr bwMode="auto">
          <a:xfrm flipV="1">
            <a:off x="635000" y="3805238"/>
            <a:ext cx="271463" cy="703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15"/>
          <p:cNvSpPr>
            <a:spLocks noChangeShapeType="1"/>
          </p:cNvSpPr>
          <p:nvPr/>
        </p:nvSpPr>
        <p:spPr bwMode="auto">
          <a:xfrm>
            <a:off x="1219200" y="3597275"/>
            <a:ext cx="215900" cy="538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 flipH="1">
            <a:off x="2344738" y="3632200"/>
            <a:ext cx="111125" cy="931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6863" y="1441450"/>
            <a:ext cx="8548687" cy="3797300"/>
            <a:chOff x="296863" y="1441450"/>
            <a:chExt cx="8548687" cy="3797300"/>
          </a:xfrm>
        </p:grpSpPr>
        <p:pic>
          <p:nvPicPr>
            <p:cNvPr id="11" name="Picture 22" descr="22_12HybrZoneOverTime_2-U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72"/>
            <a:stretch>
              <a:fillRect/>
            </a:stretch>
          </p:blipFill>
          <p:spPr bwMode="auto">
            <a:xfrm>
              <a:off x="296863" y="1441450"/>
              <a:ext cx="8548687" cy="379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3017838" y="1495425"/>
              <a:ext cx="1236662" cy="79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Isolated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diverges.</a:t>
              </a:r>
            </a:p>
          </p:txBody>
        </p: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2128838" y="4543425"/>
              <a:ext cx="10969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Barrier to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1112838" y="41497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38138" y="44926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35000" y="3805238"/>
              <a:ext cx="271463" cy="703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219200" y="3597275"/>
              <a:ext cx="215900" cy="538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2344738" y="3632200"/>
              <a:ext cx="111125" cy="931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3294063" y="2214563"/>
              <a:ext cx="66675" cy="774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6863" y="1441450"/>
            <a:ext cx="6840537" cy="3784600"/>
            <a:chOff x="296863" y="1441450"/>
            <a:chExt cx="6840537" cy="3784600"/>
          </a:xfrm>
        </p:grpSpPr>
        <p:pic>
          <p:nvPicPr>
            <p:cNvPr id="21" name="Picture 2" descr="22_12HybrZoneOverTime_4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58" b="4793"/>
            <a:stretch/>
          </p:blipFill>
          <p:spPr bwMode="auto">
            <a:xfrm>
              <a:off x="296863" y="1441450"/>
              <a:ext cx="6637337" cy="378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3017838" y="1495425"/>
              <a:ext cx="1236662" cy="79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Isolated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diverges.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6040438" y="2092325"/>
              <a:ext cx="8937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Hybrid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zone</a:t>
              </a: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6040438" y="4518025"/>
              <a:ext cx="10969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Hybrid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individual</a:t>
              </a:r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2128838" y="4543425"/>
              <a:ext cx="10969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Barrier to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1112838" y="41497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338138" y="44926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V="1">
              <a:off x="635000" y="3805238"/>
              <a:ext cx="271463" cy="703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1219200" y="3597275"/>
              <a:ext cx="215900" cy="538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 flipH="1">
              <a:off x="2344738" y="3632200"/>
              <a:ext cx="111125" cy="931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5783263" y="3983038"/>
              <a:ext cx="439737" cy="517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flipV="1">
              <a:off x="3294063" y="2214563"/>
              <a:ext cx="66675" cy="774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V="1">
              <a:off x="5824538" y="2578100"/>
              <a:ext cx="3048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6863" y="1441450"/>
            <a:ext cx="6840537" cy="3784600"/>
            <a:chOff x="296863" y="1441450"/>
            <a:chExt cx="6840537" cy="3784600"/>
          </a:xfrm>
        </p:grpSpPr>
        <p:pic>
          <p:nvPicPr>
            <p:cNvPr id="35" name="Picture 2" descr="22_12HybrZoneOverTime_4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58" b="4793"/>
            <a:stretch/>
          </p:blipFill>
          <p:spPr bwMode="auto">
            <a:xfrm>
              <a:off x="296863" y="1441450"/>
              <a:ext cx="6637337" cy="378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3017838" y="1495425"/>
              <a:ext cx="1236662" cy="795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Isolated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diverges.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6040438" y="2092325"/>
              <a:ext cx="8937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Hybrid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zone</a:t>
              </a: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6040438" y="4518025"/>
              <a:ext cx="10969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Hybrid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individual</a:t>
              </a:r>
            </a:p>
          </p:txBody>
        </p:sp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2128838" y="4543425"/>
              <a:ext cx="1096962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Barrier to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1112838" y="41497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Gene flow</a:t>
              </a:r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338138" y="4492625"/>
              <a:ext cx="11985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Population</a:t>
              </a: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V="1">
              <a:off x="635000" y="3805238"/>
              <a:ext cx="271463" cy="703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1219200" y="3597275"/>
              <a:ext cx="215900" cy="538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 flipH="1">
              <a:off x="2344738" y="3632200"/>
              <a:ext cx="111125" cy="931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5783263" y="3983038"/>
              <a:ext cx="439737" cy="517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V="1">
              <a:off x="3294063" y="2214563"/>
              <a:ext cx="66675" cy="774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 flipV="1">
              <a:off x="5824538" y="2578100"/>
              <a:ext cx="3048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96862" y="152400"/>
            <a:ext cx="85804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Times New Roman" pitchFamily="84" charset="0"/>
                <a:ea typeface="ＭＳ Ｐゴシック" pitchFamily="84" charset="-128"/>
              </a:rPr>
              <a:t>Formation of a hybrid zone and possible outcomes for hybrids over time. </a:t>
            </a:r>
            <a:endParaRPr lang="en-US" sz="28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934200" y="1441450"/>
            <a:ext cx="1943100" cy="1898650"/>
            <a:chOff x="6934200" y="1441450"/>
            <a:chExt cx="1943100" cy="1898650"/>
          </a:xfrm>
        </p:grpSpPr>
        <p:pic>
          <p:nvPicPr>
            <p:cNvPr id="53" name="Picture 2" descr="22_12HybrZoneOverTime_4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42" b="52237"/>
            <a:stretch/>
          </p:blipFill>
          <p:spPr bwMode="auto">
            <a:xfrm>
              <a:off x="6934200" y="1441450"/>
              <a:ext cx="1911350" cy="189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7208838" y="1736725"/>
              <a:ext cx="126206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Possible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outcomes:</a:t>
              </a:r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7208838" y="3057525"/>
              <a:ext cx="1668462" cy="2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Reinforcement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975475" y="3432969"/>
            <a:ext cx="1911350" cy="1067594"/>
            <a:chOff x="6975475" y="2737644"/>
            <a:chExt cx="1911350" cy="1067594"/>
          </a:xfrm>
        </p:grpSpPr>
        <p:pic>
          <p:nvPicPr>
            <p:cNvPr id="57" name="Picture 2" descr="22_12HybrZoneOverTime_4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42" t="47604" b="25540"/>
            <a:stretch/>
          </p:blipFill>
          <p:spPr bwMode="auto">
            <a:xfrm>
              <a:off x="6975475" y="2737644"/>
              <a:ext cx="1911350" cy="1067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 Box 31"/>
            <p:cNvSpPr txBox="1">
              <a:spLocks noChangeArrowheads="1"/>
            </p:cNvSpPr>
            <p:nvPr/>
          </p:nvSpPr>
          <p:spPr bwMode="auto">
            <a:xfrm>
              <a:off x="7250113" y="3325019"/>
              <a:ext cx="893762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 dirty="0"/>
                <a:t>Fusion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87394" y="4518025"/>
            <a:ext cx="1911350" cy="1017587"/>
            <a:chOff x="7113839" y="3771106"/>
            <a:chExt cx="1911350" cy="1017587"/>
          </a:xfrm>
        </p:grpSpPr>
        <p:pic>
          <p:nvPicPr>
            <p:cNvPr id="60" name="Picture 2" descr="22_12HybrZoneOverTime_4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42" t="69608" b="4793"/>
            <a:stretch/>
          </p:blipFill>
          <p:spPr bwMode="auto">
            <a:xfrm>
              <a:off x="7113839" y="3771106"/>
              <a:ext cx="1911350" cy="101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7388477" y="4410869"/>
              <a:ext cx="893762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b="1"/>
                <a:t>Stability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7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D6FF-67AC-4AF0-BE08-19617836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4800600"/>
            <a:ext cx="82296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The tempo of speciation</a:t>
            </a:r>
            <a:endParaRPr lang="en-US" dirty="0"/>
          </a:p>
        </p:txBody>
      </p:sp>
      <p:pic>
        <p:nvPicPr>
          <p:cNvPr id="1026" name="Picture 2" descr="Image result for new topic">
            <a:extLst>
              <a:ext uri="{FF2B5EF4-FFF2-40B4-BE49-F238E27FC236}">
                <a16:creationId xmlns:a16="http://schemas.microsoft.com/office/drawing/2014/main" id="{5127195E-A9D1-4DE3-9745-C514A4156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4457700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 descr="22_14SpeciationTempo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2" b="3293"/>
          <a:stretch/>
        </p:blipFill>
        <p:spPr bwMode="auto">
          <a:xfrm>
            <a:off x="296863" y="2917825"/>
            <a:ext cx="85486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31"/>
          <p:cNvSpPr txBox="1">
            <a:spLocks noChangeArrowheads="1"/>
          </p:cNvSpPr>
          <p:nvPr/>
        </p:nvSpPr>
        <p:spPr bwMode="auto">
          <a:xfrm>
            <a:off x="325438" y="5927725"/>
            <a:ext cx="2430462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(b) Gradual model</a:t>
            </a:r>
          </a:p>
        </p:txBody>
      </p:sp>
      <p:sp>
        <p:nvSpPr>
          <p:cNvPr id="36870" name="Text Box 31"/>
          <p:cNvSpPr txBox="1">
            <a:spLocks noChangeArrowheads="1"/>
          </p:cNvSpPr>
          <p:nvPr/>
        </p:nvSpPr>
        <p:spPr bwMode="auto">
          <a:xfrm>
            <a:off x="490538" y="2917825"/>
            <a:ext cx="614362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Time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09800" y="-2422"/>
            <a:ext cx="3352800" cy="666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Evolution by creeps</a:t>
            </a:r>
          </a:p>
          <a:p>
            <a:pPr marL="350838" indent="-350838"/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5309937" y="-10214"/>
            <a:ext cx="16558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dirty="0"/>
              <a:t>and jerks</a:t>
            </a:r>
            <a:r>
              <a:rPr lang="en-US" altLang="en-US" dirty="0"/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6863" y="593725"/>
            <a:ext cx="8548687" cy="2636838"/>
            <a:chOff x="296863" y="593725"/>
            <a:chExt cx="8548687" cy="2636838"/>
          </a:xfrm>
        </p:grpSpPr>
        <p:pic>
          <p:nvPicPr>
            <p:cNvPr id="10" name="Picture 7" descr="22_14SpeciationTempo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514"/>
            <a:stretch/>
          </p:blipFill>
          <p:spPr bwMode="auto">
            <a:xfrm>
              <a:off x="296863" y="598488"/>
              <a:ext cx="8548687" cy="263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325438" y="593725"/>
              <a:ext cx="2430462" cy="22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(a) Punctuated model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490538" y="2917825"/>
              <a:ext cx="614362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3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724900" cy="5118100"/>
          </a:xfrm>
        </p:spPr>
        <p:txBody>
          <a:bodyPr lIns="91440" tIns="45720" rIns="91440" bIns="45720"/>
          <a:lstStyle/>
          <a:p>
            <a:pPr indent="-292100" eaLnBrk="1" hangingPunct="1"/>
            <a:r>
              <a:rPr lang="en-US" altLang="en-US" dirty="0"/>
              <a:t>Depending on the species in question, speciation might require the change of only a single allele or many alleles.</a:t>
            </a:r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http://www.bio.miami.edu/dana/pix/euhad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5715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3233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537</Words>
  <Application>Microsoft Office PowerPoint</Application>
  <PresentationFormat>On-screen Show (4:3)</PresentationFormat>
  <Paragraphs>90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</vt:lpstr>
      <vt:lpstr>Times New Roman</vt:lpstr>
      <vt:lpstr>Office Theme</vt:lpstr>
      <vt:lpstr>Remember that the Chapter 21 and 22 Test is on Monday </vt:lpstr>
      <vt:lpstr>PowerPoint Presentation</vt:lpstr>
      <vt:lpstr>Concept 22.3: Hybrid zones reveal factors that cause reproductive isolation</vt:lpstr>
      <vt:lpstr>PowerPoint Presentation</vt:lpstr>
      <vt:lpstr>PowerPoint Presentation</vt:lpstr>
      <vt:lpstr>The tempo of speciation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winga</cp:lastModifiedBy>
  <cp:revision>32</cp:revision>
  <cp:lastPrinted>2018-03-08T16:21:53Z</cp:lastPrinted>
  <dcterms:created xsi:type="dcterms:W3CDTF">2015-03-09T21:38:04Z</dcterms:created>
  <dcterms:modified xsi:type="dcterms:W3CDTF">2020-03-11T14:44:59Z</dcterms:modified>
</cp:coreProperties>
</file>