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4" r:id="rId3"/>
    <p:sldId id="262" r:id="rId4"/>
    <p:sldId id="264" r:id="rId5"/>
    <p:sldId id="266" r:id="rId6"/>
    <p:sldId id="269" r:id="rId7"/>
    <p:sldId id="273" r:id="rId8"/>
    <p:sldId id="291" r:id="rId9"/>
    <p:sldId id="275" r:id="rId10"/>
    <p:sldId id="290" r:id="rId11"/>
    <p:sldId id="289" r:id="rId12"/>
    <p:sldId id="292" r:id="rId13"/>
    <p:sldId id="293" r:id="rId14"/>
    <p:sldId id="284" r:id="rId15"/>
    <p:sldId id="286" r:id="rId16"/>
    <p:sldId id="287" r:id="rId17"/>
    <p:sldId id="288" r:id="rId18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67" autoAdjust="0"/>
  </p:normalViewPr>
  <p:slideViewPr>
    <p:cSldViewPr>
      <p:cViewPr varScale="1">
        <p:scale>
          <a:sx n="64" d="100"/>
          <a:sy n="64" d="100"/>
        </p:scale>
        <p:origin x="20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C372-4870-4858-B4AB-EE27E843BC8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630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630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EA2C1-A50F-43A7-9E0C-04840851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0A57A-507C-47A9-95FD-B8A7CE1BB1A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C1B2A-5502-45CA-8CCC-81142154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F3642A6E-FB15-4332-9D84-EE9E689AA356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F986192-0707-462F-A01F-294AADF32561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30200" indent="-304800" eaLnBrk="1" hangingPunct="1"/>
            <a:r>
              <a:rPr lang="en-US" altLang="en-US" dirty="0"/>
              <a:t>An </a:t>
            </a:r>
            <a:r>
              <a:rPr lang="en-US" altLang="en-US" b="1" dirty="0"/>
              <a:t>allopolyploid </a:t>
            </a:r>
            <a:r>
              <a:rPr lang="en-US" altLang="en-US" dirty="0"/>
              <a:t>is a species with multiple sets of chromosomes derived from different species.</a:t>
            </a:r>
          </a:p>
          <a:p>
            <a:pPr marL="330200" indent="-304800" eaLnBrk="1" hangingPunct="1"/>
            <a:r>
              <a:rPr lang="en-US" altLang="en-US" dirty="0"/>
              <a:t>Allopolyploids cannot interbreed with either parent species.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need to remember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C1B2A-5502-45CA-8CCC-81142154B9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don’t need to remember this.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C1B2A-5502-45CA-8CCC-81142154B9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E9449C5-D3E3-4A62-B9C3-BF9986361F1D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indent="-292100" eaLnBrk="1" hangingPunct="1"/>
            <a:r>
              <a:rPr lang="en-US" altLang="en-US" dirty="0"/>
              <a:t>Sympatric speciation can also result from the appearance of new ecological niches.</a:t>
            </a:r>
          </a:p>
          <a:p>
            <a:pPr indent="-292100" eaLnBrk="1" hangingPunct="1"/>
            <a:r>
              <a:rPr lang="en-US" altLang="en-US" dirty="0"/>
              <a:t>For example, the North American maggot fly can live on native hawthorn trees as well as more recently introduced apple trees.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44A50ED-EA29-46D9-B62B-C06376873F7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17500" indent="-292100" eaLnBrk="1" hangingPunct="1"/>
            <a:r>
              <a:rPr lang="en-US" altLang="en-US" dirty="0"/>
              <a:t>Sexual selection can drive sympatric speciation.</a:t>
            </a:r>
            <a:r>
              <a:rPr lang="en-US" altLang="en-US" baseline="0" dirty="0"/>
              <a:t> </a:t>
            </a:r>
            <a:r>
              <a:rPr lang="en-US" altLang="en-US" dirty="0"/>
              <a:t>Sexual selection for mates of different colors has likely contributed to speciation in cichlid fish in Lake Victoria.</a:t>
            </a:r>
          </a:p>
          <a:p>
            <a:pPr marL="317500" indent="-292100" eaLnBrk="1" hangingPunct="1"/>
            <a:r>
              <a:rPr lang="en-US" altLang="en-US" dirty="0"/>
              <a:t>Mate choice by females based on male breeding coloration is the main reproductive barrier that normally keeps the gene pools of these two species separate. </a:t>
            </a:r>
          </a:p>
          <a:p>
            <a:pPr marL="317500" indent="-292100" eaLnBrk="1" hangingPunct="1"/>
            <a:endParaRPr lang="en-US" altLang="en-US" dirty="0"/>
          </a:p>
          <a:p>
            <a:pPr marL="317500" indent="-292100" eaLnBrk="1" hangingPunct="1"/>
            <a:endParaRPr lang="en-US" altLang="en-US" dirty="0"/>
          </a:p>
          <a:p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F925113-79DD-4F9D-90C6-D84A107775C5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9FDD706-7A4B-41B8-81D7-572150A91E1E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3BA1366-4D7A-4105-BBBB-F71A009F13E1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64A2AD6-0F4D-4496-95CE-AC63097C5F59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 </a:t>
            </a:r>
            <a:r>
              <a:rPr lang="en-US" altLang="en-US" b="1" dirty="0"/>
              <a:t>allopatric speciation</a:t>
            </a:r>
            <a:r>
              <a:rPr lang="en-US" altLang="en-US" dirty="0"/>
              <a:t>, gene flow is interrupted when a population is divided into geographically isolated subpopulations.</a:t>
            </a:r>
          </a:p>
          <a:p>
            <a:pPr indent="-292100"/>
            <a:endParaRPr lang="en-US" altLang="en-US" dirty="0"/>
          </a:p>
          <a:p>
            <a:pPr indent="-292100"/>
            <a:r>
              <a:rPr lang="en-US" altLang="en-US" dirty="0"/>
              <a:t>The definition of a geographic barrier depends on the ability of a population to disperse.</a:t>
            </a:r>
            <a:r>
              <a:rPr lang="en-US" altLang="en-US" baseline="0" dirty="0"/>
              <a:t>  </a:t>
            </a:r>
            <a:r>
              <a:rPr lang="en-US" altLang="en-US" dirty="0"/>
              <a:t>For example, a canyon may create a barrier for small rodents, but not birds, coyotes, or pollen.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EFA59850-2A1D-4D05-AA68-D13D863AC625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indent="-292100" eaLnBrk="1" hangingPunct="1"/>
            <a:r>
              <a:rPr lang="en-US" altLang="en-US" dirty="0"/>
              <a:t>Reproductive isolation may arise as a result of genetic divergence.</a:t>
            </a:r>
            <a:endParaRPr lang="en-US" altLang="en-US" sz="2400" dirty="0"/>
          </a:p>
          <a:p>
            <a:pPr marL="723900" lvl="1" eaLnBrk="1" hangingPunct="1"/>
            <a:r>
              <a:rPr lang="en-US" altLang="en-US" dirty="0"/>
              <a:t>For example, mosquitofish in the Bahamas comprise several isolated populations in different ponds</a:t>
            </a:r>
            <a:endParaRPr lang="en-US" altLang="en-US" sz="2200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5360D26-B5AA-4EE0-826E-F7D014BAA303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Allopatric speciation in snapping shrimp (</a:t>
            </a:r>
            <a:r>
              <a:rPr lang="en-US" altLang="en-US" i="1" dirty="0">
                <a:latin typeface="Times New Roman" pitchFamily="84" charset="0"/>
                <a:ea typeface="ＭＳ Ｐゴシック" pitchFamily="84" charset="-128"/>
              </a:rPr>
              <a:t>Alpheus</a:t>
            </a:r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)</a:t>
            </a:r>
          </a:p>
          <a:p>
            <a:pPr marL="317500" indent="-292100" eaLnBrk="1" hangingPunct="1"/>
            <a:r>
              <a:rPr lang="en-US" altLang="en-US" dirty="0"/>
              <a:t>Fifteen pairs of sister species of snapping shrimp (</a:t>
            </a:r>
            <a:r>
              <a:rPr lang="en-US" altLang="en-US" i="1" dirty="0"/>
              <a:t>Alpheus</a:t>
            </a:r>
            <a:r>
              <a:rPr lang="en-US" altLang="en-US" dirty="0"/>
              <a:t>) are separated by the Isthmus of Panama.</a:t>
            </a:r>
          </a:p>
          <a:p>
            <a:pPr marL="317500" indent="-292100" eaLnBrk="1" hangingPunct="1"/>
            <a:r>
              <a:rPr lang="en-US" altLang="en-US" dirty="0"/>
              <a:t>These species originated from 9 million to 3 million years ago, when the Isthmus of Panama formed and separated the Atlantic and Pacific waters. Sister species that live in the deepest water diverged first.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9845E2F-E75A-4877-8709-1FEFDF11B83A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17500" indent="-292100" eaLnBrk="1" hangingPunct="1"/>
            <a:r>
              <a:rPr lang="en-US" altLang="en-US" dirty="0"/>
              <a:t>Barriers to reproduction are intrinsic; separation itself is not a biological barrier.</a:t>
            </a:r>
          </a:p>
          <a:p>
            <a:pPr marL="317500" indent="-292100" eaLnBrk="1" hangingPunct="1"/>
            <a:r>
              <a:rPr lang="en-US" altLang="en-US" dirty="0"/>
              <a:t>Intrinsic reproductive barriers can develop in experimentally isolated populations.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0F2B700-2FF6-4119-B1A4-E5BD9EAD9EA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22.8b Inquiry: Can divergence of allopatric populations lead to reproductive isolation? (part 2: results)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2FC512A-F862-4BBE-9CB8-5938E725F292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20A4AEC-BAA1-47E6-B722-A2EF68DBDAA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17500" indent="-292100" eaLnBrk="1" hangingPunct="1"/>
            <a:r>
              <a:rPr lang="en-US" altLang="en-US" b="1" dirty="0"/>
              <a:t>Polyploidy </a:t>
            </a:r>
            <a:r>
              <a:rPr lang="en-US" altLang="en-US" dirty="0"/>
              <a:t>is the presence of extra sets of chromosomes due to accidents during cell division.</a:t>
            </a:r>
          </a:p>
          <a:p>
            <a:pPr marL="317500" indent="-292100" eaLnBrk="1" hangingPunct="1"/>
            <a:r>
              <a:rPr lang="en-US" altLang="en-US" dirty="0"/>
              <a:t>Polyploidy is much more common in plants than in animals.</a:t>
            </a:r>
          </a:p>
          <a:p>
            <a:pPr marL="317500" indent="-292100" eaLnBrk="1" hangingPunct="1"/>
            <a:r>
              <a:rPr lang="en-US" altLang="en-US" dirty="0"/>
              <a:t>The offspring of </a:t>
            </a:r>
            <a:r>
              <a:rPr lang="en-US" altLang="en-US" dirty="0" err="1"/>
              <a:t>matings</a:t>
            </a:r>
            <a:r>
              <a:rPr lang="en-US" altLang="en-US" dirty="0"/>
              <a:t> between </a:t>
            </a:r>
            <a:r>
              <a:rPr lang="en-US" altLang="en-US" dirty="0" err="1"/>
              <a:t>autopolyploids</a:t>
            </a:r>
            <a:r>
              <a:rPr lang="en-US" altLang="en-US" dirty="0"/>
              <a:t> </a:t>
            </a:r>
            <a:r>
              <a:rPr lang="en-US" altLang="en-US" baseline="0" dirty="0"/>
              <a:t> </a:t>
            </a:r>
            <a:r>
              <a:rPr lang="en-US" altLang="en-US" dirty="0"/>
              <a:t>and diploids have reduced fertility.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1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6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5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FA96-A3D6-49C3-8BB8-E5DF9C1C647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BEDC-51E4-44D6-B924-F72B5ACD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539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Chapter 22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Allopatric and Sympatric Speciation 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33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 descr="22_UN01Autopolypoid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402"/>
          <a:stretch/>
        </p:blipFill>
        <p:spPr bwMode="auto">
          <a:xfrm>
            <a:off x="357188" y="136525"/>
            <a:ext cx="47371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1"/>
          <p:cNvSpPr txBox="1">
            <a:spLocks noChangeArrowheads="1"/>
          </p:cNvSpPr>
          <p:nvPr/>
        </p:nvSpPr>
        <p:spPr bwMode="auto">
          <a:xfrm>
            <a:off x="2174876" y="177800"/>
            <a:ext cx="114776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/>
              <a:t>Cell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division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error</a:t>
            </a:r>
          </a:p>
        </p:txBody>
      </p:sp>
      <p:sp>
        <p:nvSpPr>
          <p:cNvPr id="33797" name="Text Box 31"/>
          <p:cNvSpPr txBox="1">
            <a:spLocks noChangeArrowheads="1"/>
          </p:cNvSpPr>
          <p:nvPr/>
        </p:nvSpPr>
        <p:spPr bwMode="auto">
          <a:xfrm>
            <a:off x="3013076" y="2171700"/>
            <a:ext cx="20113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/>
              <a:t>Tetraploid cell</a:t>
            </a:r>
          </a:p>
          <a:p>
            <a:pPr algn="ctr"/>
            <a:r>
              <a:rPr lang="en-US" altLang="en-US" b="1"/>
              <a:t>4</a:t>
            </a:r>
            <a:r>
              <a:rPr lang="en-US" altLang="en-US" b="1" i="1"/>
              <a:t>n</a:t>
            </a:r>
            <a:r>
              <a:rPr lang="en-US" altLang="en-US" b="1"/>
              <a:t> </a:t>
            </a:r>
            <a:r>
              <a:rPr lang="en-US" altLang="en-US" b="1">
                <a:sym typeface="Symbol" pitchFamily="84" charset="2"/>
              </a:rPr>
              <a:t></a:t>
            </a:r>
            <a:r>
              <a:rPr lang="en-US" altLang="en-US" b="1"/>
              <a:t> 12</a:t>
            </a:r>
          </a:p>
        </p:txBody>
      </p:sp>
      <p:sp>
        <p:nvSpPr>
          <p:cNvPr id="33799" name="Text Box 31"/>
          <p:cNvSpPr txBox="1">
            <a:spLocks noChangeArrowheads="1"/>
          </p:cNvSpPr>
          <p:nvPr/>
        </p:nvSpPr>
        <p:spPr bwMode="auto">
          <a:xfrm>
            <a:off x="879476" y="2184400"/>
            <a:ext cx="10588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/>
              <a:t>2</a:t>
            </a:r>
            <a:r>
              <a:rPr lang="en-US" altLang="en-US" b="1" i="1"/>
              <a:t>n</a:t>
            </a:r>
            <a:r>
              <a:rPr lang="en-US" altLang="en-US" b="1"/>
              <a:t> </a:t>
            </a:r>
            <a:r>
              <a:rPr lang="en-US" altLang="en-US" b="1">
                <a:sym typeface="Symbol" pitchFamily="84" charset="2"/>
              </a:rPr>
              <a:t></a:t>
            </a:r>
            <a:r>
              <a:rPr lang="en-US" altLang="en-US" b="1"/>
              <a:t> 6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-22245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indent="-292100"/>
            <a:r>
              <a:rPr lang="en-US" altLang="en-US" sz="2800" dirty="0"/>
              <a:t>An </a:t>
            </a:r>
            <a:r>
              <a:rPr lang="en-US" altLang="en-US" sz="2800" b="1" dirty="0"/>
              <a:t>autopolyploid </a:t>
            </a:r>
            <a:r>
              <a:rPr lang="en-US" altLang="en-US" sz="2800" dirty="0"/>
              <a:t>is an individual with more than two chromosome sets, derived from one species.</a:t>
            </a:r>
          </a:p>
        </p:txBody>
      </p:sp>
      <p:pic>
        <p:nvPicPr>
          <p:cNvPr id="1028" name="Picture 4" descr="https://www.enasco.com/prod/images/products/3A/AC040363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/>
          <a:stretch/>
        </p:blipFill>
        <p:spPr bwMode="auto">
          <a:xfrm>
            <a:off x="5185571" y="2941638"/>
            <a:ext cx="3958430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57188" y="2941637"/>
            <a:ext cx="4737100" cy="3614737"/>
            <a:chOff x="357188" y="2941637"/>
            <a:chExt cx="4737100" cy="3614737"/>
          </a:xfrm>
        </p:grpSpPr>
        <p:pic>
          <p:nvPicPr>
            <p:cNvPr id="12" name="Picture 15" descr="22_UN01Autopolypoid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99" b="2507"/>
            <a:stretch/>
          </p:blipFill>
          <p:spPr bwMode="auto">
            <a:xfrm>
              <a:off x="357188" y="2941637"/>
              <a:ext cx="4737100" cy="361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3013076" y="5372100"/>
              <a:ext cx="2011362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b="1"/>
                <a:t>New species</a:t>
              </a:r>
            </a:p>
            <a:p>
              <a:pPr algn="ctr"/>
              <a:r>
                <a:rPr lang="en-US" altLang="en-US" b="1"/>
                <a:t>(4</a:t>
              </a:r>
              <a:r>
                <a:rPr lang="en-US" altLang="en-US" b="1" i="1"/>
                <a:t>n</a:t>
              </a:r>
              <a:r>
                <a:rPr lang="en-US" altLang="en-US" b="1"/>
                <a:t>)</a:t>
              </a: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409576" y="5245100"/>
              <a:ext cx="411162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/>
                <a:t>2</a:t>
              </a:r>
              <a:r>
                <a:rPr lang="en-US" altLang="en-US" b="1" i="1"/>
                <a:t>n</a:t>
              </a:r>
              <a:endParaRPr lang="en-US" altLang="en-US" b="1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409576" y="5829300"/>
              <a:ext cx="2747962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/>
                <a:t>Gametes produced</a:t>
              </a:r>
            </a:p>
            <a:p>
              <a:r>
                <a:rPr lang="en-US" altLang="en-US" b="1"/>
                <a:t>by tetraploids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2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2_09Allopolyploidy_4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7" t="-71914" r="7537" b="74615"/>
          <a:stretch/>
        </p:blipFill>
        <p:spPr bwMode="auto">
          <a:xfrm>
            <a:off x="-549275" y="-4598987"/>
            <a:ext cx="714057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31"/>
          <p:cNvSpPr txBox="1">
            <a:spLocks noChangeArrowheads="1"/>
          </p:cNvSpPr>
          <p:nvPr/>
        </p:nvSpPr>
        <p:spPr bwMode="auto">
          <a:xfrm>
            <a:off x="36513" y="396875"/>
            <a:ext cx="11414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/>
              <a:t>Species A</a:t>
            </a:r>
          </a:p>
          <a:p>
            <a:r>
              <a:rPr lang="en-US" altLang="en-US" sz="1800" b="1" dirty="0"/>
              <a:t>2</a:t>
            </a:r>
            <a:r>
              <a:rPr lang="en-US" altLang="en-US" sz="1800" b="1" i="1" dirty="0"/>
              <a:t>n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ym typeface="Symbol" pitchFamily="84" charset="2"/>
              </a:rPr>
              <a:t></a:t>
            </a:r>
            <a:r>
              <a:rPr lang="en-US" altLang="en-US" sz="1800" b="1" dirty="0"/>
              <a:t> 6</a:t>
            </a:r>
          </a:p>
        </p:txBody>
      </p:sp>
      <p:sp>
        <p:nvSpPr>
          <p:cNvPr id="38917" name="Text Box 31"/>
          <p:cNvSpPr txBox="1">
            <a:spLocks noChangeArrowheads="1"/>
          </p:cNvSpPr>
          <p:nvPr/>
        </p:nvSpPr>
        <p:spPr bwMode="auto">
          <a:xfrm>
            <a:off x="3795713" y="396875"/>
            <a:ext cx="11414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Species B</a:t>
            </a:r>
          </a:p>
          <a:p>
            <a:r>
              <a:rPr lang="en-US" altLang="en-US" sz="1800" b="1"/>
              <a:t>2</a:t>
            </a:r>
            <a:r>
              <a:rPr lang="en-US" altLang="en-US" sz="1800" b="1" i="1"/>
              <a:t>n</a:t>
            </a:r>
            <a:r>
              <a:rPr lang="en-US" altLang="en-US" sz="1800" b="1"/>
              <a:t> </a:t>
            </a:r>
            <a:r>
              <a:rPr lang="en-US" altLang="en-US" sz="1800" b="1">
                <a:sym typeface="Symbol" pitchFamily="84" charset="2"/>
              </a:rPr>
              <a:t></a:t>
            </a:r>
            <a:r>
              <a:rPr lang="en-US" altLang="en-US" sz="1800" b="1"/>
              <a:t> 4</a:t>
            </a:r>
          </a:p>
        </p:txBody>
      </p:sp>
      <p:sp>
        <p:nvSpPr>
          <p:cNvPr id="38924" name="Text Box 31"/>
          <p:cNvSpPr txBox="1">
            <a:spLocks noChangeArrowheads="1"/>
          </p:cNvSpPr>
          <p:nvPr/>
        </p:nvSpPr>
        <p:spPr bwMode="auto">
          <a:xfrm>
            <a:off x="3478213" y="1222375"/>
            <a:ext cx="3903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Meiotic error; chromosome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number not reduced from 2</a:t>
            </a:r>
            <a:r>
              <a:rPr lang="en-US" altLang="en-US" sz="1800" b="1" i="1"/>
              <a:t>n</a:t>
            </a:r>
            <a:r>
              <a:rPr lang="en-US" altLang="en-US" sz="1800" b="1"/>
              <a:t> to </a:t>
            </a:r>
            <a:r>
              <a:rPr lang="en-US" altLang="en-US" sz="1800" b="1" i="1"/>
              <a:t>n</a:t>
            </a:r>
            <a:endParaRPr lang="en-US" altLang="en-US" sz="1800" b="1"/>
          </a:p>
        </p:txBody>
      </p:sp>
      <p:grpSp>
        <p:nvGrpSpPr>
          <p:cNvPr id="14" name="Group 13"/>
          <p:cNvGrpSpPr/>
          <p:nvPr/>
        </p:nvGrpSpPr>
        <p:grpSpPr>
          <a:xfrm>
            <a:off x="-11112" y="1808163"/>
            <a:ext cx="7140575" cy="984250"/>
            <a:chOff x="1001713" y="1808163"/>
            <a:chExt cx="7140575" cy="984250"/>
          </a:xfrm>
        </p:grpSpPr>
        <p:pic>
          <p:nvPicPr>
            <p:cNvPr id="15" name="Picture 2" descr="22_09Allopolyploidy_4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86" b="64489"/>
            <a:stretch/>
          </p:blipFill>
          <p:spPr bwMode="auto">
            <a:xfrm>
              <a:off x="1001713" y="1808163"/>
              <a:ext cx="71405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1747838" y="1978025"/>
              <a:ext cx="849312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Normal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gamete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i="1" dirty="0"/>
                <a:t>n</a:t>
              </a:r>
              <a:r>
                <a:rPr lang="en-US" altLang="en-US" sz="1800" b="1" dirty="0"/>
                <a:t> </a:t>
              </a:r>
              <a:r>
                <a:rPr lang="en-US" altLang="en-US" sz="1800" b="1" dirty="0">
                  <a:sym typeface="Symbol" pitchFamily="84" charset="2"/>
                </a:rPr>
                <a:t></a:t>
              </a:r>
              <a:r>
                <a:rPr lang="en-US" altLang="en-US" sz="1800" b="1" dirty="0"/>
                <a:t> 3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4300538" y="1965325"/>
              <a:ext cx="2290762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/>
                <a:t>Unreduced gamete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with 4 chromosomes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1112" y="2474913"/>
            <a:ext cx="7140575" cy="1441479"/>
            <a:chOff x="1001713" y="2474913"/>
            <a:chExt cx="7140575" cy="1441479"/>
          </a:xfrm>
        </p:grpSpPr>
        <p:pic>
          <p:nvPicPr>
            <p:cNvPr id="19" name="Picture 2" descr="22_09Allopolyploidy_4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11" b="42599"/>
            <a:stretch/>
          </p:blipFill>
          <p:spPr bwMode="auto">
            <a:xfrm>
              <a:off x="1001713" y="2474913"/>
              <a:ext cx="7140575" cy="144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033838" y="3165475"/>
              <a:ext cx="1903412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/>
                <a:t>Hybrid with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7 chromosomes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112" y="3950898"/>
            <a:ext cx="7140575" cy="1035681"/>
            <a:chOff x="1001713" y="3950898"/>
            <a:chExt cx="7140575" cy="1035681"/>
          </a:xfrm>
        </p:grpSpPr>
        <p:pic>
          <p:nvPicPr>
            <p:cNvPr id="22" name="Picture 2" descr="22_09Allopolyploidy_4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25" b="26399"/>
            <a:stretch/>
          </p:blipFill>
          <p:spPr bwMode="auto">
            <a:xfrm>
              <a:off x="1001713" y="3950898"/>
              <a:ext cx="7140575" cy="103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730585" y="4172191"/>
              <a:ext cx="849312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Normal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gamete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i="1" dirty="0"/>
                <a:t>n</a:t>
              </a:r>
              <a:r>
                <a:rPr lang="en-US" altLang="en-US" sz="1800" b="1" dirty="0"/>
                <a:t> </a:t>
              </a:r>
              <a:r>
                <a:rPr lang="en-US" altLang="en-US" sz="1800" b="1" dirty="0">
                  <a:sym typeface="Symbol" pitchFamily="84" charset="2"/>
                </a:rPr>
                <a:t></a:t>
              </a:r>
              <a:r>
                <a:rPr lang="en-US" altLang="en-US" sz="1800" b="1" dirty="0"/>
                <a:t> 3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300538" y="4473575"/>
              <a:ext cx="2290762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/>
                <a:t>Unreduced gamete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/>
                <a:t>with 7 chromosomes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11112" y="4983163"/>
            <a:ext cx="7140575" cy="1587500"/>
            <a:chOff x="1001713" y="4983163"/>
            <a:chExt cx="7140575" cy="1587500"/>
          </a:xfrm>
        </p:grpSpPr>
        <p:pic>
          <p:nvPicPr>
            <p:cNvPr id="26" name="Picture 2" descr="22_09Allopolyploidy_4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01" b="2701"/>
            <a:stretch/>
          </p:blipFill>
          <p:spPr bwMode="auto">
            <a:xfrm>
              <a:off x="1001713" y="4983163"/>
              <a:ext cx="7140575" cy="156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995738" y="5578475"/>
              <a:ext cx="2290762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New species: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viable fertile hybrid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(allopolyploid)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 b="1" dirty="0"/>
                <a:t>2</a:t>
              </a:r>
              <a:r>
                <a:rPr lang="en-US" altLang="en-US" sz="1800" b="1" i="1" dirty="0"/>
                <a:t>n</a:t>
              </a:r>
              <a:r>
                <a:rPr lang="en-US" altLang="en-US" sz="1800" b="1" dirty="0"/>
                <a:t> </a:t>
              </a:r>
              <a:r>
                <a:rPr lang="en-US" altLang="en-US" sz="1800" b="1" dirty="0">
                  <a:sym typeface="Symbol" pitchFamily="84" charset="2"/>
                </a:rPr>
                <a:t></a:t>
              </a:r>
              <a:r>
                <a:rPr lang="en-US" altLang="en-US" sz="1800" b="1" dirty="0"/>
                <a:t> 10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743575" y="3089972"/>
            <a:ext cx="340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304800"/>
            <a:r>
              <a:rPr lang="en-US" altLang="en-US" sz="2800" dirty="0">
                <a:solidFill>
                  <a:srgbClr val="002060"/>
                </a:solidFill>
              </a:rPr>
              <a:t>An </a:t>
            </a:r>
            <a:r>
              <a:rPr lang="en-US" altLang="en-US" sz="2800" b="1" dirty="0">
                <a:solidFill>
                  <a:srgbClr val="002060"/>
                </a:solidFill>
              </a:rPr>
              <a:t>allopolyploid </a:t>
            </a:r>
            <a:r>
              <a:rPr lang="en-US" altLang="en-US" sz="2800" dirty="0">
                <a:solidFill>
                  <a:srgbClr val="002060"/>
                </a:solidFill>
              </a:rPr>
              <a:t>is a species with multiple sets of chromosomes derived from different species.</a:t>
            </a:r>
          </a:p>
        </p:txBody>
      </p:sp>
    </p:spTree>
    <p:extLst>
      <p:ext uri="{BB962C8B-B14F-4D97-AF65-F5344CB8AC3E}">
        <p14:creationId xmlns:p14="http://schemas.microsoft.com/office/powerpoint/2010/main" val="3245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57FD2C-DD69-43EA-99F8-533D8BCE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98" y="85954"/>
            <a:ext cx="7281862" cy="712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4742-7EE4-4E13-BA97-F0C32DF834D7}"/>
              </a:ext>
            </a:extLst>
          </p:cNvPr>
          <p:cNvSpPr txBox="1"/>
          <p:nvPr/>
        </p:nvSpPr>
        <p:spPr>
          <a:xfrm>
            <a:off x="-62071" y="736194"/>
            <a:ext cx="2057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Bread Wheat </a:t>
            </a:r>
            <a:r>
              <a:rPr lang="en-US" sz="3200" i="1" dirty="0"/>
              <a:t>(Triticum </a:t>
            </a:r>
            <a:r>
              <a:rPr lang="en-US" sz="3200" i="1" dirty="0" err="1"/>
              <a:t>aestivum</a:t>
            </a:r>
            <a:r>
              <a:rPr lang="en-US" sz="3200" i="1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9B1F4-383F-4577-A6BE-339C6B2B7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84767"/>
            <a:ext cx="2519249" cy="1673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51442-0F49-4D22-87AD-A0D9CE8A2482}"/>
              </a:ext>
            </a:extLst>
          </p:cNvPr>
          <p:cNvSpPr txBox="1"/>
          <p:nvPr/>
        </p:nvSpPr>
        <p:spPr>
          <a:xfrm>
            <a:off x="6400800" y="6211669"/>
            <a:ext cx="289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allohexaploid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139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11E17-CA4E-4D28-8B0E-E3BE56DC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0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3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i="1"/>
              <a:t>Habitat Differentiation</a:t>
            </a: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http://evolution.berkeley.edu/evosite/evo101/images/applefl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39" y="3475163"/>
            <a:ext cx="41338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volution.berkeley.edu/evosite/evo101/images/applemaggotfl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" y="1213988"/>
            <a:ext cx="243078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volution.berkeley.edu/evosite/evo101/images/hawthor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10" y="1316464"/>
            <a:ext cx="2133600" cy="14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027" y="2901529"/>
            <a:ext cx="2045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maggot fly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124200" y="2779498"/>
            <a:ext cx="2594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hawthorn tree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19284" y="2914360"/>
            <a:ext cx="1888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apple tree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-14377" y="5753819"/>
            <a:ext cx="931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Gene flow has been reduced between flies that feed on different food varieties, even though they both live in the </a:t>
            </a:r>
            <a:r>
              <a:rPr lang="en-US" sz="2600"/>
              <a:t>same area.</a:t>
            </a:r>
            <a:endParaRPr lang="en-US" sz="2600" dirty="0"/>
          </a:p>
        </p:txBody>
      </p:sp>
      <p:sp>
        <p:nvSpPr>
          <p:cNvPr id="4" name="AutoShape 2" descr="Image result for green apple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reen apple 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green apple 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49" y="1230511"/>
            <a:ext cx="1721949" cy="17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31"/>
          <p:cNvSpPr txBox="1">
            <a:spLocks noChangeArrowheads="1"/>
          </p:cNvSpPr>
          <p:nvPr/>
        </p:nvSpPr>
        <p:spPr bwMode="auto">
          <a:xfrm>
            <a:off x="179388" y="215900"/>
            <a:ext cx="19478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rgbClr val="A03234"/>
                </a:solidFill>
              </a:rPr>
              <a:t>Experiment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8900" y="165100"/>
            <a:ext cx="85344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/>
              <a:t>Sexual Selection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1"/>
          <a:stretch/>
        </p:blipFill>
        <p:spPr bwMode="auto">
          <a:xfrm>
            <a:off x="212726" y="1001713"/>
            <a:ext cx="553085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01713"/>
            <a:ext cx="8716963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3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03200"/>
            <a:ext cx="8674100" cy="419100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/>
            <a:r>
              <a:rPr lang="en-US" altLang="en-US" sz="3600" dirty="0"/>
              <a:t>Allopatric and Sympatric Speciation: </a:t>
            </a:r>
            <a:r>
              <a:rPr lang="en-US" altLang="en-US" sz="3600" i="1" dirty="0"/>
              <a:t>A Review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3" y="1257300"/>
            <a:ext cx="8750300" cy="5029200"/>
          </a:xfrm>
        </p:spPr>
        <p:txBody>
          <a:bodyPr lIns="91440" tIns="45720" rIns="91440" bIns="45720"/>
          <a:lstStyle/>
          <a:p>
            <a:pPr marL="317500" indent="-292100" eaLnBrk="1" hangingPunct="1"/>
            <a:r>
              <a:rPr lang="en-US" altLang="en-US" dirty="0"/>
              <a:t>In allopatric speciation, geographic isolation restricts gene flow between populations.</a:t>
            </a:r>
          </a:p>
          <a:p>
            <a:pPr marL="317500" indent="-292100" eaLnBrk="1" hangingPunct="1"/>
            <a:r>
              <a:rPr lang="en-US" altLang="en-US" dirty="0"/>
              <a:t>Reproductive isolation may then arise by natural selection, genetic drift, or sexual selection in the isolated populations.</a:t>
            </a:r>
          </a:p>
          <a:p>
            <a:pPr marL="317500" indent="-292100" eaLnBrk="1" hangingPunct="1"/>
            <a:r>
              <a:rPr lang="en-US" altLang="en-US" dirty="0"/>
              <a:t>Even if contact is restored between populations, interbreeding is prevented by reproductive barriers.</a:t>
            </a:r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3" y="1250950"/>
            <a:ext cx="8801100" cy="5022850"/>
          </a:xfrm>
        </p:spPr>
        <p:txBody>
          <a:bodyPr lIns="91440" tIns="45720" rIns="91440" bIns="45720"/>
          <a:lstStyle/>
          <a:p>
            <a:pPr marL="317500" indent="-292100" eaLnBrk="1" hangingPunct="1"/>
            <a:r>
              <a:rPr lang="en-US" altLang="en-US" dirty="0"/>
              <a:t>In sympatric speciation, a reproductive barrier isolates a subset of a population without geographic separation from the parent species.</a:t>
            </a:r>
          </a:p>
          <a:p>
            <a:pPr marL="317500" indent="-292100" eaLnBrk="1" hangingPunct="1"/>
            <a:endParaRPr lang="en-US" altLang="en-US" dirty="0"/>
          </a:p>
          <a:p>
            <a:pPr marL="317500" indent="-292100" eaLnBrk="1" hangingPunct="1"/>
            <a:r>
              <a:rPr lang="en-US" altLang="en-US" dirty="0"/>
              <a:t>Sympatric speciation can result from polyploidy, natural selection, or sexual selection.</a:t>
            </a:r>
          </a:p>
        </p:txBody>
      </p:sp>
      <p:sp>
        <p:nvSpPr>
          <p:cNvPr id="4915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A192-B5D3-427B-BE15-2538B790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4FDDA-AF89-4328-AA8C-8292927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Allopatric and sympatric speciation</a:t>
            </a:r>
          </a:p>
        </p:txBody>
      </p:sp>
    </p:spTree>
    <p:extLst>
      <p:ext uri="{BB962C8B-B14F-4D97-AF65-F5344CB8AC3E}">
        <p14:creationId xmlns:p14="http://schemas.microsoft.com/office/powerpoint/2010/main" val="24398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22_05AlloSymSpecia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b="53409"/>
          <a:stretch/>
        </p:blipFill>
        <p:spPr bwMode="auto">
          <a:xfrm>
            <a:off x="2476165" y="2438400"/>
            <a:ext cx="6504510" cy="23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3" y="174625"/>
            <a:ext cx="8534400" cy="914400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/>
            <a:r>
              <a:rPr lang="en-US" altLang="en-US" sz="3200" dirty="0"/>
              <a:t>Concept 22.2: Speciation can take place with or without geographic separation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39850"/>
            <a:ext cx="8763000" cy="3943350"/>
          </a:xfrm>
        </p:spPr>
        <p:txBody>
          <a:bodyPr lIns="91440" tIns="45720" rIns="91440" bIns="45720"/>
          <a:lstStyle/>
          <a:p>
            <a:pPr indent="-292100" eaLnBrk="1" hangingPunct="1"/>
            <a:r>
              <a:rPr lang="en-US" altLang="en-US" dirty="0"/>
              <a:t>Speciation can occur in two ways</a:t>
            </a:r>
          </a:p>
          <a:p>
            <a:pPr marL="723900" lvl="1" eaLnBrk="1" hangingPunct="1"/>
            <a:r>
              <a:rPr lang="en-US" altLang="en-US" dirty="0"/>
              <a:t>Allopatric speciation</a:t>
            </a:r>
          </a:p>
          <a:p>
            <a:pPr marL="723900" lvl="1" eaLnBrk="1" hangingPunct="1"/>
            <a:r>
              <a:rPr lang="en-US" altLang="en-US" dirty="0"/>
              <a:t>Sympatric speciation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8" descr="22_05AlloSymSpecia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9" r="50000" b="19164"/>
          <a:stretch/>
        </p:blipFill>
        <p:spPr bwMode="auto">
          <a:xfrm>
            <a:off x="2476165" y="4787152"/>
            <a:ext cx="3252255" cy="174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22_05AlloSymSpecia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849" b="19164"/>
          <a:stretch/>
        </p:blipFill>
        <p:spPr bwMode="auto">
          <a:xfrm>
            <a:off x="5728419" y="4773706"/>
            <a:ext cx="3252255" cy="176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90500"/>
            <a:ext cx="8458200" cy="44450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/>
              <a:t>Allopatric (</a:t>
            </a:r>
            <a:r>
              <a:rPr lang="ja-JP" altLang="en-US">
                <a:ea typeface="ＭＳ Ｐゴシック" pitchFamily="84" charset="-128"/>
              </a:rPr>
              <a:t>“</a:t>
            </a:r>
            <a:r>
              <a:rPr lang="en-US" altLang="ja-JP">
                <a:ea typeface="ＭＳ Ｐゴシック" pitchFamily="84" charset="-128"/>
              </a:rPr>
              <a:t>Other Country</a:t>
            </a:r>
            <a:r>
              <a:rPr lang="ja-JP" altLang="en-US">
                <a:ea typeface="ＭＳ Ｐゴシック" pitchFamily="84" charset="-128"/>
              </a:rPr>
              <a:t>”</a:t>
            </a:r>
            <a:r>
              <a:rPr lang="en-US" altLang="ja-JP">
                <a:ea typeface="ＭＳ Ｐゴシック" pitchFamily="84" charset="-128"/>
              </a:rPr>
              <a:t>) Speciation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636000" cy="5067300"/>
          </a:xfrm>
        </p:spPr>
        <p:txBody>
          <a:bodyPr lIns="91440" tIns="45720" rIns="91440" bIns="45720">
            <a:normAutofit/>
          </a:bodyPr>
          <a:lstStyle/>
          <a:p>
            <a:pPr indent="-292100" eaLnBrk="1" hangingPunct="1"/>
            <a:endParaRPr lang="en-US" altLang="en-US" dirty="0"/>
          </a:p>
          <a:p>
            <a:pPr indent="-292100"/>
            <a:endParaRPr lang="en-US" altLang="en-US" dirty="0"/>
          </a:p>
          <a:p>
            <a:pPr indent="-292100" eaLnBrk="1" hangingPunct="1"/>
            <a:endParaRPr lang="en-US" altLang="en-US" dirty="0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evolution.berkeley.edu/evosite/evo101/images/beetlespeci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75"/>
            <a:ext cx="6086475" cy="25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o1151.nicerweb.com/Locked/media/ch24/24_06AllopatSpeci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8" y="3841865"/>
            <a:ext cx="5333743" cy="26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5FE23-529A-4417-8856-89F1ACEBF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02" y="3846945"/>
            <a:ext cx="3050578" cy="23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1450257"/>
            <a:ext cx="2778342" cy="2588343"/>
            <a:chOff x="695432" y="1163782"/>
            <a:chExt cx="2778342" cy="2588343"/>
          </a:xfrm>
        </p:grpSpPr>
        <p:pic>
          <p:nvPicPr>
            <p:cNvPr id="17" name="Picture 4" descr="Image result for predatory fish carto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54" r="19200" b="23757"/>
            <a:stretch/>
          </p:blipFill>
          <p:spPr bwMode="auto">
            <a:xfrm>
              <a:off x="695432" y="1163782"/>
              <a:ext cx="2778342" cy="2369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Multiply 3"/>
            <p:cNvSpPr/>
            <p:nvPr/>
          </p:nvSpPr>
          <p:spPr>
            <a:xfrm>
              <a:off x="1524000" y="1663048"/>
              <a:ext cx="1949774" cy="2089077"/>
            </a:xfrm>
            <a:prstGeom prst="mathMultiply">
              <a:avLst>
                <a:gd name="adj1" fmla="val 460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Image result for predatory fish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r="19200" b="23757"/>
          <a:stretch/>
        </p:blipFill>
        <p:spPr bwMode="auto">
          <a:xfrm>
            <a:off x="5105400" y="1364673"/>
            <a:ext cx="2778342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775700" cy="4718050"/>
          </a:xfrm>
        </p:spPr>
        <p:txBody>
          <a:bodyPr lIns="91440" tIns="45720" rIns="91440" bIns="45720"/>
          <a:lstStyle/>
          <a:p>
            <a:pPr indent="-292100" eaLnBrk="1" hangingPunct="1"/>
            <a:r>
              <a:rPr lang="en-US" altLang="en-US" dirty="0"/>
              <a:t>Separate populations may evolve independently through mutation, natural selection, and genetic drift.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0" y="3810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72000" y="3880282"/>
            <a:ext cx="3421062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4072" y="3762013"/>
            <a:ext cx="342106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4387850" y="2286000"/>
            <a:ext cx="31750" cy="4572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655F45F-3ECE-45A4-8900-B067185B9286}"/>
              </a:ext>
            </a:extLst>
          </p:cNvPr>
          <p:cNvSpPr/>
          <p:nvPr/>
        </p:nvSpPr>
        <p:spPr>
          <a:xfrm>
            <a:off x="3276600" y="1654669"/>
            <a:ext cx="2469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mosquitofish</a:t>
            </a:r>
            <a:r>
              <a:rPr lang="en-US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22_07_AllopatricShrimp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99" b="2635"/>
          <a:stretch/>
        </p:blipFill>
        <p:spPr bwMode="auto">
          <a:xfrm>
            <a:off x="296863" y="415925"/>
            <a:ext cx="3128863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31"/>
          <p:cNvSpPr txBox="1">
            <a:spLocks noChangeArrowheads="1"/>
          </p:cNvSpPr>
          <p:nvPr/>
        </p:nvSpPr>
        <p:spPr bwMode="auto">
          <a:xfrm>
            <a:off x="4254500" y="3146425"/>
            <a:ext cx="2220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Isthmus of Panama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26818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itchFamily="84" charset="0"/>
                <a:ea typeface="ＭＳ Ｐゴシック" pitchFamily="84" charset="-128"/>
              </a:rPr>
              <a:t>Allopatric speciation in snapping shrimp – Isthmus of Panama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25726" y="415925"/>
            <a:ext cx="5419824" cy="5865813"/>
            <a:chOff x="3425726" y="415925"/>
            <a:chExt cx="5419824" cy="5865813"/>
          </a:xfrm>
        </p:grpSpPr>
        <p:pic>
          <p:nvPicPr>
            <p:cNvPr id="13" name="Picture 11" descr="22_07_AllopatricShrimp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01" b="2635"/>
            <a:stretch/>
          </p:blipFill>
          <p:spPr bwMode="auto">
            <a:xfrm>
              <a:off x="3425726" y="415925"/>
              <a:ext cx="5419824" cy="586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4010025" y="466725"/>
              <a:ext cx="132715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800" b="1" i="1" dirty="0"/>
                <a:t>A. </a:t>
              </a:r>
              <a:r>
                <a:rPr lang="en-US" altLang="en-US" sz="1800" b="1" i="1" dirty="0" err="1"/>
                <a:t>formosus</a:t>
              </a:r>
              <a:endParaRPr lang="en-US" altLang="en-US" sz="1800" b="1" i="1" dirty="0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6361113" y="457200"/>
              <a:ext cx="132715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800" b="1" i="1"/>
                <a:t>A. nuttingi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4770438" y="2178050"/>
              <a:ext cx="1393825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 i="1"/>
                <a:t>ATLANTIC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 i="1"/>
                <a:t>OCEAN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6604000" y="3694113"/>
              <a:ext cx="1044575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 i="1"/>
                <a:t>PACIFIC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 i="1"/>
                <a:t>OCEAN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941763" y="6008688"/>
              <a:ext cx="165576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 i="1"/>
                <a:t>A. panamensis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6596063" y="6007100"/>
              <a:ext cx="12509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 i="1"/>
                <a:t>A. millsae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254500" y="3146425"/>
              <a:ext cx="22209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solidFill>
                    <a:schemeClr val="bg1"/>
                  </a:solidFill>
                </a:rPr>
                <a:t>Isthmus of Panama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733800" y="466725"/>
            <a:ext cx="2286000" cy="59340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64263" y="442283"/>
            <a:ext cx="2286000" cy="59340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5" y="3348831"/>
            <a:ext cx="2125359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4"/>
          <a:stretch/>
        </p:blipFill>
        <p:spPr bwMode="auto">
          <a:xfrm>
            <a:off x="220663" y="1123950"/>
            <a:ext cx="2522537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31"/>
          <p:cNvSpPr txBox="1">
            <a:spLocks noChangeArrowheads="1"/>
          </p:cNvSpPr>
          <p:nvPr/>
        </p:nvSpPr>
        <p:spPr bwMode="auto">
          <a:xfrm>
            <a:off x="517525" y="1138238"/>
            <a:ext cx="16700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>
                <a:solidFill>
                  <a:srgbClr val="A03234"/>
                </a:solidFill>
              </a:rPr>
              <a:t>Experiment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2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itchFamily="84" charset="0"/>
                <a:ea typeface="ＭＳ Ｐゴシック" pitchFamily="84" charset="-128"/>
              </a:rPr>
              <a:t>Can divergence of allopatric populations lead to reproductive isolation?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r="25702" b="35743"/>
          <a:stretch/>
        </p:blipFill>
        <p:spPr bwMode="auto">
          <a:xfrm>
            <a:off x="2428875" y="1123950"/>
            <a:ext cx="42576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7"/>
          <a:stretch/>
        </p:blipFill>
        <p:spPr bwMode="auto">
          <a:xfrm>
            <a:off x="5829300" y="1123950"/>
            <a:ext cx="3094038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7"/>
          <a:stretch/>
        </p:blipFill>
        <p:spPr bwMode="auto">
          <a:xfrm>
            <a:off x="220663" y="4029074"/>
            <a:ext cx="87026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8" descr="22_08bAllopatDrosResult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98" b="3600"/>
          <a:stretch/>
        </p:blipFill>
        <p:spPr bwMode="auto">
          <a:xfrm>
            <a:off x="441325" y="606425"/>
            <a:ext cx="386651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22.8b</a:t>
            </a:r>
          </a:p>
        </p:txBody>
      </p:sp>
      <p:sp>
        <p:nvSpPr>
          <p:cNvPr id="30724" name="Text Box 31"/>
          <p:cNvSpPr txBox="1">
            <a:spLocks noChangeArrowheads="1"/>
          </p:cNvSpPr>
          <p:nvPr/>
        </p:nvSpPr>
        <p:spPr bwMode="auto">
          <a:xfrm>
            <a:off x="479425" y="606425"/>
            <a:ext cx="10731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>
                <a:solidFill>
                  <a:srgbClr val="A03234"/>
                </a:solidFill>
              </a:rPr>
              <a:t>Results</a:t>
            </a:r>
          </a:p>
        </p:txBody>
      </p:sp>
      <p:sp>
        <p:nvSpPr>
          <p:cNvPr id="30725" name="Text Box 31"/>
          <p:cNvSpPr txBox="1">
            <a:spLocks noChangeArrowheads="1"/>
          </p:cNvSpPr>
          <p:nvPr/>
        </p:nvSpPr>
        <p:spPr bwMode="auto">
          <a:xfrm>
            <a:off x="2235200" y="1223963"/>
            <a:ext cx="10779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Female</a:t>
            </a:r>
          </a:p>
        </p:txBody>
      </p:sp>
      <p:sp>
        <p:nvSpPr>
          <p:cNvPr id="30727" name="Text Box 31"/>
          <p:cNvSpPr txBox="1">
            <a:spLocks noChangeArrowheads="1"/>
          </p:cNvSpPr>
          <p:nvPr/>
        </p:nvSpPr>
        <p:spPr bwMode="auto">
          <a:xfrm>
            <a:off x="1601788" y="1947863"/>
            <a:ext cx="9001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Starch</a:t>
            </a:r>
          </a:p>
        </p:txBody>
      </p:sp>
      <p:sp>
        <p:nvSpPr>
          <p:cNvPr id="30728" name="Text Box 31"/>
          <p:cNvSpPr txBox="1">
            <a:spLocks noChangeArrowheads="1"/>
          </p:cNvSpPr>
          <p:nvPr/>
        </p:nvSpPr>
        <p:spPr bwMode="auto">
          <a:xfrm>
            <a:off x="2917825" y="1947863"/>
            <a:ext cx="10842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Maltose</a:t>
            </a:r>
          </a:p>
        </p:txBody>
      </p:sp>
      <p:sp>
        <p:nvSpPr>
          <p:cNvPr id="30731" name="Text Box 31"/>
          <p:cNvSpPr txBox="1">
            <a:spLocks noChangeArrowheads="1"/>
          </p:cNvSpPr>
          <p:nvPr/>
        </p:nvSpPr>
        <p:spPr bwMode="auto">
          <a:xfrm>
            <a:off x="1866900" y="2919413"/>
            <a:ext cx="3413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22</a:t>
            </a:r>
          </a:p>
        </p:txBody>
      </p:sp>
      <p:sp>
        <p:nvSpPr>
          <p:cNvPr id="30732" name="Text Box 31"/>
          <p:cNvSpPr txBox="1">
            <a:spLocks noChangeArrowheads="1"/>
          </p:cNvSpPr>
          <p:nvPr/>
        </p:nvSpPr>
        <p:spPr bwMode="auto">
          <a:xfrm>
            <a:off x="1936750" y="4376738"/>
            <a:ext cx="203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8</a:t>
            </a:r>
          </a:p>
        </p:txBody>
      </p:sp>
      <p:sp>
        <p:nvSpPr>
          <p:cNvPr id="30733" name="Text Box 31"/>
          <p:cNvSpPr txBox="1">
            <a:spLocks noChangeArrowheads="1"/>
          </p:cNvSpPr>
          <p:nvPr/>
        </p:nvSpPr>
        <p:spPr bwMode="auto">
          <a:xfrm>
            <a:off x="3265488" y="4376738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20</a:t>
            </a:r>
          </a:p>
        </p:txBody>
      </p:sp>
      <p:sp>
        <p:nvSpPr>
          <p:cNvPr id="30734" name="Text Box 31"/>
          <p:cNvSpPr txBox="1">
            <a:spLocks noChangeArrowheads="1"/>
          </p:cNvSpPr>
          <p:nvPr/>
        </p:nvSpPr>
        <p:spPr bwMode="auto">
          <a:xfrm>
            <a:off x="3340100" y="2921000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9</a:t>
            </a:r>
          </a:p>
        </p:txBody>
      </p:sp>
      <p:sp>
        <p:nvSpPr>
          <p:cNvPr id="30740" name="Text Box 31"/>
          <p:cNvSpPr txBox="1">
            <a:spLocks noChangeArrowheads="1"/>
          </p:cNvSpPr>
          <p:nvPr/>
        </p:nvSpPr>
        <p:spPr bwMode="auto">
          <a:xfrm rot="-5400000">
            <a:off x="483394" y="3594894"/>
            <a:ext cx="584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Male</a:t>
            </a:r>
          </a:p>
        </p:txBody>
      </p:sp>
      <p:sp>
        <p:nvSpPr>
          <p:cNvPr id="30741" name="Text Box 31"/>
          <p:cNvSpPr txBox="1">
            <a:spLocks noChangeArrowheads="1"/>
          </p:cNvSpPr>
          <p:nvPr/>
        </p:nvSpPr>
        <p:spPr bwMode="auto">
          <a:xfrm rot="-5400000">
            <a:off x="556419" y="4323557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Maltose</a:t>
            </a:r>
          </a:p>
        </p:txBody>
      </p:sp>
      <p:sp>
        <p:nvSpPr>
          <p:cNvPr id="30742" name="Text Box 31"/>
          <p:cNvSpPr txBox="1">
            <a:spLocks noChangeArrowheads="1"/>
          </p:cNvSpPr>
          <p:nvPr/>
        </p:nvSpPr>
        <p:spPr bwMode="auto">
          <a:xfrm rot="-5400000">
            <a:off x="613569" y="2839244"/>
            <a:ext cx="869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b="1"/>
              <a:t>Starch</a:t>
            </a:r>
          </a:p>
        </p:txBody>
      </p:sp>
      <p:sp>
        <p:nvSpPr>
          <p:cNvPr id="30745" name="Text Box 31"/>
          <p:cNvSpPr txBox="1">
            <a:spLocks noChangeArrowheads="1"/>
          </p:cNvSpPr>
          <p:nvPr/>
        </p:nvSpPr>
        <p:spPr bwMode="auto">
          <a:xfrm>
            <a:off x="1349375" y="5402263"/>
            <a:ext cx="27320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200" b="1"/>
              <a:t>Number of matings</a:t>
            </a:r>
          </a:p>
          <a:p>
            <a:pPr algn="ctr"/>
            <a:r>
              <a:rPr lang="en-US" altLang="en-US" sz="2200" b="1"/>
              <a:t>in experimental group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1325" y="606425"/>
            <a:ext cx="8261350" cy="5441950"/>
            <a:chOff x="441325" y="606425"/>
            <a:chExt cx="8261350" cy="5441950"/>
          </a:xfrm>
        </p:grpSpPr>
        <p:pic>
          <p:nvPicPr>
            <p:cNvPr id="28" name="Picture 28" descr="22_08bAllopatDrosResult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0"/>
            <a:stretch>
              <a:fillRect/>
            </a:stretch>
          </p:blipFill>
          <p:spPr bwMode="auto">
            <a:xfrm>
              <a:off x="441325" y="606425"/>
              <a:ext cx="8261350" cy="544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79425" y="606425"/>
              <a:ext cx="10731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>
                  <a:solidFill>
                    <a:srgbClr val="A03234"/>
                  </a:solidFill>
                </a:rPr>
                <a:t>Results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235200" y="1223963"/>
              <a:ext cx="1077913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Female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618288" y="1223963"/>
              <a:ext cx="9636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Female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601788" y="1947863"/>
              <a:ext cx="900112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Starch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917825" y="1947863"/>
              <a:ext cx="1084263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Maltose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626100" y="1668463"/>
              <a:ext cx="1512888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800" b="1"/>
                <a:t>Starch</a:t>
              </a:r>
            </a:p>
            <a:p>
              <a:pPr algn="ctr"/>
              <a:r>
                <a:rPr lang="en-US" altLang="en-US" sz="1800" b="1"/>
                <a:t>population 1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7102475" y="1681163"/>
              <a:ext cx="1563688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800" b="1"/>
                <a:t>Starch</a:t>
              </a:r>
            </a:p>
            <a:p>
              <a:pPr algn="ctr"/>
              <a:r>
                <a:rPr lang="en-US" altLang="en-US" sz="1800" b="1"/>
                <a:t>population 2</a:t>
              </a: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866900" y="2919413"/>
              <a:ext cx="341313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22</a:t>
              </a: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1936750" y="4376738"/>
              <a:ext cx="203200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8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3265488" y="4376738"/>
              <a:ext cx="29686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20</a:t>
              </a: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3340100" y="2921000"/>
              <a:ext cx="296863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9</a:t>
              </a: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6202363" y="2921000"/>
              <a:ext cx="3714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18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7721600" y="2921000"/>
              <a:ext cx="3714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15</a:t>
              </a: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7721600" y="4384675"/>
              <a:ext cx="3714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15</a:t>
              </a: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6210300" y="4384675"/>
              <a:ext cx="3714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12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 rot="-5400000">
              <a:off x="4385469" y="3571082"/>
              <a:ext cx="6683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Male</a:t>
              </a: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 rot="-5400000">
              <a:off x="483394" y="3594894"/>
              <a:ext cx="5842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Male</a:t>
              </a: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 rot="-5400000">
              <a:off x="556419" y="4323557"/>
              <a:ext cx="1060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Maltose</a:t>
              </a: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 rot="-5400000">
              <a:off x="613569" y="2839244"/>
              <a:ext cx="8699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100" b="1"/>
                <a:t>Starch</a:t>
              </a: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 rot="-5400000">
              <a:off x="4580732" y="2731294"/>
              <a:ext cx="1289050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b="1"/>
                <a:t>Starch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b="1"/>
                <a:t>population 1</a:t>
              </a: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 rot="-5400000">
              <a:off x="4320382" y="4236244"/>
              <a:ext cx="17589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b="1"/>
                <a:t>Starch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b="1"/>
                <a:t>population 2</a:t>
              </a: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1349375" y="5402263"/>
              <a:ext cx="2732088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200" b="1"/>
                <a:t>Number of matings</a:t>
              </a:r>
            </a:p>
            <a:p>
              <a:pPr algn="ctr"/>
              <a:r>
                <a:rPr lang="en-US" altLang="en-US" sz="2200" b="1"/>
                <a:t>in experimental group</a:t>
              </a: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5754688" y="5402263"/>
              <a:ext cx="2732087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200" b="1"/>
                <a:t>Number of matings</a:t>
              </a:r>
            </a:p>
            <a:p>
              <a:pPr algn="ctr"/>
              <a:r>
                <a:rPr lang="en-US" altLang="en-US" sz="2200" b="1"/>
                <a:t>in control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5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39700"/>
            <a:ext cx="8788400" cy="54610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/>
              <a:t>Sympatric (</a:t>
            </a:r>
            <a:r>
              <a:rPr lang="ja-JP" altLang="en-US">
                <a:ea typeface="ＭＳ Ｐゴシック" pitchFamily="84" charset="-128"/>
              </a:rPr>
              <a:t>“</a:t>
            </a:r>
            <a:r>
              <a:rPr lang="en-US" altLang="ja-JP">
                <a:ea typeface="ＭＳ Ｐゴシック" pitchFamily="84" charset="-128"/>
              </a:rPr>
              <a:t>Same Country</a:t>
            </a:r>
            <a:r>
              <a:rPr lang="ja-JP" altLang="en-US">
                <a:ea typeface="ＭＳ Ｐゴシック" pitchFamily="84" charset="-128"/>
              </a:rPr>
              <a:t>”</a:t>
            </a:r>
            <a:r>
              <a:rPr lang="en-US" altLang="ja-JP">
                <a:ea typeface="ＭＳ Ｐゴシック" pitchFamily="84" charset="-128"/>
              </a:rPr>
              <a:t>) Speciation</a:t>
            </a: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3" y="1258888"/>
            <a:ext cx="8750300" cy="5259387"/>
          </a:xfrm>
        </p:spPr>
        <p:txBody>
          <a:bodyPr lIns="91440" tIns="45720" rIns="91440" bIns="45720"/>
          <a:lstStyle/>
          <a:p>
            <a:pPr marL="317500" indent="-292100" eaLnBrk="1" hangingPunct="1"/>
            <a:r>
              <a:rPr lang="en-US" altLang="en-US" dirty="0"/>
              <a:t>In </a:t>
            </a:r>
            <a:r>
              <a:rPr lang="en-US" altLang="en-US" b="1" dirty="0"/>
              <a:t>sympatric speciation</a:t>
            </a:r>
            <a:r>
              <a:rPr lang="en-US" altLang="en-US" dirty="0"/>
              <a:t>, speciation takes place in populations that live in the same geographic area.</a:t>
            </a:r>
          </a:p>
          <a:p>
            <a:pPr marL="25400" indent="0" eaLnBrk="1" hangingPunct="1">
              <a:buNone/>
            </a:pPr>
            <a:endParaRPr lang="en-US" altLang="en-US" dirty="0"/>
          </a:p>
          <a:p>
            <a:pPr marL="317500" indent="-292100" eaLnBrk="1" hangingPunct="1"/>
            <a:r>
              <a:rPr lang="en-US" altLang="en-US" dirty="0"/>
              <a:t>Sympatric speciation occurs when gene flow is reduced between groups that remain in contact through factors including.</a:t>
            </a:r>
          </a:p>
          <a:p>
            <a:pPr marL="749300" lvl="1" eaLnBrk="1" hangingPunct="1"/>
            <a:r>
              <a:rPr lang="en-US" altLang="en-US" dirty="0"/>
              <a:t>Polyploidy</a:t>
            </a:r>
          </a:p>
          <a:p>
            <a:pPr marL="749300" lvl="1" eaLnBrk="1" hangingPunct="1"/>
            <a:r>
              <a:rPr lang="en-US" altLang="en-US" dirty="0"/>
              <a:t>Habitat differentiation</a:t>
            </a:r>
          </a:p>
          <a:p>
            <a:pPr marL="749300" lvl="1" eaLnBrk="1" hangingPunct="1"/>
            <a:r>
              <a:rPr lang="en-US" altLang="en-US" dirty="0"/>
              <a:t>Sexual selection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820</Words>
  <Application>Microsoft Office PowerPoint</Application>
  <PresentationFormat>On-screen Show (4:3)</PresentationFormat>
  <Paragraphs>166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</vt:lpstr>
      <vt:lpstr>Times New Roman</vt:lpstr>
      <vt:lpstr>Office Theme</vt:lpstr>
      <vt:lpstr>PowerPoint Presentation</vt:lpstr>
      <vt:lpstr>You Must Know</vt:lpstr>
      <vt:lpstr>Concept 22.2: Speciation can take place with or without geographic separation</vt:lpstr>
      <vt:lpstr>Allopatric (“Other Country”) Speciation</vt:lpstr>
      <vt:lpstr>PowerPoint Presentation</vt:lpstr>
      <vt:lpstr>PowerPoint Presentation</vt:lpstr>
      <vt:lpstr>PowerPoint Presentation</vt:lpstr>
      <vt:lpstr>Figure 22.8b</vt:lpstr>
      <vt:lpstr>Sympatric (“Same Country”) Speciation</vt:lpstr>
      <vt:lpstr>PowerPoint Presentation</vt:lpstr>
      <vt:lpstr>PowerPoint Presentation</vt:lpstr>
      <vt:lpstr>PowerPoint Presentation</vt:lpstr>
      <vt:lpstr>PowerPoint Presentation</vt:lpstr>
      <vt:lpstr>Habitat Differentiation</vt:lpstr>
      <vt:lpstr>PowerPoint Presentation</vt:lpstr>
      <vt:lpstr>Allopatric and Sympatric Speciation: A Review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winga</cp:lastModifiedBy>
  <cp:revision>67</cp:revision>
  <cp:lastPrinted>2016-03-02T13:56:42Z</cp:lastPrinted>
  <dcterms:created xsi:type="dcterms:W3CDTF">2015-03-08T14:21:27Z</dcterms:created>
  <dcterms:modified xsi:type="dcterms:W3CDTF">2020-03-09T16:05:07Z</dcterms:modified>
</cp:coreProperties>
</file>