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11" r:id="rId2"/>
    <p:sldId id="257" r:id="rId3"/>
    <p:sldId id="258" r:id="rId4"/>
    <p:sldId id="261" r:id="rId5"/>
    <p:sldId id="262" r:id="rId6"/>
    <p:sldId id="274" r:id="rId7"/>
    <p:sldId id="265" r:id="rId8"/>
    <p:sldId id="266" r:id="rId9"/>
    <p:sldId id="268" r:id="rId10"/>
    <p:sldId id="272" r:id="rId11"/>
    <p:sldId id="263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990" autoAdjust="0"/>
  </p:normalViewPr>
  <p:slideViewPr>
    <p:cSldViewPr>
      <p:cViewPr varScale="1">
        <p:scale>
          <a:sx n="66" d="100"/>
          <a:sy n="66" d="100"/>
        </p:scale>
        <p:origin x="1930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D367296-A5BB-42E4-B7A4-27D6D908157A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B18132D-E652-4CBA-8E7A-AFE08A5BB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900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7066" indent="-291179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4717" indent="-232943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0604" indent="-232943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6491" indent="-232943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2377" indent="-232943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28264" indent="-232943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4151" indent="-232943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0038" indent="-232943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B2D8A1D-EAA3-4208-950D-FC1CFB3B4F76}" type="slidenum">
              <a:rPr lang="en-US" altLang="en-US" sz="1200">
                <a:latin typeface="Times New Roman" pitchFamily="84" charset="0"/>
              </a:rPr>
              <a:pPr/>
              <a:t>2</a:t>
            </a:fld>
            <a:endParaRPr lang="en-US" altLang="en-US" sz="1200">
              <a:latin typeface="Times New Roman" pitchFamily="84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625EAA4-987A-4DD9-AA52-5528B25BB3B6}" type="slidenum">
              <a:rPr lang="en-US" altLang="en-US" sz="1200">
                <a:latin typeface="Times" pitchFamily="84" charset="0"/>
              </a:rPr>
              <a:pPr/>
              <a:t>11</a:t>
            </a:fld>
            <a:endParaRPr lang="en-US" altLang="en-US" sz="1200">
              <a:latin typeface="Times" pitchFamily="84" charset="0"/>
            </a:endParaRPr>
          </a:p>
        </p:txBody>
      </p:sp>
      <p:sp>
        <p:nvSpPr>
          <p:cNvPr id="415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57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B19C804-381A-49BB-B116-9E6630FBE2A6}" type="slidenum">
              <a:rPr lang="en-US" altLang="en-US" sz="1200">
                <a:ea typeface="ヒラギノ角ゴ Pro W3" pitchFamily="84" charset="-128"/>
              </a:rPr>
              <a:pPr/>
              <a:t>3</a:t>
            </a:fld>
            <a:endParaRPr lang="en-US" altLang="en-US" sz="1200">
              <a:ea typeface="ヒラギノ角ゴ Pro W3" pitchFamily="84" charset="-128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FFFFFF"/>
          </a:solidFill>
          <a:ln/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740F931-CEC3-48F9-ACD8-77A11BFA7EAA}" type="slidenum">
              <a:rPr lang="en-US" altLang="en-US" sz="1200">
                <a:latin typeface="Times" pitchFamily="84" charset="0"/>
              </a:rPr>
              <a:pPr/>
              <a:t>4</a:t>
            </a:fld>
            <a:endParaRPr lang="en-US" altLang="en-US" sz="1200">
              <a:latin typeface="Times" pitchFamily="84" charset="0"/>
            </a:endParaRPr>
          </a:p>
        </p:txBody>
      </p:sp>
      <p:sp>
        <p:nvSpPr>
          <p:cNvPr id="393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3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23533" indent="-297650"/>
            <a:r>
              <a:rPr lang="en-US" altLang="en-US" dirty="0"/>
              <a:t>The </a:t>
            </a:r>
            <a:r>
              <a:rPr lang="en-US" altLang="en-US" b="1" dirty="0"/>
              <a:t>biological species concept </a:t>
            </a:r>
            <a:r>
              <a:rPr lang="en-US" altLang="en-US" dirty="0"/>
              <a:t>states that a </a:t>
            </a:r>
            <a:r>
              <a:rPr lang="en-US" altLang="en-US" b="1" dirty="0"/>
              <a:t>species </a:t>
            </a:r>
            <a:r>
              <a:rPr lang="en-US" altLang="en-US" dirty="0"/>
              <a:t>is a group of populations whose members have the potential to interbreed in nature and produce viable, fertile offspring; they do not breed successfully with other populations.</a:t>
            </a:r>
            <a:r>
              <a:rPr lang="en-US" altLang="en-US" baseline="0" dirty="0"/>
              <a:t> </a:t>
            </a:r>
            <a:r>
              <a:rPr lang="en-US" altLang="en-US" dirty="0"/>
              <a:t>Gene flow between populations holds the populations together genetically.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F6C1D5-07EB-4138-B4CF-156CBC9FF5DC}" type="slidenum">
              <a:rPr lang="en-US" altLang="en-US" sz="1200">
                <a:ea typeface="ヒラギノ角ゴ Pro W3" pitchFamily="84" charset="-128"/>
              </a:rPr>
              <a:pPr/>
              <a:t>5</a:t>
            </a:fld>
            <a:endParaRPr lang="en-US" altLang="en-US" sz="1200">
              <a:ea typeface="ヒラギノ角ゴ Pro W3" pitchFamily="84" charset="-128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FFFFFF"/>
          </a:solidFill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b="1" dirty="0"/>
              <a:t>Zygote</a:t>
            </a:r>
            <a:r>
              <a:rPr lang="en-US" dirty="0"/>
              <a:t>, fertilized egg cell that results from the union of a female gamete (egg, or ovum) with a male gamete (sperm).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8132D-E652-4CBA-8E7A-AFE08A5BBB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9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3708E3E-86A6-4B2A-B2E3-0123063F6E66}" type="slidenum">
              <a:rPr lang="en-US" altLang="en-US" sz="1200">
                <a:latin typeface="Times" pitchFamily="84" charset="0"/>
              </a:rPr>
              <a:pPr/>
              <a:t>7</a:t>
            </a:fld>
            <a:endParaRPr lang="en-US" altLang="en-US" sz="1200">
              <a:latin typeface="Times" pitchFamily="84" charset="0"/>
            </a:endParaRPr>
          </a:p>
        </p:txBody>
      </p:sp>
      <p:sp>
        <p:nvSpPr>
          <p:cNvPr id="417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77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indent="-297650"/>
            <a:r>
              <a:rPr lang="en-US" altLang="en-US" b="1" dirty="0" err="1"/>
              <a:t>Prezygotic</a:t>
            </a:r>
            <a:r>
              <a:rPr lang="en-US" altLang="en-US" b="1" dirty="0"/>
              <a:t> barriers </a:t>
            </a:r>
            <a:r>
              <a:rPr lang="en-US" altLang="en-US" dirty="0"/>
              <a:t>block fertilization from occurring by</a:t>
            </a:r>
          </a:p>
          <a:p>
            <a:pPr indent="-297650">
              <a:buFont typeface="Arial" panose="020B0604020202020204" pitchFamily="34" charset="0"/>
              <a:buChar char="•"/>
            </a:pPr>
            <a:r>
              <a:rPr lang="en-US" altLang="en-US" dirty="0"/>
              <a:t>Impeding different species from attempting to mate</a:t>
            </a:r>
          </a:p>
          <a:p>
            <a:pPr indent="-297650">
              <a:buFont typeface="Arial" panose="020B0604020202020204" pitchFamily="34" charset="0"/>
              <a:buChar char="•"/>
            </a:pPr>
            <a:r>
              <a:rPr lang="en-US" altLang="en-US" dirty="0"/>
              <a:t>Preventing the successful completion of mating</a:t>
            </a:r>
          </a:p>
          <a:p>
            <a:pPr indent="-297650">
              <a:buFont typeface="Arial" panose="020B0604020202020204" pitchFamily="34" charset="0"/>
              <a:buChar char="•"/>
            </a:pPr>
            <a:r>
              <a:rPr lang="en-US" altLang="en-US" dirty="0"/>
              <a:t>Hindering fertilization if mating is successful</a:t>
            </a:r>
          </a:p>
          <a:p>
            <a:pPr indent="-297650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defTabSz="931774">
              <a:defRPr/>
            </a:pPr>
            <a:r>
              <a:rPr lang="en-US" altLang="en-US" b="1" dirty="0"/>
              <a:t>Habitat isolation</a:t>
            </a:r>
            <a:r>
              <a:rPr lang="en-US" altLang="en-US" dirty="0"/>
              <a:t>: Two species encounter each other rarely, or not at all, because they occupy different habitats, even though not isolated by physical barriers.</a:t>
            </a:r>
          </a:p>
          <a:p>
            <a:pPr defTabSz="931774">
              <a:defRPr/>
            </a:pPr>
            <a:r>
              <a:rPr lang="en-US" altLang="en-US" b="1" dirty="0"/>
              <a:t>Temporal isolation</a:t>
            </a:r>
            <a:r>
              <a:rPr lang="en-US" altLang="en-US" dirty="0"/>
              <a:t>: Species that breed at different times of the day, different seasons, or different years cannot mix their gametes.</a:t>
            </a:r>
          </a:p>
          <a:p>
            <a:pPr defTabSz="931774">
              <a:defRPr/>
            </a:pPr>
            <a:r>
              <a:rPr lang="en-US" altLang="en-US" b="1" dirty="0"/>
              <a:t>Behavioral isolation</a:t>
            </a:r>
            <a:r>
              <a:rPr lang="en-US" altLang="en-US" dirty="0"/>
              <a:t>: Courtship rituals and other behaviors unique to a species are effective barriers.</a:t>
            </a:r>
          </a:p>
          <a:p>
            <a:pPr defTabSz="931774">
              <a:defRPr/>
            </a:pPr>
            <a:endParaRPr lang="en-US" altLang="en-US" dirty="0"/>
          </a:p>
          <a:p>
            <a:pPr indent="-297650"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5F29697-E7D5-40CD-9AC3-F86485C7C725}" type="slidenum">
              <a:rPr lang="en-US" altLang="en-US" sz="1200">
                <a:latin typeface="Times" pitchFamily="84" charset="0"/>
              </a:rPr>
              <a:pPr/>
              <a:t>8</a:t>
            </a:fld>
            <a:endParaRPr lang="en-US" altLang="en-US" sz="1200">
              <a:latin typeface="Times" pitchFamily="84" charset="0"/>
            </a:endParaRPr>
          </a:p>
        </p:txBody>
      </p:sp>
      <p:sp>
        <p:nvSpPr>
          <p:cNvPr id="430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0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31774">
              <a:defRPr/>
            </a:pPr>
            <a:r>
              <a:rPr lang="en-US" altLang="en-US" b="1" dirty="0"/>
              <a:t>Mechanical isolation</a:t>
            </a:r>
            <a:r>
              <a:rPr lang="en-US" altLang="en-US" dirty="0"/>
              <a:t>: Morphological differences prevent successful mating.</a:t>
            </a:r>
          </a:p>
          <a:p>
            <a:pPr defTabSz="931774">
              <a:defRPr/>
            </a:pPr>
            <a:r>
              <a:rPr lang="en-US" altLang="en-US" b="1" dirty="0" err="1"/>
              <a:t>Gametic</a:t>
            </a:r>
            <a:r>
              <a:rPr lang="en-US" altLang="en-US" b="1" dirty="0"/>
              <a:t> isolation: </a:t>
            </a:r>
            <a:r>
              <a:rPr lang="en-US" altLang="en-US" dirty="0"/>
              <a:t>Sperm of one species may not be able to fertilize eggs of another species.</a:t>
            </a:r>
          </a:p>
          <a:p>
            <a:pPr defTabSz="931774">
              <a:defRPr/>
            </a:pPr>
            <a:endParaRPr lang="en-US" altLang="en-US" dirty="0"/>
          </a:p>
          <a:p>
            <a:pPr eaLnBrk="1" hangingPunct="1"/>
            <a:endParaRPr lang="en-US" altLang="en-US" dirty="0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6D11A8A-F951-4DB9-BF43-FDF6C1AD2348}" type="slidenum">
              <a:rPr lang="en-US" altLang="en-US" sz="1200">
                <a:latin typeface="Times" pitchFamily="84" charset="0"/>
              </a:rPr>
              <a:pPr/>
              <a:t>9</a:t>
            </a:fld>
            <a:endParaRPr lang="en-US" altLang="en-US" sz="1200">
              <a:latin typeface="Times" pitchFamily="84" charset="0"/>
            </a:endParaRPr>
          </a:p>
        </p:txBody>
      </p:sp>
      <p:sp>
        <p:nvSpPr>
          <p:cNvPr id="436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62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indent="-297650"/>
            <a:r>
              <a:rPr lang="en-US" altLang="en-US" b="1" dirty="0" err="1"/>
              <a:t>Postzygotic</a:t>
            </a:r>
            <a:r>
              <a:rPr lang="en-US" altLang="en-US" b="1" dirty="0"/>
              <a:t> barriers </a:t>
            </a:r>
            <a:r>
              <a:rPr lang="en-US" altLang="en-US" dirty="0"/>
              <a:t>prevent the hybrid zygote from developing into a viable, fertile adult by</a:t>
            </a:r>
          </a:p>
          <a:p>
            <a:pPr marL="737654" lvl="1"/>
            <a:r>
              <a:rPr lang="en-US" altLang="en-US" dirty="0"/>
              <a:t>Reduced hybrid viability</a:t>
            </a:r>
          </a:p>
          <a:p>
            <a:pPr marL="737654" lvl="1"/>
            <a:r>
              <a:rPr lang="en-US" altLang="en-US" dirty="0"/>
              <a:t>Reduced hybrid fertility</a:t>
            </a:r>
          </a:p>
          <a:p>
            <a:pPr marL="737654" lvl="1"/>
            <a:r>
              <a:rPr lang="en-US" altLang="en-US" dirty="0"/>
              <a:t>Hybrid breakdown</a:t>
            </a:r>
          </a:p>
          <a:p>
            <a:pPr marL="737654" lvl="1"/>
            <a:endParaRPr lang="en-US" altLang="en-US" dirty="0"/>
          </a:p>
          <a:p>
            <a:pPr marL="271767" defTabSz="931774">
              <a:defRPr/>
            </a:pPr>
            <a:r>
              <a:rPr lang="en-US" altLang="en-US" b="1" dirty="0"/>
              <a:t>Reduced hybrid viability</a:t>
            </a:r>
            <a:r>
              <a:rPr lang="en-US" altLang="en-US" dirty="0"/>
              <a:t>: Genes of the different parent species may interact and impair the hybrid’s</a:t>
            </a:r>
            <a:r>
              <a:rPr lang="en-US" altLang="ja-JP" dirty="0">
                <a:ea typeface="ＭＳ Ｐゴシック" pitchFamily="84" charset="-128"/>
              </a:rPr>
              <a:t> development or survival.</a:t>
            </a:r>
          </a:p>
          <a:p>
            <a:pPr marL="271767" defTabSz="931774">
              <a:defRPr/>
            </a:pPr>
            <a:r>
              <a:rPr lang="en-US" altLang="en-US" b="1" dirty="0"/>
              <a:t>Reduced hybrid fertility</a:t>
            </a:r>
            <a:r>
              <a:rPr lang="en-US" altLang="en-US" dirty="0"/>
              <a:t>: Even if hybrids are vigorous, they may be sterile</a:t>
            </a:r>
          </a:p>
          <a:p>
            <a:pPr marL="271767" defTabSz="931774">
              <a:defRPr/>
            </a:pPr>
            <a:r>
              <a:rPr lang="en-US" altLang="en-US" b="1" dirty="0"/>
              <a:t>Hybrid breakdown</a:t>
            </a:r>
            <a:r>
              <a:rPr lang="en-US" altLang="en-US" dirty="0"/>
              <a:t>: Some first-generation hybrids are fertile, but when they mate with another species or with either parent species, offspring of the next generation are feeble or sterile.</a:t>
            </a:r>
          </a:p>
          <a:p>
            <a:pPr marL="271767" defTabSz="931774">
              <a:defRPr/>
            </a:pPr>
            <a:endParaRPr lang="en-US" altLang="en-US" dirty="0"/>
          </a:p>
          <a:p>
            <a:pPr marL="271767" defTabSz="931774">
              <a:defRPr/>
            </a:pPr>
            <a:endParaRPr lang="en-US" altLang="en-US" dirty="0"/>
          </a:p>
          <a:p>
            <a:pPr marL="737654" lvl="1"/>
            <a:endParaRPr lang="en-US" altLang="en-US" dirty="0"/>
          </a:p>
          <a:p>
            <a:pPr eaLnBrk="1" hangingPunct="1"/>
            <a:endParaRPr lang="en-US" altLang="en-US" dirty="0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157C236-3C8C-4551-AC5D-8BB1915F6D28}" type="slidenum">
              <a:rPr lang="en-US" altLang="en-US" sz="1200">
                <a:latin typeface="Times" pitchFamily="84" charset="0"/>
              </a:rPr>
              <a:pPr/>
              <a:t>10</a:t>
            </a:fld>
            <a:endParaRPr lang="en-US" altLang="en-US" sz="1200">
              <a:latin typeface="Times" pitchFamily="84" charset="0"/>
            </a:endParaRPr>
          </a:p>
        </p:txBody>
      </p:sp>
      <p:sp>
        <p:nvSpPr>
          <p:cNvPr id="448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85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16008-1B8C-4DB8-95D8-2CCC4FB09D52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6D7FE-1374-40C1-A961-0FCDEA07D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61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16008-1B8C-4DB8-95D8-2CCC4FB09D52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6D7FE-1374-40C1-A961-0FCDEA07D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37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16008-1B8C-4DB8-95D8-2CCC4FB09D52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6D7FE-1374-40C1-A961-0FCDEA07D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69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sson Objective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D3B83F9-ADF3-46F1-AD97-711850629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"/>
            <a:ext cx="8229600" cy="548640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>
                <a:solidFill>
                  <a:srgbClr val="0072B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1188720"/>
            <a:ext cx="8229600" cy="5212080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>
                <a:schemeClr val="bg2">
                  <a:lumMod val="65000"/>
                </a:schemeClr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chemeClr val="bg2">
                  <a:lumMod val="65000"/>
                </a:schemeClr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chemeClr val="bg2">
                  <a:lumMod val="65000"/>
                </a:schemeClr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chemeClr val="bg2">
                  <a:lumMod val="65000"/>
                </a:schemeClr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chemeClr val="bg2">
                  <a:lumMod val="65000"/>
                </a:schemeClr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640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16008-1B8C-4DB8-95D8-2CCC4FB09D52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6D7FE-1374-40C1-A961-0FCDEA07D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95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16008-1B8C-4DB8-95D8-2CCC4FB09D52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6D7FE-1374-40C1-A961-0FCDEA07D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7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16008-1B8C-4DB8-95D8-2CCC4FB09D52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6D7FE-1374-40C1-A961-0FCDEA07D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48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16008-1B8C-4DB8-95D8-2CCC4FB09D52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6D7FE-1374-40C1-A961-0FCDEA07D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64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16008-1B8C-4DB8-95D8-2CCC4FB09D52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6D7FE-1374-40C1-A961-0FCDEA07D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35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16008-1B8C-4DB8-95D8-2CCC4FB09D52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6D7FE-1374-40C1-A961-0FCDEA07D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3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16008-1B8C-4DB8-95D8-2CCC4FB09D52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6D7FE-1374-40C1-A961-0FCDEA07D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09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16008-1B8C-4DB8-95D8-2CCC4FB09D52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6D7FE-1374-40C1-A961-0FCDEA07D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48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16008-1B8C-4DB8-95D8-2CCC4FB09D52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6D7FE-1374-40C1-A961-0FCDEA07D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391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hyperlink" Target="http://www.mediaresource.org/instruct.ht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../../Video%20Clips/Biology/Evolution/Bird%20Dance.mp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401B0-F367-4636-A4C0-5F5E2145B7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9700" y="823913"/>
            <a:ext cx="8229600" cy="5210175"/>
          </a:xfrm>
        </p:spPr>
        <p:txBody>
          <a:bodyPr/>
          <a:lstStyle/>
          <a:p>
            <a:pPr>
              <a:defRPr/>
            </a:pPr>
            <a:r>
              <a:rPr lang="en-US" sz="5400" dirty="0"/>
              <a:t>The deadline for missing assignments is today at 2:30.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490" name="Picture 19" descr="22_03d_ReproBarriersArt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6"/>
          <a:stretch>
            <a:fillRect/>
          </a:stretch>
        </p:blipFill>
        <p:spPr bwMode="auto">
          <a:xfrm>
            <a:off x="1724025" y="136525"/>
            <a:ext cx="5694363" cy="641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7491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1200">
                <a:latin typeface="Arial" charset="0"/>
              </a:rPr>
              <a:t>Figure 22.3d</a:t>
            </a:r>
          </a:p>
        </p:txBody>
      </p:sp>
      <p:sp>
        <p:nvSpPr>
          <p:cNvPr id="447492" name="Text Box 31"/>
          <p:cNvSpPr txBox="1">
            <a:spLocks noChangeArrowheads="1"/>
          </p:cNvSpPr>
          <p:nvPr/>
        </p:nvSpPr>
        <p:spPr bwMode="auto">
          <a:xfrm>
            <a:off x="1771650" y="174625"/>
            <a:ext cx="1147763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altLang="en-US" sz="1800" b="1"/>
              <a:t>Prezygotic</a:t>
            </a:r>
          </a:p>
          <a:p>
            <a:pPr algn="l">
              <a:lnSpc>
                <a:spcPct val="90000"/>
              </a:lnSpc>
            </a:pPr>
            <a:r>
              <a:rPr lang="en-US" altLang="en-US" sz="1800" b="1"/>
              <a:t>barriers</a:t>
            </a:r>
          </a:p>
        </p:txBody>
      </p:sp>
      <p:sp>
        <p:nvSpPr>
          <p:cNvPr id="447493" name="Text Box 31"/>
          <p:cNvSpPr txBox="1">
            <a:spLocks noChangeArrowheads="1"/>
          </p:cNvSpPr>
          <p:nvPr/>
        </p:nvSpPr>
        <p:spPr bwMode="auto">
          <a:xfrm>
            <a:off x="2994025" y="174625"/>
            <a:ext cx="1147763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b="1"/>
              <a:t>Habitat</a:t>
            </a:r>
          </a:p>
          <a:p>
            <a:pPr algn="ctr">
              <a:lnSpc>
                <a:spcPct val="90000"/>
              </a:lnSpc>
            </a:pPr>
            <a:r>
              <a:rPr lang="en-US" altLang="en-US" sz="1800" b="1"/>
              <a:t>isolation</a:t>
            </a:r>
          </a:p>
        </p:txBody>
      </p:sp>
      <p:sp>
        <p:nvSpPr>
          <p:cNvPr id="447494" name="Text Box 31"/>
          <p:cNvSpPr txBox="1">
            <a:spLocks noChangeArrowheads="1"/>
          </p:cNvSpPr>
          <p:nvPr/>
        </p:nvSpPr>
        <p:spPr bwMode="auto">
          <a:xfrm>
            <a:off x="4113213" y="174625"/>
            <a:ext cx="1147762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b="1"/>
              <a:t>Temporal</a:t>
            </a:r>
          </a:p>
          <a:p>
            <a:pPr algn="ctr">
              <a:lnSpc>
                <a:spcPct val="90000"/>
              </a:lnSpc>
            </a:pPr>
            <a:r>
              <a:rPr lang="en-US" altLang="en-US" sz="1800" b="1"/>
              <a:t>isolation</a:t>
            </a:r>
          </a:p>
        </p:txBody>
      </p:sp>
      <p:sp>
        <p:nvSpPr>
          <p:cNvPr id="447495" name="Text Box 31"/>
          <p:cNvSpPr txBox="1">
            <a:spLocks noChangeArrowheads="1"/>
          </p:cNvSpPr>
          <p:nvPr/>
        </p:nvSpPr>
        <p:spPr bwMode="auto">
          <a:xfrm>
            <a:off x="5326063" y="174625"/>
            <a:ext cx="12319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b="1"/>
              <a:t>Behavioral</a:t>
            </a:r>
          </a:p>
          <a:p>
            <a:pPr algn="ctr">
              <a:lnSpc>
                <a:spcPct val="90000"/>
              </a:lnSpc>
            </a:pPr>
            <a:r>
              <a:rPr lang="en-US" altLang="en-US" sz="1800" b="1"/>
              <a:t>isolation</a:t>
            </a:r>
          </a:p>
        </p:txBody>
      </p:sp>
      <p:sp>
        <p:nvSpPr>
          <p:cNvPr id="447496" name="Text Box 31"/>
          <p:cNvSpPr txBox="1">
            <a:spLocks noChangeArrowheads="1"/>
          </p:cNvSpPr>
          <p:nvPr/>
        </p:nvSpPr>
        <p:spPr bwMode="auto">
          <a:xfrm>
            <a:off x="5881688" y="1209675"/>
            <a:ext cx="9969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400" b="1"/>
              <a:t>MATING</a:t>
            </a:r>
          </a:p>
          <a:p>
            <a:pPr algn="ctr">
              <a:lnSpc>
                <a:spcPct val="90000"/>
              </a:lnSpc>
            </a:pPr>
            <a:r>
              <a:rPr lang="en-US" altLang="en-US" sz="1400" b="1"/>
              <a:t>ATTEMPT</a:t>
            </a:r>
          </a:p>
        </p:txBody>
      </p:sp>
      <p:sp>
        <p:nvSpPr>
          <p:cNvPr id="447497" name="Text Box 31"/>
          <p:cNvSpPr txBox="1">
            <a:spLocks noChangeArrowheads="1"/>
          </p:cNvSpPr>
          <p:nvPr/>
        </p:nvSpPr>
        <p:spPr bwMode="auto">
          <a:xfrm>
            <a:off x="3040063" y="3467100"/>
            <a:ext cx="9969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400" b="1"/>
              <a:t>MATING</a:t>
            </a:r>
          </a:p>
          <a:p>
            <a:pPr algn="ctr">
              <a:lnSpc>
                <a:spcPct val="90000"/>
              </a:lnSpc>
            </a:pPr>
            <a:r>
              <a:rPr lang="en-US" altLang="en-US" sz="1400" b="1"/>
              <a:t>ATTEMPT</a:t>
            </a:r>
          </a:p>
        </p:txBody>
      </p:sp>
      <p:sp>
        <p:nvSpPr>
          <p:cNvPr id="447498" name="Text Box 31"/>
          <p:cNvSpPr txBox="1">
            <a:spLocks noChangeArrowheads="1"/>
          </p:cNvSpPr>
          <p:nvPr/>
        </p:nvSpPr>
        <p:spPr bwMode="auto">
          <a:xfrm>
            <a:off x="5438775" y="3543300"/>
            <a:ext cx="1354138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400" b="1"/>
              <a:t>FERTILIZATION</a:t>
            </a:r>
          </a:p>
        </p:txBody>
      </p:sp>
      <p:sp>
        <p:nvSpPr>
          <p:cNvPr id="447499" name="Text Box 31"/>
          <p:cNvSpPr txBox="1">
            <a:spLocks noChangeArrowheads="1"/>
          </p:cNvSpPr>
          <p:nvPr/>
        </p:nvSpPr>
        <p:spPr bwMode="auto">
          <a:xfrm>
            <a:off x="2560638" y="6121400"/>
            <a:ext cx="1354137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400" b="1"/>
              <a:t>FERTILIZATION</a:t>
            </a:r>
          </a:p>
        </p:txBody>
      </p:sp>
      <p:sp>
        <p:nvSpPr>
          <p:cNvPr id="447500" name="Text Box 31"/>
          <p:cNvSpPr txBox="1">
            <a:spLocks noChangeArrowheads="1"/>
          </p:cNvSpPr>
          <p:nvPr/>
        </p:nvSpPr>
        <p:spPr bwMode="auto">
          <a:xfrm>
            <a:off x="6238875" y="5932488"/>
            <a:ext cx="111918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400" b="1"/>
              <a:t>VIABLE,</a:t>
            </a:r>
          </a:p>
          <a:p>
            <a:pPr algn="ctr">
              <a:lnSpc>
                <a:spcPct val="90000"/>
              </a:lnSpc>
            </a:pPr>
            <a:r>
              <a:rPr lang="en-US" altLang="en-US" sz="1400" b="1"/>
              <a:t>FERTILE</a:t>
            </a:r>
          </a:p>
          <a:p>
            <a:pPr algn="ctr">
              <a:lnSpc>
                <a:spcPct val="90000"/>
              </a:lnSpc>
            </a:pPr>
            <a:r>
              <a:rPr lang="en-US" altLang="en-US" sz="1400" b="1"/>
              <a:t>OFFSPRING</a:t>
            </a:r>
          </a:p>
        </p:txBody>
      </p:sp>
      <p:sp>
        <p:nvSpPr>
          <p:cNvPr id="447501" name="Text Box 31"/>
          <p:cNvSpPr txBox="1">
            <a:spLocks noChangeArrowheads="1"/>
          </p:cNvSpPr>
          <p:nvPr/>
        </p:nvSpPr>
        <p:spPr bwMode="auto">
          <a:xfrm>
            <a:off x="4808538" y="2422525"/>
            <a:ext cx="1052512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b="1"/>
              <a:t>Gametic</a:t>
            </a:r>
          </a:p>
          <a:p>
            <a:pPr algn="ctr">
              <a:lnSpc>
                <a:spcPct val="90000"/>
              </a:lnSpc>
            </a:pPr>
            <a:r>
              <a:rPr lang="en-US" altLang="en-US" sz="1800" b="1"/>
              <a:t>isolation</a:t>
            </a:r>
          </a:p>
        </p:txBody>
      </p:sp>
      <p:sp>
        <p:nvSpPr>
          <p:cNvPr id="447502" name="Text Box 31"/>
          <p:cNvSpPr txBox="1">
            <a:spLocks noChangeArrowheads="1"/>
          </p:cNvSpPr>
          <p:nvPr/>
        </p:nvSpPr>
        <p:spPr bwMode="auto">
          <a:xfrm>
            <a:off x="3452813" y="2422525"/>
            <a:ext cx="12700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b="1"/>
              <a:t>Mechanical</a:t>
            </a:r>
          </a:p>
          <a:p>
            <a:pPr algn="ctr">
              <a:lnSpc>
                <a:spcPct val="90000"/>
              </a:lnSpc>
            </a:pPr>
            <a:r>
              <a:rPr lang="en-US" altLang="en-US" sz="1800" b="1"/>
              <a:t>isolation</a:t>
            </a:r>
          </a:p>
        </p:txBody>
      </p:sp>
      <p:sp>
        <p:nvSpPr>
          <p:cNvPr id="447503" name="Text Box 31"/>
          <p:cNvSpPr txBox="1">
            <a:spLocks noChangeArrowheads="1"/>
          </p:cNvSpPr>
          <p:nvPr/>
        </p:nvSpPr>
        <p:spPr bwMode="auto">
          <a:xfrm>
            <a:off x="1771650" y="4746625"/>
            <a:ext cx="1325563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altLang="en-US" sz="1800" b="1"/>
              <a:t>Postzygotic</a:t>
            </a:r>
          </a:p>
          <a:p>
            <a:pPr algn="l">
              <a:lnSpc>
                <a:spcPct val="90000"/>
              </a:lnSpc>
            </a:pPr>
            <a:r>
              <a:rPr lang="en-US" altLang="en-US" sz="1800" b="1"/>
              <a:t>barriers</a:t>
            </a:r>
          </a:p>
        </p:txBody>
      </p:sp>
      <p:sp>
        <p:nvSpPr>
          <p:cNvPr id="447504" name="Text Box 31"/>
          <p:cNvSpPr txBox="1">
            <a:spLocks noChangeArrowheads="1"/>
          </p:cNvSpPr>
          <p:nvPr/>
        </p:nvSpPr>
        <p:spPr bwMode="auto">
          <a:xfrm>
            <a:off x="3492500" y="4754563"/>
            <a:ext cx="114776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b="1"/>
              <a:t>Reduced</a:t>
            </a:r>
          </a:p>
          <a:p>
            <a:pPr algn="ctr">
              <a:lnSpc>
                <a:spcPct val="90000"/>
              </a:lnSpc>
            </a:pPr>
            <a:r>
              <a:rPr lang="en-US" altLang="en-US" sz="1800" b="1"/>
              <a:t>hybrid</a:t>
            </a:r>
          </a:p>
          <a:p>
            <a:pPr algn="ctr">
              <a:lnSpc>
                <a:spcPct val="90000"/>
              </a:lnSpc>
            </a:pPr>
            <a:r>
              <a:rPr lang="en-US" altLang="en-US" sz="1800" b="1"/>
              <a:t>viability</a:t>
            </a:r>
          </a:p>
        </p:txBody>
      </p:sp>
      <p:sp>
        <p:nvSpPr>
          <p:cNvPr id="447505" name="Text Box 31"/>
          <p:cNvSpPr txBox="1">
            <a:spLocks noChangeArrowheads="1"/>
          </p:cNvSpPr>
          <p:nvPr/>
        </p:nvSpPr>
        <p:spPr bwMode="auto">
          <a:xfrm>
            <a:off x="4591050" y="4754563"/>
            <a:ext cx="114776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b="1"/>
              <a:t>Reduced</a:t>
            </a:r>
          </a:p>
          <a:p>
            <a:pPr algn="ctr">
              <a:lnSpc>
                <a:spcPct val="90000"/>
              </a:lnSpc>
            </a:pPr>
            <a:r>
              <a:rPr lang="en-US" altLang="en-US" sz="1800" b="1"/>
              <a:t>hybrid</a:t>
            </a:r>
          </a:p>
          <a:p>
            <a:pPr algn="ctr">
              <a:lnSpc>
                <a:spcPct val="90000"/>
              </a:lnSpc>
            </a:pPr>
            <a:r>
              <a:rPr lang="en-US" altLang="en-US" sz="1800" b="1"/>
              <a:t>fertility</a:t>
            </a:r>
          </a:p>
        </p:txBody>
      </p:sp>
      <p:sp>
        <p:nvSpPr>
          <p:cNvPr id="447506" name="Text Box 31"/>
          <p:cNvSpPr txBox="1">
            <a:spLocks noChangeArrowheads="1"/>
          </p:cNvSpPr>
          <p:nvPr/>
        </p:nvSpPr>
        <p:spPr bwMode="auto">
          <a:xfrm>
            <a:off x="5803900" y="4754563"/>
            <a:ext cx="1243013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b="1"/>
              <a:t>Hybrid</a:t>
            </a:r>
          </a:p>
          <a:p>
            <a:pPr algn="ctr">
              <a:lnSpc>
                <a:spcPct val="90000"/>
              </a:lnSpc>
            </a:pPr>
            <a:r>
              <a:rPr lang="en-US" altLang="en-US" sz="1800" b="1"/>
              <a:t>breakdown</a:t>
            </a:r>
          </a:p>
        </p:txBody>
      </p:sp>
    </p:spTree>
    <p:extLst>
      <p:ext uri="{BB962C8B-B14F-4D97-AF65-F5344CB8AC3E}">
        <p14:creationId xmlns:p14="http://schemas.microsoft.com/office/powerpoint/2010/main" val="2754394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722" name="Picture 29" descr="22_03_ReproBarrier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5"/>
          <a:stretch>
            <a:fillRect/>
          </a:stretch>
        </p:blipFill>
        <p:spPr bwMode="auto">
          <a:xfrm>
            <a:off x="296863" y="981075"/>
            <a:ext cx="8548687" cy="473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4723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1200">
                <a:latin typeface="Arial" charset="0"/>
              </a:rPr>
              <a:t>Figure 22.3</a:t>
            </a:r>
          </a:p>
        </p:txBody>
      </p:sp>
      <p:sp>
        <p:nvSpPr>
          <p:cNvPr id="414724" name="Text Box 31"/>
          <p:cNvSpPr txBox="1">
            <a:spLocks noChangeArrowheads="1"/>
          </p:cNvSpPr>
          <p:nvPr/>
        </p:nvSpPr>
        <p:spPr bwMode="auto">
          <a:xfrm>
            <a:off x="2232025" y="1030288"/>
            <a:ext cx="1419225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altLang="en-US" sz="1200" b="1">
                <a:solidFill>
                  <a:schemeClr val="bg1"/>
                </a:solidFill>
              </a:rPr>
              <a:t>Prezygotic barriers</a:t>
            </a:r>
          </a:p>
        </p:txBody>
      </p:sp>
      <p:sp>
        <p:nvSpPr>
          <p:cNvPr id="414725" name="Text Box 31"/>
          <p:cNvSpPr txBox="1">
            <a:spLocks noChangeArrowheads="1"/>
          </p:cNvSpPr>
          <p:nvPr/>
        </p:nvSpPr>
        <p:spPr bwMode="auto">
          <a:xfrm>
            <a:off x="6465888" y="1030288"/>
            <a:ext cx="1419225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altLang="en-US" sz="1200" b="1">
                <a:solidFill>
                  <a:schemeClr val="bg1"/>
                </a:solidFill>
              </a:rPr>
              <a:t>Postzygotic barriers</a:t>
            </a:r>
          </a:p>
        </p:txBody>
      </p:sp>
      <p:sp>
        <p:nvSpPr>
          <p:cNvPr id="414726" name="Text Box 31"/>
          <p:cNvSpPr txBox="1">
            <a:spLocks noChangeArrowheads="1"/>
          </p:cNvSpPr>
          <p:nvPr/>
        </p:nvSpPr>
        <p:spPr bwMode="auto">
          <a:xfrm>
            <a:off x="490538" y="1352550"/>
            <a:ext cx="7127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200" b="1"/>
              <a:t>Habitat</a:t>
            </a:r>
          </a:p>
          <a:p>
            <a:pPr algn="ctr">
              <a:lnSpc>
                <a:spcPct val="90000"/>
              </a:lnSpc>
            </a:pPr>
            <a:r>
              <a:rPr lang="en-US" altLang="en-US" sz="1200" b="1"/>
              <a:t>isolation</a:t>
            </a:r>
          </a:p>
        </p:txBody>
      </p:sp>
      <p:sp>
        <p:nvSpPr>
          <p:cNvPr id="414727" name="Text Box 31"/>
          <p:cNvSpPr txBox="1">
            <a:spLocks noChangeArrowheads="1"/>
          </p:cNvSpPr>
          <p:nvPr/>
        </p:nvSpPr>
        <p:spPr bwMode="auto">
          <a:xfrm>
            <a:off x="1533525" y="1352550"/>
            <a:ext cx="7127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200" b="1"/>
              <a:t>Temporal</a:t>
            </a:r>
          </a:p>
          <a:p>
            <a:pPr algn="ctr">
              <a:lnSpc>
                <a:spcPct val="90000"/>
              </a:lnSpc>
            </a:pPr>
            <a:r>
              <a:rPr lang="en-US" altLang="en-US" sz="1200" b="1"/>
              <a:t>isolation</a:t>
            </a:r>
          </a:p>
        </p:txBody>
      </p:sp>
      <p:sp>
        <p:nvSpPr>
          <p:cNvPr id="414728" name="Text Box 31"/>
          <p:cNvSpPr txBox="1">
            <a:spLocks noChangeArrowheads="1"/>
          </p:cNvSpPr>
          <p:nvPr/>
        </p:nvSpPr>
        <p:spPr bwMode="auto">
          <a:xfrm>
            <a:off x="2559050" y="1352550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200" b="1"/>
              <a:t>Behavioral</a:t>
            </a:r>
          </a:p>
          <a:p>
            <a:pPr algn="ctr">
              <a:lnSpc>
                <a:spcPct val="90000"/>
              </a:lnSpc>
            </a:pPr>
            <a:r>
              <a:rPr lang="en-US" altLang="en-US" sz="1200" b="1"/>
              <a:t>isolation</a:t>
            </a:r>
          </a:p>
        </p:txBody>
      </p:sp>
      <p:sp>
        <p:nvSpPr>
          <p:cNvPr id="414729" name="Text Box 31"/>
          <p:cNvSpPr txBox="1">
            <a:spLocks noChangeArrowheads="1"/>
          </p:cNvSpPr>
          <p:nvPr/>
        </p:nvSpPr>
        <p:spPr bwMode="auto">
          <a:xfrm>
            <a:off x="3556000" y="1352550"/>
            <a:ext cx="8524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200" b="1"/>
              <a:t>Mechanical</a:t>
            </a:r>
          </a:p>
          <a:p>
            <a:pPr algn="ctr">
              <a:lnSpc>
                <a:spcPct val="90000"/>
              </a:lnSpc>
            </a:pPr>
            <a:r>
              <a:rPr lang="en-US" altLang="en-US" sz="1200" b="1"/>
              <a:t>isolation</a:t>
            </a:r>
          </a:p>
        </p:txBody>
      </p:sp>
      <p:sp>
        <p:nvSpPr>
          <p:cNvPr id="414730" name="Text Box 31"/>
          <p:cNvSpPr txBox="1">
            <a:spLocks noChangeArrowheads="1"/>
          </p:cNvSpPr>
          <p:nvPr/>
        </p:nvSpPr>
        <p:spPr bwMode="auto">
          <a:xfrm>
            <a:off x="4591050" y="1352550"/>
            <a:ext cx="8524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200" b="1"/>
              <a:t>Gametic</a:t>
            </a:r>
          </a:p>
          <a:p>
            <a:pPr algn="ctr">
              <a:lnSpc>
                <a:spcPct val="90000"/>
              </a:lnSpc>
            </a:pPr>
            <a:r>
              <a:rPr lang="en-US" altLang="en-US" sz="1200" b="1"/>
              <a:t>isolation</a:t>
            </a:r>
          </a:p>
        </p:txBody>
      </p:sp>
      <p:sp>
        <p:nvSpPr>
          <p:cNvPr id="414731" name="Text Box 31"/>
          <p:cNvSpPr txBox="1">
            <a:spLocks noChangeArrowheads="1"/>
          </p:cNvSpPr>
          <p:nvPr/>
        </p:nvSpPr>
        <p:spPr bwMode="auto">
          <a:xfrm>
            <a:off x="5691188" y="1352550"/>
            <a:ext cx="7207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200" b="1"/>
              <a:t>Reduced</a:t>
            </a:r>
          </a:p>
          <a:p>
            <a:pPr algn="ctr">
              <a:lnSpc>
                <a:spcPct val="90000"/>
              </a:lnSpc>
            </a:pPr>
            <a:r>
              <a:rPr lang="en-US" altLang="en-US" sz="1200" b="1"/>
              <a:t>hybrid</a:t>
            </a:r>
          </a:p>
          <a:p>
            <a:pPr algn="ctr">
              <a:lnSpc>
                <a:spcPct val="90000"/>
              </a:lnSpc>
            </a:pPr>
            <a:r>
              <a:rPr lang="en-US" altLang="en-US" sz="1200" b="1"/>
              <a:t>viability</a:t>
            </a:r>
          </a:p>
        </p:txBody>
      </p:sp>
      <p:sp>
        <p:nvSpPr>
          <p:cNvPr id="414732" name="Text Box 31"/>
          <p:cNvSpPr txBox="1">
            <a:spLocks noChangeArrowheads="1"/>
          </p:cNvSpPr>
          <p:nvPr/>
        </p:nvSpPr>
        <p:spPr bwMode="auto">
          <a:xfrm>
            <a:off x="6745288" y="1362075"/>
            <a:ext cx="7207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200" b="1"/>
              <a:t>Reduced</a:t>
            </a:r>
          </a:p>
          <a:p>
            <a:pPr algn="ctr">
              <a:lnSpc>
                <a:spcPct val="90000"/>
              </a:lnSpc>
            </a:pPr>
            <a:r>
              <a:rPr lang="en-US" altLang="en-US" sz="1200" b="1"/>
              <a:t>hybrid</a:t>
            </a:r>
          </a:p>
          <a:p>
            <a:pPr algn="ctr">
              <a:lnSpc>
                <a:spcPct val="90000"/>
              </a:lnSpc>
            </a:pPr>
            <a:r>
              <a:rPr lang="en-US" altLang="en-US" sz="1200" b="1"/>
              <a:t>fertility</a:t>
            </a:r>
          </a:p>
        </p:txBody>
      </p:sp>
      <p:sp>
        <p:nvSpPr>
          <p:cNvPr id="414733" name="Text Box 31"/>
          <p:cNvSpPr txBox="1">
            <a:spLocks noChangeArrowheads="1"/>
          </p:cNvSpPr>
          <p:nvPr/>
        </p:nvSpPr>
        <p:spPr bwMode="auto">
          <a:xfrm>
            <a:off x="7535863" y="1362075"/>
            <a:ext cx="8810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200" b="1"/>
              <a:t>Hybrid</a:t>
            </a:r>
          </a:p>
          <a:p>
            <a:pPr algn="ctr">
              <a:lnSpc>
                <a:spcPct val="90000"/>
              </a:lnSpc>
            </a:pPr>
            <a:r>
              <a:rPr lang="en-US" altLang="en-US" sz="1200" b="1"/>
              <a:t>breakdown</a:t>
            </a:r>
          </a:p>
        </p:txBody>
      </p:sp>
      <p:sp>
        <p:nvSpPr>
          <p:cNvPr id="414734" name="Text Box 31"/>
          <p:cNvSpPr txBox="1">
            <a:spLocks noChangeArrowheads="1"/>
          </p:cNvSpPr>
          <p:nvPr/>
        </p:nvSpPr>
        <p:spPr bwMode="auto">
          <a:xfrm>
            <a:off x="3000375" y="2360613"/>
            <a:ext cx="9271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200" b="1"/>
              <a:t>MATING</a:t>
            </a:r>
          </a:p>
          <a:p>
            <a:pPr algn="ctr">
              <a:lnSpc>
                <a:spcPct val="90000"/>
              </a:lnSpc>
            </a:pPr>
            <a:r>
              <a:rPr lang="en-US" altLang="en-US" sz="1200" b="1"/>
              <a:t>ATTEMPT</a:t>
            </a:r>
          </a:p>
        </p:txBody>
      </p:sp>
      <p:sp>
        <p:nvSpPr>
          <p:cNvPr id="414735" name="Text Box 31"/>
          <p:cNvSpPr txBox="1">
            <a:spLocks noChangeArrowheads="1"/>
          </p:cNvSpPr>
          <p:nvPr/>
        </p:nvSpPr>
        <p:spPr bwMode="auto">
          <a:xfrm>
            <a:off x="5087938" y="2360613"/>
            <a:ext cx="9271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200" b="1"/>
              <a:t>FERTILI-</a:t>
            </a:r>
          </a:p>
          <a:p>
            <a:pPr algn="ctr">
              <a:lnSpc>
                <a:spcPct val="90000"/>
              </a:lnSpc>
            </a:pPr>
            <a:r>
              <a:rPr lang="en-US" altLang="en-US" sz="1200" b="1"/>
              <a:t>ZATION</a:t>
            </a:r>
          </a:p>
        </p:txBody>
      </p:sp>
      <p:sp>
        <p:nvSpPr>
          <p:cNvPr id="414736" name="Text Box 31"/>
          <p:cNvSpPr txBox="1">
            <a:spLocks noChangeArrowheads="1"/>
          </p:cNvSpPr>
          <p:nvPr/>
        </p:nvSpPr>
        <p:spPr bwMode="auto">
          <a:xfrm>
            <a:off x="8070850" y="2189163"/>
            <a:ext cx="7762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200" b="1"/>
              <a:t>VIABLE,</a:t>
            </a:r>
          </a:p>
          <a:p>
            <a:pPr algn="ctr">
              <a:lnSpc>
                <a:spcPct val="90000"/>
              </a:lnSpc>
            </a:pPr>
            <a:r>
              <a:rPr lang="en-US" altLang="en-US" sz="1200" b="1"/>
              <a:t>FERTILE</a:t>
            </a:r>
          </a:p>
          <a:p>
            <a:pPr algn="ctr">
              <a:lnSpc>
                <a:spcPct val="90000"/>
              </a:lnSpc>
            </a:pPr>
            <a:r>
              <a:rPr lang="en-US" altLang="en-US" sz="1200" b="1"/>
              <a:t>OFF-</a:t>
            </a:r>
          </a:p>
          <a:p>
            <a:pPr algn="ctr">
              <a:lnSpc>
                <a:spcPct val="90000"/>
              </a:lnSpc>
            </a:pPr>
            <a:r>
              <a:rPr lang="en-US" altLang="en-US" sz="1200" b="1"/>
              <a:t>SPRING</a:t>
            </a:r>
          </a:p>
        </p:txBody>
      </p:sp>
      <p:sp>
        <p:nvSpPr>
          <p:cNvPr id="414737" name="Text Box 31"/>
          <p:cNvSpPr txBox="1">
            <a:spLocks noChangeArrowheads="1"/>
          </p:cNvSpPr>
          <p:nvPr/>
        </p:nvSpPr>
        <p:spPr bwMode="auto">
          <a:xfrm>
            <a:off x="328613" y="3235325"/>
            <a:ext cx="277812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200" b="1">
                <a:solidFill>
                  <a:schemeClr val="bg1"/>
                </a:solidFill>
              </a:rPr>
              <a:t>(a)</a:t>
            </a:r>
          </a:p>
        </p:txBody>
      </p:sp>
      <p:sp>
        <p:nvSpPr>
          <p:cNvPr id="414738" name="Text Box 31"/>
          <p:cNvSpPr txBox="1">
            <a:spLocks noChangeArrowheads="1"/>
          </p:cNvSpPr>
          <p:nvPr/>
        </p:nvSpPr>
        <p:spPr bwMode="auto">
          <a:xfrm>
            <a:off x="1373188" y="3235325"/>
            <a:ext cx="277812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200" b="1"/>
              <a:t>(c)</a:t>
            </a:r>
          </a:p>
        </p:txBody>
      </p:sp>
      <p:sp>
        <p:nvSpPr>
          <p:cNvPr id="414739" name="Text Box 31"/>
          <p:cNvSpPr txBox="1">
            <a:spLocks noChangeArrowheads="1"/>
          </p:cNvSpPr>
          <p:nvPr/>
        </p:nvSpPr>
        <p:spPr bwMode="auto">
          <a:xfrm>
            <a:off x="2417763" y="3235325"/>
            <a:ext cx="277812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200" b="1">
                <a:solidFill>
                  <a:schemeClr val="bg1"/>
                </a:solidFill>
              </a:rPr>
              <a:t>(e)</a:t>
            </a:r>
          </a:p>
        </p:txBody>
      </p:sp>
      <p:sp>
        <p:nvSpPr>
          <p:cNvPr id="414740" name="Text Box 31"/>
          <p:cNvSpPr txBox="1">
            <a:spLocks noChangeArrowheads="1"/>
          </p:cNvSpPr>
          <p:nvPr/>
        </p:nvSpPr>
        <p:spPr bwMode="auto">
          <a:xfrm>
            <a:off x="3443288" y="3235325"/>
            <a:ext cx="277812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200" b="1">
                <a:solidFill>
                  <a:schemeClr val="bg1"/>
                </a:solidFill>
              </a:rPr>
              <a:t>(f)</a:t>
            </a:r>
          </a:p>
        </p:txBody>
      </p:sp>
      <p:sp>
        <p:nvSpPr>
          <p:cNvPr id="414741" name="Text Box 31"/>
          <p:cNvSpPr txBox="1">
            <a:spLocks noChangeArrowheads="1"/>
          </p:cNvSpPr>
          <p:nvPr/>
        </p:nvSpPr>
        <p:spPr bwMode="auto">
          <a:xfrm>
            <a:off x="4524375" y="3235325"/>
            <a:ext cx="277813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200" b="1">
                <a:solidFill>
                  <a:schemeClr val="bg1"/>
                </a:solidFill>
              </a:rPr>
              <a:t>(g)</a:t>
            </a:r>
          </a:p>
        </p:txBody>
      </p:sp>
      <p:sp>
        <p:nvSpPr>
          <p:cNvPr id="414742" name="Text Box 31"/>
          <p:cNvSpPr txBox="1">
            <a:spLocks noChangeArrowheads="1"/>
          </p:cNvSpPr>
          <p:nvPr/>
        </p:nvSpPr>
        <p:spPr bwMode="auto">
          <a:xfrm>
            <a:off x="5557838" y="3235325"/>
            <a:ext cx="277812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200" b="1">
                <a:solidFill>
                  <a:schemeClr val="bg1"/>
                </a:solidFill>
              </a:rPr>
              <a:t>(h)</a:t>
            </a:r>
          </a:p>
        </p:txBody>
      </p:sp>
      <p:sp>
        <p:nvSpPr>
          <p:cNvPr id="414743" name="Text Box 31"/>
          <p:cNvSpPr txBox="1">
            <a:spLocks noChangeArrowheads="1"/>
          </p:cNvSpPr>
          <p:nvPr/>
        </p:nvSpPr>
        <p:spPr bwMode="auto">
          <a:xfrm>
            <a:off x="6573838" y="3235325"/>
            <a:ext cx="277812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200" b="1">
                <a:solidFill>
                  <a:schemeClr val="bg1"/>
                </a:solidFill>
              </a:rPr>
              <a:t>(i)</a:t>
            </a:r>
          </a:p>
        </p:txBody>
      </p:sp>
      <p:sp>
        <p:nvSpPr>
          <p:cNvPr id="414744" name="Text Box 31"/>
          <p:cNvSpPr txBox="1">
            <a:spLocks noChangeArrowheads="1"/>
          </p:cNvSpPr>
          <p:nvPr/>
        </p:nvSpPr>
        <p:spPr bwMode="auto">
          <a:xfrm>
            <a:off x="7616825" y="3235325"/>
            <a:ext cx="277813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200" b="1">
                <a:solidFill>
                  <a:schemeClr val="bg1"/>
                </a:solidFill>
              </a:rPr>
              <a:t>(l)</a:t>
            </a:r>
          </a:p>
        </p:txBody>
      </p:sp>
      <p:sp>
        <p:nvSpPr>
          <p:cNvPr id="414745" name="Text Box 31"/>
          <p:cNvSpPr txBox="1">
            <a:spLocks noChangeArrowheads="1"/>
          </p:cNvSpPr>
          <p:nvPr/>
        </p:nvSpPr>
        <p:spPr bwMode="auto">
          <a:xfrm>
            <a:off x="6564313" y="4016375"/>
            <a:ext cx="277812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200" b="1">
                <a:solidFill>
                  <a:schemeClr val="bg1"/>
                </a:solidFill>
              </a:rPr>
              <a:t>(j)</a:t>
            </a:r>
          </a:p>
        </p:txBody>
      </p:sp>
      <p:sp>
        <p:nvSpPr>
          <p:cNvPr id="414746" name="Text Box 31"/>
          <p:cNvSpPr txBox="1">
            <a:spLocks noChangeArrowheads="1"/>
          </p:cNvSpPr>
          <p:nvPr/>
        </p:nvSpPr>
        <p:spPr bwMode="auto">
          <a:xfrm>
            <a:off x="6583363" y="4814888"/>
            <a:ext cx="277812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200" b="1"/>
              <a:t>(k)</a:t>
            </a:r>
          </a:p>
        </p:txBody>
      </p:sp>
      <p:sp>
        <p:nvSpPr>
          <p:cNvPr id="414747" name="Text Box 31"/>
          <p:cNvSpPr txBox="1">
            <a:spLocks noChangeArrowheads="1"/>
          </p:cNvSpPr>
          <p:nvPr/>
        </p:nvSpPr>
        <p:spPr bwMode="auto">
          <a:xfrm>
            <a:off x="1382713" y="4006850"/>
            <a:ext cx="277812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200" b="1">
                <a:solidFill>
                  <a:schemeClr val="bg1"/>
                </a:solidFill>
              </a:rPr>
              <a:t>(d)</a:t>
            </a:r>
          </a:p>
        </p:txBody>
      </p:sp>
      <p:sp>
        <p:nvSpPr>
          <p:cNvPr id="414748" name="Text Box 31"/>
          <p:cNvSpPr txBox="1">
            <a:spLocks noChangeArrowheads="1"/>
          </p:cNvSpPr>
          <p:nvPr/>
        </p:nvSpPr>
        <p:spPr bwMode="auto">
          <a:xfrm>
            <a:off x="328613" y="4270375"/>
            <a:ext cx="277812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200" b="1">
                <a:solidFill>
                  <a:schemeClr val="bg1"/>
                </a:solidFill>
              </a:rPr>
              <a:t>(b)</a:t>
            </a:r>
          </a:p>
        </p:txBody>
      </p:sp>
    </p:spTree>
    <p:extLst>
      <p:ext uri="{BB962C8B-B14F-4D97-AF65-F5344CB8AC3E}">
        <p14:creationId xmlns:p14="http://schemas.microsoft.com/office/powerpoint/2010/main" val="89860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400" b="1">
                <a:latin typeface="Tahoma" pitchFamily="84" charset="0"/>
              </a:rPr>
              <a:t>0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528638" y="1098550"/>
            <a:ext cx="747236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D001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7474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2000" dirty="0">
                <a:solidFill>
                  <a:srgbClr val="9D0016"/>
                </a:solidFill>
              </a:rPr>
              <a:t>Chapter 22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09600"/>
          </a:xfrm>
        </p:spPr>
        <p:txBody>
          <a:bodyPr/>
          <a:lstStyle/>
          <a:p>
            <a:r>
              <a:rPr lang="en-US" dirty="0"/>
              <a:t>Biological Species Concept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1604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2" name="Picture 8" descr="http://4.bp.blogspot.com/-TicbR587Iao/USs1_XohO9I/AAAAAAAAC5E/kQ6LTsZD_qI/s1600/evolu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4857749"/>
            <a:ext cx="7610475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3241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6630" name="Picture 6" descr="http://evolution.berkeley.edu/evolibrary/images_pamphlets/micro_mech_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912" y="2514600"/>
            <a:ext cx="2412273" cy="172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32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28600"/>
            <a:ext cx="9296400" cy="6477000"/>
          </a:xfrm>
        </p:spPr>
        <p:txBody>
          <a:bodyPr lIns="91440" tIns="45720" rIns="91440" bIns="45720">
            <a:normAutofit/>
          </a:bodyPr>
          <a:lstStyle/>
          <a:p>
            <a:pPr indent="-292100" eaLnBrk="1" hangingPunct="1"/>
            <a:r>
              <a:rPr lang="en-US" altLang="en-US" sz="2800" b="1" dirty="0"/>
              <a:t>Speciation</a:t>
            </a:r>
            <a:r>
              <a:rPr lang="en-US" altLang="en-US" sz="2800" dirty="0"/>
              <a:t> is the process by which one species splits into two or more species.</a:t>
            </a:r>
          </a:p>
          <a:p>
            <a:pPr indent="-292100" eaLnBrk="1" hangingPunct="1"/>
            <a:endParaRPr lang="en-US" altLang="en-US" sz="2800" dirty="0"/>
          </a:p>
          <a:p>
            <a:pPr indent="-292100"/>
            <a:r>
              <a:rPr lang="en-US" altLang="en-US" sz="2800" b="1" dirty="0"/>
              <a:t>Microevolution</a:t>
            </a:r>
            <a:r>
              <a:rPr lang="en-US" altLang="en-US" sz="2800" dirty="0"/>
              <a:t> consists of changes in allele frequency in a population over time.</a:t>
            </a:r>
          </a:p>
          <a:p>
            <a:pPr marL="50800" indent="0">
              <a:buNone/>
            </a:pPr>
            <a:endParaRPr lang="en-US" altLang="en-US" sz="2800" dirty="0"/>
          </a:p>
          <a:p>
            <a:pPr marL="50800" indent="0">
              <a:buNone/>
            </a:pPr>
            <a:endParaRPr lang="en-US" altLang="en-US" sz="2800" dirty="0"/>
          </a:p>
          <a:p>
            <a:pPr marL="50800" indent="0">
              <a:buNone/>
            </a:pPr>
            <a:endParaRPr lang="en-US" altLang="en-US" sz="2800" dirty="0"/>
          </a:p>
          <a:p>
            <a:pPr indent="-292100"/>
            <a:r>
              <a:rPr lang="en-US" altLang="en-US" sz="2800" b="1" dirty="0"/>
              <a:t>Macroevolution </a:t>
            </a:r>
            <a:r>
              <a:rPr lang="en-US" altLang="en-US" sz="2800" dirty="0"/>
              <a:t>refers to broad patterns of evolutionary change above the species level.</a:t>
            </a:r>
          </a:p>
          <a:p>
            <a:pPr indent="-292100" eaLnBrk="1" hangingPunct="1"/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96645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-838200" y="152400"/>
            <a:ext cx="7086600" cy="50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The Biological Species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950" y="660400"/>
            <a:ext cx="8229600" cy="3755231"/>
          </a:xfrm>
        </p:spPr>
        <p:txBody>
          <a:bodyPr/>
          <a:lstStyle/>
          <a:p>
            <a:r>
              <a:rPr lang="en-US" dirty="0"/>
              <a:t>Interbreed</a:t>
            </a:r>
          </a:p>
          <a:p>
            <a:r>
              <a:rPr lang="en-US" dirty="0"/>
              <a:t>In nature</a:t>
            </a:r>
          </a:p>
          <a:p>
            <a:r>
              <a:rPr lang="en-US" dirty="0"/>
              <a:t>Produce offspring that are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Viable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Fertile </a:t>
            </a: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408" y="3352800"/>
            <a:ext cx="4607592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ultiply 3"/>
          <p:cNvSpPr/>
          <p:nvPr/>
        </p:nvSpPr>
        <p:spPr>
          <a:xfrm>
            <a:off x="5029200" y="2514600"/>
            <a:ext cx="3276600" cy="5791200"/>
          </a:xfrm>
          <a:prstGeom prst="mathMultiply">
            <a:avLst>
              <a:gd name="adj1" fmla="val 48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5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8900" y="165100"/>
            <a:ext cx="8534400" cy="503238"/>
          </a:xfrm>
        </p:spPr>
        <p:txBody>
          <a:bodyPr lIns="91440" tIns="45720" rIns="91440" bIns="45720" anchor="ctr">
            <a:normAutofit fontScale="90000"/>
          </a:bodyPr>
          <a:lstStyle/>
          <a:p>
            <a:pPr eaLnBrk="1" hangingPunct="1"/>
            <a:r>
              <a:rPr lang="en-US" altLang="en-US" i="1"/>
              <a:t>Reproductive Isolation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3500" y="1257300"/>
            <a:ext cx="8534400" cy="4737100"/>
          </a:xfrm>
        </p:spPr>
        <p:txBody>
          <a:bodyPr lIns="91440" tIns="45720" rIns="91440" bIns="45720"/>
          <a:lstStyle/>
          <a:p>
            <a:pPr indent="-292100" eaLnBrk="1" hangingPunct="1"/>
            <a:r>
              <a:rPr lang="en-US" altLang="en-US" b="1" dirty="0"/>
              <a:t>Reproductive isolation </a:t>
            </a:r>
            <a:r>
              <a:rPr lang="en-US" altLang="en-US" dirty="0"/>
              <a:t>is the existence of biological barriers that impede two species from producing viable, fertile offspring.</a:t>
            </a:r>
          </a:p>
          <a:p>
            <a:pPr indent="-292100" eaLnBrk="1" hangingPunct="1"/>
            <a:endParaRPr lang="en-US" altLang="en-US" dirty="0"/>
          </a:p>
          <a:p>
            <a:pPr indent="-292100" eaLnBrk="1" hangingPunct="1"/>
            <a:r>
              <a:rPr lang="en-US" altLang="en-US" dirty="0"/>
              <a:t>Reproductive isolation can be classified by whether barriers act before or after fertilization.</a:t>
            </a:r>
          </a:p>
        </p:txBody>
      </p:sp>
      <p:sp>
        <p:nvSpPr>
          <p:cNvPr id="233480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3481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2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1E208-BC2E-4B7C-BB63-727F3B8BF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A0692-AB4D-4965-B307-0B6C0069C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81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Zygote</a:t>
            </a:r>
          </a:p>
          <a:p>
            <a:r>
              <a:rPr lang="en-US" dirty="0"/>
              <a:t> fertilized egg</a:t>
            </a:r>
          </a:p>
        </p:txBody>
      </p:sp>
      <p:pic>
        <p:nvPicPr>
          <p:cNvPr id="1026" name="Picture 2" descr="Image result for zygote definition biology">
            <a:extLst>
              <a:ext uri="{FF2B5EF4-FFF2-40B4-BE49-F238E27FC236}">
                <a16:creationId xmlns:a16="http://schemas.microsoft.com/office/drawing/2014/main" id="{DB00CEA2-EC1F-49C9-8057-5D0420BE0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90" y="3190680"/>
            <a:ext cx="8860420" cy="376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337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7" name="Text Box 31"/>
          <p:cNvSpPr txBox="1">
            <a:spLocks noChangeArrowheads="1"/>
          </p:cNvSpPr>
          <p:nvPr/>
        </p:nvSpPr>
        <p:spPr bwMode="auto">
          <a:xfrm>
            <a:off x="2133600" y="3403600"/>
            <a:ext cx="40957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600" b="1">
                <a:solidFill>
                  <a:schemeClr val="bg1"/>
                </a:solidFill>
              </a:rPr>
              <a:t>(a)</a:t>
            </a:r>
          </a:p>
        </p:txBody>
      </p:sp>
      <p:sp>
        <p:nvSpPr>
          <p:cNvPr id="416779" name="Text Box 31"/>
          <p:cNvSpPr txBox="1">
            <a:spLocks noChangeArrowheads="1"/>
          </p:cNvSpPr>
          <p:nvPr/>
        </p:nvSpPr>
        <p:spPr bwMode="auto">
          <a:xfrm>
            <a:off x="3554413" y="4457700"/>
            <a:ext cx="40957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600" b="1">
                <a:solidFill>
                  <a:schemeClr val="bg1"/>
                </a:solidFill>
              </a:rPr>
              <a:t>(d)</a:t>
            </a:r>
          </a:p>
        </p:txBody>
      </p:sp>
      <p:sp>
        <p:nvSpPr>
          <p:cNvPr id="416780" name="Text Box 31"/>
          <p:cNvSpPr txBox="1">
            <a:spLocks noChangeArrowheads="1"/>
          </p:cNvSpPr>
          <p:nvPr/>
        </p:nvSpPr>
        <p:spPr bwMode="auto">
          <a:xfrm>
            <a:off x="2133600" y="4814888"/>
            <a:ext cx="40957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600" b="1">
                <a:solidFill>
                  <a:schemeClr val="bg1"/>
                </a:solidFill>
              </a:rPr>
              <a:t>(b)</a:t>
            </a:r>
          </a:p>
        </p:txBody>
      </p:sp>
      <p:sp>
        <p:nvSpPr>
          <p:cNvPr id="416781" name="Text Box 31"/>
          <p:cNvSpPr txBox="1">
            <a:spLocks noChangeArrowheads="1"/>
          </p:cNvSpPr>
          <p:nvPr/>
        </p:nvSpPr>
        <p:spPr bwMode="auto">
          <a:xfrm>
            <a:off x="4973638" y="3403600"/>
            <a:ext cx="40957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600" b="1">
                <a:solidFill>
                  <a:schemeClr val="bg1"/>
                </a:solidFill>
              </a:rPr>
              <a:t>(e)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75475" y="6172200"/>
            <a:ext cx="140652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 action="ppaction://hlinkfile"/>
              </a:rPr>
              <a:t>Bird Dance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39" b="50000"/>
          <a:stretch/>
        </p:blipFill>
        <p:spPr bwMode="auto">
          <a:xfrm>
            <a:off x="2130425" y="392113"/>
            <a:ext cx="1423988" cy="3036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95" r="70839"/>
          <a:stretch/>
        </p:blipFill>
        <p:spPr bwMode="auto">
          <a:xfrm>
            <a:off x="2130425" y="3403600"/>
            <a:ext cx="1423988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1" r="45115" b="50405"/>
          <a:stretch/>
        </p:blipFill>
        <p:spPr bwMode="auto">
          <a:xfrm>
            <a:off x="3554412" y="392113"/>
            <a:ext cx="1256127" cy="301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2" t="49595" r="41775"/>
          <a:stretch/>
        </p:blipFill>
        <p:spPr bwMode="auto">
          <a:xfrm>
            <a:off x="3552031" y="3403600"/>
            <a:ext cx="1421607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71" b="50405"/>
          <a:stretch/>
        </p:blipFill>
        <p:spPr bwMode="auto">
          <a:xfrm>
            <a:off x="4770783" y="392113"/>
            <a:ext cx="2242792" cy="301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5" t="49595"/>
          <a:stretch/>
        </p:blipFill>
        <p:spPr bwMode="auto">
          <a:xfrm>
            <a:off x="4973637" y="3403600"/>
            <a:ext cx="2039937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381"/>
          <a:stretch/>
        </p:blipFill>
        <p:spPr bwMode="auto">
          <a:xfrm>
            <a:off x="2130425" y="392114"/>
            <a:ext cx="4883150" cy="462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4F6EC99-A0D8-43F4-AE39-A9E7899434BD}"/>
              </a:ext>
            </a:extLst>
          </p:cNvPr>
          <p:cNvSpPr/>
          <p:nvPr/>
        </p:nvSpPr>
        <p:spPr>
          <a:xfrm>
            <a:off x="5867400" y="1676400"/>
            <a:ext cx="1146173" cy="1638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4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9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1200">
                <a:latin typeface="Arial" charset="0"/>
              </a:rPr>
              <a:t>Figure 22.3b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56"/>
          <a:stretch/>
        </p:blipFill>
        <p:spPr bwMode="auto">
          <a:xfrm>
            <a:off x="2251075" y="1249363"/>
            <a:ext cx="4640263" cy="420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2" r="55552" b="31076"/>
          <a:stretch/>
        </p:blipFill>
        <p:spPr bwMode="auto">
          <a:xfrm>
            <a:off x="2251076" y="1729409"/>
            <a:ext cx="2062508" cy="2524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12" r="56409"/>
          <a:stretch/>
        </p:blipFill>
        <p:spPr bwMode="auto">
          <a:xfrm>
            <a:off x="2251075" y="4214191"/>
            <a:ext cx="2022751" cy="1394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78" t="7820" b="30163"/>
          <a:stretch/>
        </p:blipFill>
        <p:spPr bwMode="auto">
          <a:xfrm>
            <a:off x="4194313" y="1590261"/>
            <a:ext cx="2697025" cy="2703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1" t="68012"/>
          <a:stretch/>
        </p:blipFill>
        <p:spPr bwMode="auto">
          <a:xfrm>
            <a:off x="4273826" y="4214191"/>
            <a:ext cx="2617512" cy="1394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899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885"/>
          <a:stretch/>
        </p:blipFill>
        <p:spPr bwMode="auto">
          <a:xfrm>
            <a:off x="1538288" y="201613"/>
            <a:ext cx="6065837" cy="39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4" r="56869" b="63088"/>
          <a:stretch/>
        </p:blipFill>
        <p:spPr bwMode="auto">
          <a:xfrm>
            <a:off x="1538288" y="616226"/>
            <a:ext cx="2616269" cy="196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83" r="56869"/>
          <a:stretch/>
        </p:blipFill>
        <p:spPr bwMode="auto">
          <a:xfrm>
            <a:off x="1538288" y="2763078"/>
            <a:ext cx="2616269" cy="389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54" t="6731" r="35895" b="59085"/>
          <a:stretch/>
        </p:blipFill>
        <p:spPr bwMode="auto">
          <a:xfrm>
            <a:off x="3955774" y="636104"/>
            <a:ext cx="1470991" cy="220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04" t="39376" r="33273"/>
          <a:stretch/>
        </p:blipFill>
        <p:spPr bwMode="auto">
          <a:xfrm>
            <a:off x="4134678" y="2743200"/>
            <a:ext cx="1451113" cy="391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66" t="5500" b="58777"/>
          <a:stretch/>
        </p:blipFill>
        <p:spPr bwMode="auto">
          <a:xfrm>
            <a:off x="5327374" y="556591"/>
            <a:ext cx="2276751" cy="2305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99" t="43071"/>
          <a:stretch/>
        </p:blipFill>
        <p:spPr bwMode="auto">
          <a:xfrm>
            <a:off x="5565913" y="2981739"/>
            <a:ext cx="2038212" cy="3674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83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524</Words>
  <Application>Microsoft Office PowerPoint</Application>
  <PresentationFormat>On-screen Show (4:3)</PresentationFormat>
  <Paragraphs>134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Tahoma</vt:lpstr>
      <vt:lpstr>Times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Reproductive Isolation</vt:lpstr>
      <vt:lpstr>PowerPoint Presentation</vt:lpstr>
      <vt:lpstr>PowerPoint Presentation</vt:lpstr>
      <vt:lpstr>Figure 22.3b</vt:lpstr>
      <vt:lpstr>PowerPoint Presentation</vt:lpstr>
      <vt:lpstr>Figure 22.3d</vt:lpstr>
      <vt:lpstr>Figure 22.3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lauren.wingard</dc:creator>
  <cp:lastModifiedBy>winga</cp:lastModifiedBy>
  <cp:revision>40</cp:revision>
  <cp:lastPrinted>2020-03-06T16:11:23Z</cp:lastPrinted>
  <dcterms:created xsi:type="dcterms:W3CDTF">2015-03-06T12:04:45Z</dcterms:created>
  <dcterms:modified xsi:type="dcterms:W3CDTF">2020-03-06T20:02:14Z</dcterms:modified>
</cp:coreProperties>
</file>