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257" r:id="rId3"/>
    <p:sldId id="258" r:id="rId4"/>
    <p:sldId id="261" r:id="rId5"/>
    <p:sldId id="266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47" autoAdjust="0"/>
  </p:normalViewPr>
  <p:slideViewPr>
    <p:cSldViewPr>
      <p:cViewPr varScale="1">
        <p:scale>
          <a:sx n="54" d="100"/>
          <a:sy n="54" d="100"/>
        </p:scale>
        <p:origin x="22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AEEBD-2261-4717-A4BC-A51B25546399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C9FA-A29D-41B7-92AF-729674DEB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0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D0FAE-E65B-4421-BAD7-DEA967BAC268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FBCF-A0E3-4B11-A015-0E0AE03C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05B98CE0-56B9-4B61-8AE4-5770473C4286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A61EE144-C87C-4CC1-A0C0-A7B2CF267D3A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07BA4C73-33C5-458A-A37A-3A98773CC42C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292100" eaLnBrk="1" hangingPunct="1"/>
            <a:r>
              <a:rPr lang="en-US" altLang="en-US" b="1" dirty="0"/>
              <a:t>Balancing selection </a:t>
            </a:r>
            <a:r>
              <a:rPr lang="en-US" altLang="en-US" dirty="0"/>
              <a:t>occurs when natural selection maintains stable frequencies of two or more phenotypic forms in a population.</a:t>
            </a:r>
          </a:p>
          <a:p>
            <a:pPr indent="-292100" eaLnBrk="1" hangingPunct="1"/>
            <a:r>
              <a:rPr lang="en-US" altLang="en-US" dirty="0"/>
              <a:t>Balancing selection includes</a:t>
            </a:r>
          </a:p>
          <a:p>
            <a:pPr marL="723900" lvl="1" eaLnBrk="1" hangingPunct="1"/>
            <a:r>
              <a:rPr lang="en-US" altLang="en-US" dirty="0"/>
              <a:t>Heterozygote advantage</a:t>
            </a:r>
          </a:p>
          <a:p>
            <a:pPr marL="723900" lvl="1" eaLnBrk="1" hangingPunct="1"/>
            <a:r>
              <a:rPr lang="en-US" altLang="en-US" dirty="0"/>
              <a:t>Frequency-dependent selection</a:t>
            </a:r>
          </a:p>
          <a:p>
            <a:pPr marL="317500" indent="-292100" eaLnBrk="1" hangingPunct="1"/>
            <a:r>
              <a:rPr lang="en-US" altLang="en-US" b="1" dirty="0"/>
              <a:t>Heterozygote advantage </a:t>
            </a:r>
            <a:r>
              <a:rPr lang="en-US" altLang="en-US" dirty="0"/>
              <a:t>occurs when heterozygotes have a higher fitness than do both homozygotes.</a:t>
            </a:r>
          </a:p>
          <a:p>
            <a:pPr marL="317500" indent="-292100" eaLnBrk="1" hangingPunct="1"/>
            <a:r>
              <a:rPr lang="en-US" altLang="en-US" dirty="0"/>
              <a:t>Natural selection will tend to maintain two or more alleles at that locus.</a:t>
            </a:r>
          </a:p>
          <a:p>
            <a:pPr marL="317500" indent="-292100" eaLnBrk="1" hangingPunct="1"/>
            <a:r>
              <a:rPr lang="en-US" altLang="en-US" dirty="0"/>
              <a:t>For example, the sickle-cell allele causes deleterious mutations in hemoglobin but also confers malaria resistance.</a:t>
            </a:r>
          </a:p>
          <a:p>
            <a:pPr marL="723900" lvl="1" eaLnBrk="1" hangingPunct="1"/>
            <a:endParaRPr lang="en-US" altLang="en-US" sz="2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D9CD2596-CD19-4845-8C38-95255102B32F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-292100" eaLnBrk="1" hangingPunct="1"/>
            <a:r>
              <a:rPr lang="en-US" altLang="en-US" b="1" dirty="0"/>
              <a:t>Frequency-dependent selection</a:t>
            </a:r>
            <a:r>
              <a:rPr lang="en-US" altLang="en-US" dirty="0"/>
              <a:t> occurs when the fitness of a phenotype declines if it becomes too common in the population.</a:t>
            </a:r>
          </a:p>
          <a:p>
            <a:pPr indent="-292100" eaLnBrk="1" hangingPunct="1"/>
            <a:r>
              <a:rPr lang="en-US" altLang="en-US" dirty="0"/>
              <a:t>Selection can favor whichever phenotype is less common in a population.</a:t>
            </a:r>
          </a:p>
          <a:p>
            <a:pPr indent="-292100" eaLnBrk="1" hangingPunct="1"/>
            <a:r>
              <a:rPr lang="en-US" altLang="en-US" dirty="0"/>
              <a:t>For example, frequency-dependent selection selects for approximately equal numbers of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right-mouthed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and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left-mouthed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scale-eating fish.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ED9E930-6FAC-48C6-8B63-B1D71A8EAC61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89D8208-F7AE-48A6-8C94-D0CB46D645E5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Only natural selection consistently results in </a:t>
            </a:r>
            <a:r>
              <a:rPr lang="en-US" altLang="en-US" b="1" dirty="0"/>
              <a:t>adaptive evolution</a:t>
            </a:r>
            <a:r>
              <a:rPr lang="en-US" altLang="en-US" dirty="0"/>
              <a:t>, an increase in the frequency of alleles that improve fitness. Selection indirectly favors certain genotypes by acting directly on phenotypes. </a:t>
            </a:r>
            <a:r>
              <a:rPr lang="en-US" altLang="en-US" dirty="0">
                <a:ea typeface="ＭＳ Ｐゴシック" pitchFamily="84" charset="-128"/>
              </a:rPr>
              <a:t>Evolution is a change in allele frequency in a population.</a:t>
            </a:r>
            <a:endParaRPr lang="en-US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C60390A-C664-4524-9B68-60E2453906D0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Natural selection brings about adaptive evolution by acting on an organism’s</a:t>
            </a:r>
            <a:r>
              <a:rPr lang="en-US" altLang="ja-JP" dirty="0">
                <a:ea typeface="ＭＳ Ｐゴシック" pitchFamily="84" charset="-128"/>
              </a:rPr>
              <a:t> phenotype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245B5690-190B-476F-B5E8-FAA1C8201598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17500" indent="-292100" eaLnBrk="1" hangingPunct="1"/>
            <a:r>
              <a:rPr lang="en-US" altLang="en-US" dirty="0"/>
              <a:t>Natural selection increases the frequencies of alleles that enhance survival and reproduction.</a:t>
            </a:r>
          </a:p>
          <a:p>
            <a:pPr marL="317500" indent="-292100" eaLnBrk="1" hangingPunct="1"/>
            <a:r>
              <a:rPr lang="en-US" altLang="en-US" dirty="0"/>
              <a:t>Adaptive evolution occurs as the match between an organism and its environment increases.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1EA968CD-B87C-4846-81AE-FD5D2FCDA87B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17500" indent="-292100" eaLnBrk="1" hangingPunct="1"/>
            <a:r>
              <a:rPr lang="en-US" altLang="en-US" dirty="0"/>
              <a:t>There are three modes of natural selection</a:t>
            </a:r>
            <a:endParaRPr lang="en-US" altLang="en-US" sz="2600" dirty="0"/>
          </a:p>
          <a:p>
            <a:pPr marL="749300" lvl="1" eaLnBrk="1" hangingPunct="1"/>
            <a:r>
              <a:rPr lang="en-US" altLang="en-US" b="1" dirty="0"/>
              <a:t>Directional selection </a:t>
            </a:r>
            <a:r>
              <a:rPr lang="en-US" altLang="en-US" dirty="0"/>
              <a:t>favors individuals at one end of the phenotypic range.</a:t>
            </a:r>
          </a:p>
          <a:p>
            <a:pPr marL="749300" lvl="1" eaLnBrk="1" hangingPunct="1"/>
            <a:r>
              <a:rPr lang="en-US" altLang="en-US" b="1" dirty="0"/>
              <a:t>Disruptive selection </a:t>
            </a:r>
            <a:r>
              <a:rPr lang="en-US" altLang="en-US" dirty="0"/>
              <a:t>favors individuals at both extremes of the phenotypic range.</a:t>
            </a:r>
          </a:p>
          <a:p>
            <a:pPr marL="749300" lvl="1" eaLnBrk="1" hangingPunct="1"/>
            <a:r>
              <a:rPr lang="en-US" altLang="en-US" b="1" dirty="0"/>
              <a:t>Stabilizing selection </a:t>
            </a:r>
            <a:r>
              <a:rPr lang="en-US" altLang="en-US" dirty="0"/>
              <a:t>favors intermediate variants and acts against extreme phenotypes.</a:t>
            </a:r>
          </a:p>
          <a:p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E25622A-E647-4397-8A30-858198766F6A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8652F7F-DE25-4A45-A295-1B43663575D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 err="1"/>
              <a:t>Intrasexual</a:t>
            </a:r>
            <a:r>
              <a:rPr lang="en-US" altLang="en-US" u="sng" dirty="0"/>
              <a:t> </a:t>
            </a:r>
            <a:r>
              <a:rPr lang="en-US" altLang="en-US" dirty="0"/>
              <a:t>selection is competition among individuals of one sex (often males) for mates of the opposite sex.</a:t>
            </a:r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8652F7F-DE25-4A45-A295-1B43663575D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u="sng" dirty="0"/>
              <a:t>Intersexual</a:t>
            </a:r>
            <a:r>
              <a:rPr lang="en-US" altLang="en-US" dirty="0"/>
              <a:t> selection, often called mate choice,</a:t>
            </a:r>
            <a:r>
              <a:rPr lang="en-US" altLang="en-US" b="1" dirty="0"/>
              <a:t> </a:t>
            </a:r>
            <a:r>
              <a:rPr lang="en-US" altLang="en-US" dirty="0"/>
              <a:t>occurs when individuals of one sex (usually females) are choosy in selecting their mates.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Male showiness due to mate choice can increase a male’s</a:t>
            </a:r>
            <a:r>
              <a:rPr lang="en-US" altLang="ja-JP" dirty="0">
                <a:ea typeface="ＭＳ Ｐゴシック" pitchFamily="84" charset="-128"/>
              </a:rPr>
              <a:t> chances of attracting a female, while decreasing his chances of survival.</a:t>
            </a: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2560" y="8831581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23FAEEF-194C-4CC4-97EE-2F9D2639E1B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1"/>
            <a:ext cx="5140960" cy="418337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17500" indent="-292100" eaLnBrk="1" hangingPunct="1"/>
            <a:r>
              <a:rPr lang="en-US" altLang="en-US" dirty="0"/>
              <a:t>How do female preferences evolve?</a:t>
            </a:r>
          </a:p>
          <a:p>
            <a:pPr marL="317500" indent="-292100" eaLnBrk="1" hangingPunct="1"/>
            <a:r>
              <a:rPr lang="en-US" altLang="en-US" dirty="0"/>
              <a:t>The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good genes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hypothesis suggests that if a trait is related to male genetic quality or health, both the male trait and female preference for that trait should increase in frequency.</a:t>
            </a:r>
            <a:endParaRPr lang="en-US" altLang="en-US" dirty="0"/>
          </a:p>
          <a:p>
            <a:pPr eaLnBrk="1" hangingPunct="1"/>
            <a:endParaRPr lang="en-US" altLang="en-US" dirty="0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D89D-63D0-44B3-A452-6D705D6987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8673-5B06-4E7A-ABA1-8DCB320B9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../Video%20Clips/Biology/Evolution/Bower%20Bird%202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1D72-9793-401F-89DE-B8AB8F25F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This Friday </a:t>
            </a:r>
            <a:r>
              <a:rPr lang="en-US" dirty="0"/>
              <a:t>at 2:30 is the deadline for all missing assignments.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04E53-B132-4902-B1E0-CE9D8DD26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3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838200"/>
            <a:ext cx="7543799" cy="803275"/>
          </a:xfrm>
        </p:spPr>
        <p:txBody>
          <a:bodyPr lIns="91440" tIns="45720" rIns="91440" bIns="45720">
            <a:normAutofit fontScale="62500" lnSpcReduction="20000"/>
          </a:bodyPr>
          <a:lstStyle/>
          <a:p>
            <a:pPr marL="25400" indent="0">
              <a:buNone/>
            </a:pPr>
            <a:r>
              <a:rPr lang="en-US" altLang="en-US" sz="4600" dirty="0"/>
              <a:t>Good gene hypothesis for </a:t>
            </a:r>
            <a:r>
              <a:rPr lang="en-US" altLang="en-US" sz="4600" b="1" dirty="0"/>
              <a:t>Inter</a:t>
            </a:r>
            <a:r>
              <a:rPr lang="en-US" altLang="en-US" sz="4600" dirty="0"/>
              <a:t>sexual selection</a:t>
            </a:r>
          </a:p>
          <a:p>
            <a:pPr marL="25400" indent="0" eaLnBrk="1" hangingPunct="1"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169863" y="5334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63890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Bower Bird</a:t>
            </a:r>
          </a:p>
        </p:txBody>
      </p:sp>
      <p:pic>
        <p:nvPicPr>
          <p:cNvPr id="30722" name="Picture 2" descr="http://media-cache-ec0.pinimg.com/736x/2a/40/eb/2a40ebb7101b8668eb837e4dc0c732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104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35975" y="6389028"/>
            <a:ext cx="187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action="ppaction://hlinkfile"/>
              </a:rPr>
              <a:t>Video: Bower Bird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1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/>
              <a:t>The Preservation of Genetic Variation</a:t>
            </a:r>
            <a:endParaRPr lang="en-US" altLang="en-US" b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1254125"/>
            <a:ext cx="8826500" cy="3013075"/>
          </a:xfrm>
        </p:spPr>
        <p:txBody>
          <a:bodyPr lIns="91440" tIns="45720" rIns="91440" bIns="45720"/>
          <a:lstStyle/>
          <a:p>
            <a:pPr marL="317500" indent="-292100"/>
            <a:r>
              <a:rPr lang="en-US" altLang="en-US" dirty="0" err="1"/>
              <a:t>Diploidy</a:t>
            </a:r>
            <a:r>
              <a:rPr lang="en-US" altLang="en-US" dirty="0"/>
              <a:t> maintains genetic variation in the form of hidden recessive alleles.</a:t>
            </a:r>
          </a:p>
          <a:p>
            <a:pPr marL="317500" indent="-292100"/>
            <a:endParaRPr lang="en-US" altLang="en-US" dirty="0"/>
          </a:p>
          <a:p>
            <a:pPr marL="317500" indent="-292100"/>
            <a:r>
              <a:rPr lang="en-US" altLang="en-US" dirty="0"/>
              <a:t>Heterozygotes can carry recessive alleles that are hidden from the effects of selection.</a:t>
            </a:r>
          </a:p>
          <a:p>
            <a:pPr marL="317500" indent="-292100" eaLnBrk="1" hangingPunct="1"/>
            <a:endParaRPr lang="en-US" altLang="en-US" dirty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0" name="Picture 2" descr="http://www.lateonsettay-sachs.org/images/carrier-char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4" b="24174"/>
          <a:stretch/>
        </p:blipFill>
        <p:spPr bwMode="auto">
          <a:xfrm>
            <a:off x="1522413" y="3929604"/>
            <a:ext cx="6096000" cy="29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2800" y="1249708"/>
            <a:ext cx="5903913" cy="5243513"/>
            <a:chOff x="952500" y="196850"/>
            <a:chExt cx="7237413" cy="6418263"/>
          </a:xfrm>
        </p:grpSpPr>
        <p:pic>
          <p:nvPicPr>
            <p:cNvPr id="16386" name="Picture 51" descr="21_17MalariaSickleCel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1"/>
            <a:stretch>
              <a:fillRect/>
            </a:stretch>
          </p:blipFill>
          <p:spPr bwMode="auto">
            <a:xfrm>
              <a:off x="952500" y="196850"/>
              <a:ext cx="7237413" cy="641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 Box 31"/>
            <p:cNvSpPr txBox="1">
              <a:spLocks noChangeArrowheads="1"/>
            </p:cNvSpPr>
            <p:nvPr/>
          </p:nvSpPr>
          <p:spPr bwMode="auto">
            <a:xfrm>
              <a:off x="1162050" y="5049838"/>
              <a:ext cx="3732213" cy="112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Distribution of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malaria caused by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 i="1" dirty="0"/>
                <a:t>Plasmodium falciparum</a:t>
              </a:r>
              <a:endParaRPr lang="en-US" altLang="en-US" sz="1800" b="1" dirty="0"/>
            </a:p>
            <a:p>
              <a:pPr>
                <a:lnSpc>
                  <a:spcPct val="95000"/>
                </a:lnSpc>
              </a:pPr>
              <a:r>
                <a:rPr lang="en-US" altLang="en-US" sz="1800" b="1" dirty="0"/>
                <a:t>(a parasitic unicellular eukaryote)</a:t>
              </a:r>
            </a:p>
          </p:txBody>
        </p:sp>
        <p:sp>
          <p:nvSpPr>
            <p:cNvPr id="16389" name="Text Box 31"/>
            <p:cNvSpPr txBox="1">
              <a:spLocks noChangeArrowheads="1"/>
            </p:cNvSpPr>
            <p:nvPr/>
          </p:nvSpPr>
          <p:spPr bwMode="auto">
            <a:xfrm>
              <a:off x="5616575" y="3171825"/>
              <a:ext cx="515938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Key</a:t>
              </a:r>
            </a:p>
          </p:txBody>
        </p:sp>
        <p:sp>
          <p:nvSpPr>
            <p:cNvPr id="16390" name="Text Box 31"/>
            <p:cNvSpPr txBox="1">
              <a:spLocks noChangeArrowheads="1"/>
            </p:cNvSpPr>
            <p:nvPr/>
          </p:nvSpPr>
          <p:spPr bwMode="auto">
            <a:xfrm>
              <a:off x="5616575" y="3533775"/>
              <a:ext cx="21463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Frequencies of the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sickle-cell allele</a:t>
              </a:r>
            </a:p>
          </p:txBody>
        </p:sp>
        <p:sp>
          <p:nvSpPr>
            <p:cNvPr id="16391" name="Text Box 31"/>
            <p:cNvSpPr txBox="1">
              <a:spLocks noChangeArrowheads="1"/>
            </p:cNvSpPr>
            <p:nvPr/>
          </p:nvSpPr>
          <p:spPr bwMode="auto">
            <a:xfrm>
              <a:off x="6108700" y="5665788"/>
              <a:ext cx="1435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10.0–12.5%</a:t>
              </a:r>
            </a:p>
          </p:txBody>
        </p:sp>
        <p:sp>
          <p:nvSpPr>
            <p:cNvPr id="16392" name="Text Box 31"/>
            <p:cNvSpPr txBox="1">
              <a:spLocks noChangeArrowheads="1"/>
            </p:cNvSpPr>
            <p:nvPr/>
          </p:nvSpPr>
          <p:spPr bwMode="auto">
            <a:xfrm>
              <a:off x="6613525" y="6042025"/>
              <a:ext cx="9620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>
                  <a:sym typeface="Symbol" pitchFamily="84" charset="2"/>
                </a:rPr>
                <a:t></a:t>
              </a:r>
              <a:r>
                <a:rPr lang="en-US" altLang="en-US" sz="1800" b="1"/>
                <a:t>12.5%</a:t>
              </a:r>
            </a:p>
          </p:txBody>
        </p:sp>
        <p:sp>
          <p:nvSpPr>
            <p:cNvPr id="16393" name="Text Box 31"/>
            <p:cNvSpPr txBox="1">
              <a:spLocks noChangeArrowheads="1"/>
            </p:cNvSpPr>
            <p:nvPr/>
          </p:nvSpPr>
          <p:spPr bwMode="auto">
            <a:xfrm>
              <a:off x="6237288" y="5305425"/>
              <a:ext cx="1370012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7.5–10.0%</a:t>
              </a:r>
            </a:p>
          </p:txBody>
        </p:sp>
        <p:sp>
          <p:nvSpPr>
            <p:cNvPr id="16394" name="Text Box 31"/>
            <p:cNvSpPr txBox="1">
              <a:spLocks noChangeArrowheads="1"/>
            </p:cNvSpPr>
            <p:nvPr/>
          </p:nvSpPr>
          <p:spPr bwMode="auto">
            <a:xfrm>
              <a:off x="6230938" y="4948238"/>
              <a:ext cx="10556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5.0–7.5%</a:t>
              </a:r>
            </a:p>
          </p:txBody>
        </p:sp>
        <p:sp>
          <p:nvSpPr>
            <p:cNvPr id="16395" name="Text Box 31"/>
            <p:cNvSpPr txBox="1">
              <a:spLocks noChangeArrowheads="1"/>
            </p:cNvSpPr>
            <p:nvPr/>
          </p:nvSpPr>
          <p:spPr bwMode="auto">
            <a:xfrm>
              <a:off x="6227763" y="4579938"/>
              <a:ext cx="10541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2.5–5.0%</a:t>
              </a:r>
            </a:p>
          </p:txBody>
        </p:sp>
        <p:sp>
          <p:nvSpPr>
            <p:cNvPr id="16396" name="Text Box 31"/>
            <p:cNvSpPr txBox="1">
              <a:spLocks noChangeArrowheads="1"/>
            </p:cNvSpPr>
            <p:nvPr/>
          </p:nvSpPr>
          <p:spPr bwMode="auto">
            <a:xfrm>
              <a:off x="6427788" y="4222750"/>
              <a:ext cx="9429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0–2.5%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1230" y="129706"/>
            <a:ext cx="493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/>
              <a:t>Heterozygote advantage </a:t>
            </a:r>
            <a:endParaRPr lang="en-US" sz="3600" dirty="0"/>
          </a:p>
        </p:txBody>
      </p:sp>
      <p:pic>
        <p:nvPicPr>
          <p:cNvPr id="14338" name="Picture 2" descr="http://www.stjude.org/Images/hosp-misc-sickle3-09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292"/>
            <a:ext cx="2914344" cy="33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8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1_18FreqDepSelec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1190625" y="136525"/>
            <a:ext cx="6761163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7703" y="728663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2800" b="1" dirty="0"/>
              <a:t>Frequency-dependent selection</a:t>
            </a:r>
            <a:r>
              <a:rPr lang="en-US" altLang="en-US" sz="2800" dirty="0"/>
              <a:t> 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2757488" y="320675"/>
            <a:ext cx="1739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“Left-mouthed”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i="1"/>
              <a:t>P. microlepis</a:t>
            </a:r>
            <a:endParaRPr lang="en-US" altLang="en-US" sz="1800" b="1"/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2732088" y="2271713"/>
            <a:ext cx="1962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“Right-mouthed”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 i="1"/>
              <a:t>P. microlepis   </a:t>
            </a:r>
            <a:endParaRPr lang="en-US" altLang="en-US" sz="1800" b="1"/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3735388" y="6203950"/>
            <a:ext cx="138747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Sample year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 rot="-5400000">
            <a:off x="36513" y="3652838"/>
            <a:ext cx="2981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Frequency of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“left-mouthed” individuals</a:t>
            </a: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460625" y="5891213"/>
            <a:ext cx="5635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1981</a:t>
            </a: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3387725" y="5892800"/>
            <a:ext cx="377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’83</a:t>
            </a:r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4240213" y="5889625"/>
            <a:ext cx="377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’85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5099050" y="5889625"/>
            <a:ext cx="377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’87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5957888" y="5889625"/>
            <a:ext cx="3778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’89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1822450" y="3830638"/>
            <a:ext cx="35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0.5</a:t>
            </a:r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2016125" y="5680075"/>
            <a:ext cx="1730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0</a:t>
            </a:r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1824038" y="2052638"/>
            <a:ext cx="355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1.0</a:t>
            </a:r>
          </a:p>
        </p:txBody>
      </p:sp>
      <p:sp>
        <p:nvSpPr>
          <p:cNvPr id="18448" name="Line 32"/>
          <p:cNvSpPr>
            <a:spLocks noChangeShapeType="1"/>
          </p:cNvSpPr>
          <p:nvPr/>
        </p:nvSpPr>
        <p:spPr bwMode="auto">
          <a:xfrm flipH="1" flipV="1">
            <a:off x="4470400" y="500063"/>
            <a:ext cx="12493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33"/>
          <p:cNvSpPr>
            <a:spLocks noChangeShapeType="1"/>
          </p:cNvSpPr>
          <p:nvPr/>
        </p:nvSpPr>
        <p:spPr bwMode="auto">
          <a:xfrm flipH="1">
            <a:off x="4665663" y="2336800"/>
            <a:ext cx="846137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06853" y="3143752"/>
            <a:ext cx="2032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Prey species guard against attack from whatever phenotype of scale eating fish is most common in the lake.</a:t>
            </a:r>
          </a:p>
        </p:txBody>
      </p:sp>
    </p:spTree>
    <p:extLst>
      <p:ext uri="{BB962C8B-B14F-4D97-AF65-F5344CB8AC3E}">
        <p14:creationId xmlns:p14="http://schemas.microsoft.com/office/powerpoint/2010/main" val="18615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3" y="177800"/>
            <a:ext cx="8534400" cy="914400"/>
          </a:xfrm>
        </p:spPr>
        <p:txBody>
          <a:bodyPr lIns="91440" tIns="45720" rIns="91440" bIns="45720" anchor="ctr">
            <a:normAutofit fontScale="90000"/>
          </a:bodyPr>
          <a:lstStyle/>
          <a:p>
            <a:pPr marL="0" indent="0" eaLnBrk="1" hangingPunct="1"/>
            <a:r>
              <a:rPr lang="en-US" altLang="en-US"/>
              <a:t>Why Natural Selection Cannot Fashion Perfect Organisms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1339850"/>
            <a:ext cx="8775700" cy="4832350"/>
          </a:xfrm>
        </p:spPr>
        <p:txBody>
          <a:bodyPr lIns="91440" tIns="45720" rIns="91440" bIns="45720">
            <a:normAutofit/>
          </a:bodyPr>
          <a:lstStyle/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Selection can act only on existing variations.</a:t>
            </a:r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altLang="en-US" dirty="0"/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Evolution is limited by historical constraints.</a:t>
            </a:r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altLang="en-US" dirty="0"/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Adaptations are often compromises.</a:t>
            </a:r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altLang="en-US" dirty="0"/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r>
              <a:rPr lang="en-US" altLang="en-US" dirty="0"/>
              <a:t>Chance, natural selection, and the environment interact.</a:t>
            </a:r>
          </a:p>
          <a:p>
            <a:pPr marL="457200" indent="-457200" eaLnBrk="1" hangingPunct="1">
              <a:buClr>
                <a:schemeClr val="tx1"/>
              </a:buClr>
              <a:buFont typeface="Arial" charset="0"/>
              <a:buAutoNum type="arabicPeriod"/>
            </a:pPr>
            <a:endParaRPr lang="en-US" altLang="en-US" dirty="0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3105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Chapter 21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Relative Fitness and Modes </a:t>
            </a:r>
            <a:r>
              <a:rPr lang="en-US"/>
              <a:t>of Selection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65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447" y="990600"/>
            <a:ext cx="8877300" cy="2876550"/>
          </a:xfrm>
        </p:spPr>
        <p:txBody>
          <a:bodyPr lIns="91440" tIns="45720" rIns="91440" bIns="45720"/>
          <a:lstStyle/>
          <a:p>
            <a:pPr indent="-292100" eaLnBrk="1" hangingPunct="1"/>
            <a:r>
              <a:rPr lang="en-US" altLang="en-US" dirty="0"/>
              <a:t>Evolution by natural selection involves both chance and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sorting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endParaRPr lang="en-US" altLang="ja-JP" dirty="0">
              <a:ea typeface="ＭＳ Ｐゴシック" pitchFamily="84" charset="-128"/>
            </a:endParaRPr>
          </a:p>
          <a:p>
            <a:pPr marL="723900" lvl="1" eaLnBrk="1" hangingPunct="1"/>
            <a:r>
              <a:rPr lang="en-US" altLang="en-US" dirty="0"/>
              <a:t>New genetic variations arise by chance.</a:t>
            </a:r>
          </a:p>
          <a:p>
            <a:pPr marL="723900" lvl="1" eaLnBrk="1" hangingPunct="1"/>
            <a:r>
              <a:rPr lang="en-US" altLang="en-US" dirty="0"/>
              <a:t>Beneficial alleles are </a:t>
            </a:r>
            <a:r>
              <a:rPr lang="ja-JP" altLang="en-US" dirty="0">
                <a:ea typeface="ＭＳ Ｐゴシック" pitchFamily="84" charset="-128"/>
              </a:rPr>
              <a:t>“</a:t>
            </a:r>
            <a:r>
              <a:rPr lang="en-US" altLang="ja-JP" dirty="0">
                <a:ea typeface="ＭＳ Ｐゴシック" pitchFamily="84" charset="-128"/>
              </a:rPr>
              <a:t>sorted</a:t>
            </a:r>
            <a:r>
              <a:rPr lang="ja-JP" altLang="en-US" dirty="0">
                <a:ea typeface="ＭＳ Ｐゴシック" pitchFamily="84" charset="-128"/>
              </a:rPr>
              <a:t>”</a:t>
            </a:r>
            <a:r>
              <a:rPr lang="en-US" altLang="ja-JP" dirty="0">
                <a:ea typeface="ＭＳ Ｐゴシック" pitchFamily="84" charset="-128"/>
              </a:rPr>
              <a:t> and favored by natural selection.</a:t>
            </a:r>
            <a:endParaRPr lang="en-US" altLang="ja-JP" sz="2800" dirty="0">
              <a:ea typeface="ＭＳ Ｐゴシック" pitchFamily="84" charset="-128"/>
            </a:endParaRP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28600"/>
            <a:ext cx="8793162" cy="1325562"/>
          </a:xfrm>
        </p:spPr>
        <p:txBody>
          <a:bodyPr lIns="91440" tIns="45720" rIns="91440" bIns="45720" anchor="ctr">
            <a:noAutofit/>
          </a:bodyPr>
          <a:lstStyle/>
          <a:p>
            <a:pPr marL="0" indent="0" eaLnBrk="1" hangingPunct="1"/>
            <a:r>
              <a:rPr lang="en-US" altLang="en-US" sz="2800" dirty="0"/>
              <a:t>Concept 21.4: Natural selection is the only mechanism that </a:t>
            </a:r>
            <a:r>
              <a:rPr lang="en-US" altLang="en-US" sz="2800" b="1" dirty="0"/>
              <a:t>consistently</a:t>
            </a:r>
            <a:r>
              <a:rPr lang="en-US" altLang="en-US" sz="2800" dirty="0"/>
              <a:t> causes adaptive evolution</a:t>
            </a: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182563" y="9144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4" name="Picture 4" descr="http://www.smartskeptic.com/wp-content/uploads/2014/08/Evolution-of-Mosquitoes-due-to-DDT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13"/>
          <a:stretch/>
        </p:blipFill>
        <p:spPr bwMode="auto">
          <a:xfrm>
            <a:off x="2362200" y="3021724"/>
            <a:ext cx="5562600" cy="14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martskeptic.com/wp-content/uploads/2014/08/Evolution-of-Mosquitoes-due-to-DD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1724"/>
            <a:ext cx="5562600" cy="3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1257300"/>
            <a:ext cx="8724900" cy="472440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b="1" dirty="0"/>
              <a:t>Relative fitness </a:t>
            </a:r>
            <a:r>
              <a:rPr lang="en-US" altLang="en-US" dirty="0"/>
              <a:t>is the contribution an individual makes to the gene pool of the next generation, relative to the contributions of other individuals.</a:t>
            </a:r>
          </a:p>
        </p:txBody>
      </p:sp>
      <p:sp>
        <p:nvSpPr>
          <p:cNvPr id="44035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7313" y="157163"/>
            <a:ext cx="85344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/>
              <a:t>Relative Fitness</a:t>
            </a:r>
            <a:endParaRPr lang="en-US" altLang="en-US" i="1" dirty="0"/>
          </a:p>
        </p:txBody>
      </p:sp>
      <p:pic>
        <p:nvPicPr>
          <p:cNvPr id="14338" name="Picture 2" descr="http://s3-us-west-2.amazonaws.com/pointimages.cir.ca/635/c2b8ed4e407fa89c3584e0fda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06848"/>
            <a:ext cx="5103813" cy="40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288" y="228600"/>
            <a:ext cx="8801100" cy="243840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dirty="0"/>
              <a:t>Because the environment can change, adaptive evolution is a continuous, dynamic process.</a:t>
            </a:r>
          </a:p>
        </p:txBody>
      </p:sp>
      <p:sp>
        <p:nvSpPr>
          <p:cNvPr id="50180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2" descr="http://s3-us-west-2.amazonaws.com/pointimages.cir.ca/635/c2b8ed4e407fa89c3584e0fda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16437"/>
            <a:ext cx="5484813" cy="43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8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82346" y="319088"/>
            <a:ext cx="2863204" cy="6053137"/>
            <a:chOff x="5982346" y="319088"/>
            <a:chExt cx="2863204" cy="6053137"/>
          </a:xfrm>
        </p:grpSpPr>
        <p:pic>
          <p:nvPicPr>
            <p:cNvPr id="27" name="Picture 29" descr="21_13SelectionMod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7" b="2679"/>
            <a:stretch/>
          </p:blipFill>
          <p:spPr bwMode="auto">
            <a:xfrm>
              <a:off x="5982346" y="319088"/>
              <a:ext cx="2863204" cy="605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6219825" y="6078538"/>
              <a:ext cx="25701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(c) Stabilizing selection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9126" y="3011487"/>
            <a:ext cx="2843212" cy="3360738"/>
            <a:chOff x="3159126" y="3011487"/>
            <a:chExt cx="2843212" cy="3360738"/>
          </a:xfrm>
        </p:grpSpPr>
        <p:pic>
          <p:nvPicPr>
            <p:cNvPr id="24" name="Picture 29" descr="21_13SelectionMod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2" t="43288" r="33259" b="2679"/>
            <a:stretch/>
          </p:blipFill>
          <p:spPr bwMode="auto">
            <a:xfrm>
              <a:off x="3159126" y="3011487"/>
              <a:ext cx="2843212" cy="336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3282950" y="6078538"/>
              <a:ext cx="25701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(b) Disruptive selection</a:t>
              </a:r>
            </a:p>
          </p:txBody>
        </p:sp>
      </p:grpSp>
      <p:pic>
        <p:nvPicPr>
          <p:cNvPr id="46082" name="Picture 29" descr="21_13SelectionModes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12"/>
          <a:stretch/>
        </p:blipFill>
        <p:spPr bwMode="auto">
          <a:xfrm>
            <a:off x="296863" y="319088"/>
            <a:ext cx="8548687" cy="269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8360" y="189720"/>
            <a:ext cx="2672556" cy="25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17500" indent="-292100"/>
            <a:r>
              <a:rPr lang="en-US" altLang="en-US" sz="2000" dirty="0"/>
              <a:t>There are three modes of natural selection</a:t>
            </a:r>
          </a:p>
        </p:txBody>
      </p:sp>
      <p:sp>
        <p:nvSpPr>
          <p:cNvPr id="46086" name="Text Box 31"/>
          <p:cNvSpPr txBox="1">
            <a:spLocks noChangeArrowheads="1"/>
          </p:cNvSpPr>
          <p:nvPr/>
        </p:nvSpPr>
        <p:spPr bwMode="auto">
          <a:xfrm>
            <a:off x="6221413" y="982663"/>
            <a:ext cx="11969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Original</a:t>
            </a:r>
          </a:p>
          <a:p>
            <a:pPr>
              <a:lnSpc>
                <a:spcPct val="95000"/>
              </a:lnSpc>
            </a:pPr>
            <a:r>
              <a:rPr lang="en-US" altLang="en-US" sz="1800" b="1"/>
              <a:t>population</a:t>
            </a:r>
          </a:p>
        </p:txBody>
      </p:sp>
      <p:sp>
        <p:nvSpPr>
          <p:cNvPr id="46087" name="Text Box 31"/>
          <p:cNvSpPr txBox="1">
            <a:spLocks noChangeArrowheads="1"/>
          </p:cNvSpPr>
          <p:nvPr/>
        </p:nvSpPr>
        <p:spPr bwMode="auto">
          <a:xfrm rot="-5400000">
            <a:off x="2253457" y="1251744"/>
            <a:ext cx="15033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1800" b="1"/>
              <a:t>Frequency of</a:t>
            </a:r>
          </a:p>
          <a:p>
            <a:pPr algn="ctr">
              <a:lnSpc>
                <a:spcPct val="95000"/>
              </a:lnSpc>
            </a:pPr>
            <a:r>
              <a:rPr lang="en-US" altLang="en-US" sz="1800" b="1"/>
              <a:t>individuals</a:t>
            </a:r>
          </a:p>
        </p:txBody>
      </p:sp>
      <p:sp>
        <p:nvSpPr>
          <p:cNvPr id="46088" name="Text Box 31"/>
          <p:cNvSpPr txBox="1">
            <a:spLocks noChangeArrowheads="1"/>
          </p:cNvSpPr>
          <p:nvPr/>
        </p:nvSpPr>
        <p:spPr bwMode="auto">
          <a:xfrm>
            <a:off x="3382963" y="2863850"/>
            <a:ext cx="24860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b="1"/>
              <a:t>Phenotypes (fur color)</a:t>
            </a:r>
          </a:p>
        </p:txBody>
      </p:sp>
      <p:sp>
        <p:nvSpPr>
          <p:cNvPr id="46092" name="Line 26"/>
          <p:cNvSpPr>
            <a:spLocks noChangeShapeType="1"/>
          </p:cNvSpPr>
          <p:nvPr/>
        </p:nvSpPr>
        <p:spPr bwMode="auto">
          <a:xfrm>
            <a:off x="4859338" y="1098550"/>
            <a:ext cx="1304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30"/>
          <p:cNvSpPr>
            <a:spLocks noChangeShapeType="1"/>
          </p:cNvSpPr>
          <p:nvPr/>
        </p:nvSpPr>
        <p:spPr bwMode="auto">
          <a:xfrm flipV="1">
            <a:off x="3159125" y="447675"/>
            <a:ext cx="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6863" y="2727702"/>
            <a:ext cx="2986087" cy="3644523"/>
            <a:chOff x="296863" y="2727702"/>
            <a:chExt cx="2986087" cy="3644523"/>
          </a:xfrm>
        </p:grpSpPr>
        <p:pic>
          <p:nvPicPr>
            <p:cNvPr id="17" name="Picture 29" descr="21_13SelectionModes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26" r="65070" b="2679"/>
            <a:stretch/>
          </p:blipFill>
          <p:spPr bwMode="auto">
            <a:xfrm>
              <a:off x="296863" y="2727702"/>
              <a:ext cx="2986087" cy="364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7663" y="2841625"/>
              <a:ext cx="1196975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Original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population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731963" y="2844800"/>
              <a:ext cx="1196975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Evolved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1800" b="1"/>
                <a:t>population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47663" y="6083300"/>
              <a:ext cx="25701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1800" b="1"/>
                <a:t>(a) Directional selection</a:t>
              </a: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 flipV="1">
              <a:off x="1409700" y="3373438"/>
              <a:ext cx="134938" cy="804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2011363" y="3382963"/>
              <a:ext cx="231775" cy="782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48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/>
              <a:t>Sexual Selection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254125"/>
            <a:ext cx="8839200" cy="4127500"/>
          </a:xfrm>
        </p:spPr>
        <p:txBody>
          <a:bodyPr lIns="91440" tIns="45720" rIns="91440" bIns="45720"/>
          <a:lstStyle/>
          <a:p>
            <a:pPr marL="317500" indent="-292100" eaLnBrk="1" hangingPunct="1"/>
            <a:r>
              <a:rPr lang="en-US" altLang="en-US" b="1" dirty="0"/>
              <a:t>Sexual selection </a:t>
            </a:r>
            <a:r>
              <a:rPr lang="en-US" altLang="en-US" dirty="0"/>
              <a:t>is natural selection for mating success.</a:t>
            </a:r>
          </a:p>
          <a:p>
            <a:pPr marL="317500" indent="-292100" eaLnBrk="1" hangingPunct="1"/>
            <a:r>
              <a:rPr lang="en-US" altLang="en-US" dirty="0"/>
              <a:t>It can result in </a:t>
            </a:r>
            <a:r>
              <a:rPr lang="en-US" altLang="en-US" b="1" dirty="0"/>
              <a:t>sexual dimorphism</a:t>
            </a:r>
            <a:r>
              <a:rPr lang="en-US" altLang="en-US" dirty="0"/>
              <a:t>, marked differences between the sexes. </a:t>
            </a:r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http://www.labspaces.net/pictures/blog/4d62eb6a2a9811298328426_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0716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370405" y="1371600"/>
            <a:ext cx="3678237" cy="884237"/>
          </a:xfrm>
        </p:spPr>
        <p:txBody>
          <a:bodyPr lIns="91440" tIns="45720" rIns="91440" bIns="45720">
            <a:normAutofit/>
          </a:bodyPr>
          <a:lstStyle/>
          <a:p>
            <a:pPr marL="50800" indent="0">
              <a:buNone/>
            </a:pPr>
            <a:r>
              <a:rPr lang="en-US" altLang="en-US" b="1" dirty="0" err="1"/>
              <a:t>Intra</a:t>
            </a:r>
            <a:r>
              <a:rPr lang="en-US" altLang="en-US" dirty="0" err="1"/>
              <a:t>sexual</a:t>
            </a:r>
            <a:r>
              <a:rPr lang="en-US" altLang="en-US" dirty="0"/>
              <a:t> selection </a:t>
            </a:r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 descr="http://www.bobschillereff.com/img/s2/v1/p16621867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978811" cy="26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ts4.mm.bing.net/th?id=HN.608054171439664186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506788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1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447800"/>
            <a:ext cx="4211637" cy="884237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50800" indent="0" algn="ctr">
              <a:buNone/>
            </a:pPr>
            <a:r>
              <a:rPr lang="en-US" altLang="en-US" b="1" dirty="0"/>
              <a:t>Inter</a:t>
            </a:r>
            <a:r>
              <a:rPr lang="en-US" altLang="en-US" dirty="0"/>
              <a:t>sexual selection</a:t>
            </a:r>
          </a:p>
          <a:p>
            <a:pPr marL="50800" indent="0" algn="ctr">
              <a:buNone/>
            </a:pPr>
            <a:r>
              <a:rPr lang="en-US" altLang="en-US" dirty="0"/>
              <a:t>mate choice</a:t>
            </a:r>
          </a:p>
        </p:txBody>
      </p:sp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6" descr="21_15SexualDimorphism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86" y="2588559"/>
            <a:ext cx="5976253" cy="398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40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705</Words>
  <Application>Microsoft Office PowerPoint</Application>
  <PresentationFormat>On-screen Show (4:3)</PresentationFormat>
  <Paragraphs>114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</vt:lpstr>
      <vt:lpstr>Times New Roman</vt:lpstr>
      <vt:lpstr>Office Theme</vt:lpstr>
      <vt:lpstr>This Friday at 2:30 is the deadline for all missing assignments.</vt:lpstr>
      <vt:lpstr>PowerPoint Presentation</vt:lpstr>
      <vt:lpstr>Concept 21.4: Natural selection is the only mechanism that consistently causes adaptive evolution</vt:lpstr>
      <vt:lpstr>PowerPoint Presentation</vt:lpstr>
      <vt:lpstr>PowerPoint Presentation</vt:lpstr>
      <vt:lpstr>There are three modes of natural selection</vt:lpstr>
      <vt:lpstr>Sexual Selection</vt:lpstr>
      <vt:lpstr>PowerPoint Presentation</vt:lpstr>
      <vt:lpstr>PowerPoint Presentation</vt:lpstr>
      <vt:lpstr>PowerPoint Presentation</vt:lpstr>
      <vt:lpstr>The Preservation of Genetic Variation</vt:lpstr>
      <vt:lpstr>PowerPoint Presentation</vt:lpstr>
      <vt:lpstr>Frequency-dependent selection </vt:lpstr>
      <vt:lpstr>Why Natural Selection Cannot Fashion Perfect Organisms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winga</cp:lastModifiedBy>
  <cp:revision>50</cp:revision>
  <cp:lastPrinted>2020-03-04T17:15:03Z</cp:lastPrinted>
  <dcterms:created xsi:type="dcterms:W3CDTF">2015-03-03T11:32:12Z</dcterms:created>
  <dcterms:modified xsi:type="dcterms:W3CDTF">2020-03-04T21:49:57Z</dcterms:modified>
</cp:coreProperties>
</file>