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93" r:id="rId2"/>
    <p:sldId id="294" r:id="rId3"/>
    <p:sldId id="257" r:id="rId4"/>
    <p:sldId id="258" r:id="rId5"/>
    <p:sldId id="291" r:id="rId6"/>
    <p:sldId id="290" r:id="rId7"/>
    <p:sldId id="292" r:id="rId8"/>
    <p:sldId id="285" r:id="rId9"/>
    <p:sldId id="267" r:id="rId10"/>
    <p:sldId id="287" r:id="rId11"/>
    <p:sldId id="288" r:id="rId12"/>
    <p:sldId id="268" r:id="rId13"/>
    <p:sldId id="271" r:id="rId14"/>
    <p:sldId id="289" r:id="rId15"/>
    <p:sldId id="277" r:id="rId16"/>
    <p:sldId id="278" r:id="rId17"/>
    <p:sldId id="279" r:id="rId18"/>
    <p:sldId id="280" r:id="rId19"/>
  </p:sldIdLst>
  <p:sldSz cx="9144000" cy="6858000" type="screen4x3"/>
  <p:notesSz cx="6858000"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903" autoAdjust="0"/>
  </p:normalViewPr>
  <p:slideViewPr>
    <p:cSldViewPr>
      <p:cViewPr varScale="1">
        <p:scale>
          <a:sx n="68" d="100"/>
          <a:sy n="68" d="100"/>
        </p:scale>
        <p:origin x="1882"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1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614"/>
          </a:xfrm>
          <a:prstGeom prst="rect">
            <a:avLst/>
          </a:prstGeom>
        </p:spPr>
        <p:txBody>
          <a:bodyPr vert="horz" lIns="91440" tIns="45720" rIns="91440" bIns="45720" rtlCol="0"/>
          <a:lstStyle>
            <a:lvl1pPr algn="r">
              <a:defRPr sz="1200"/>
            </a:lvl1pPr>
          </a:lstStyle>
          <a:p>
            <a:fld id="{65723781-5E4B-41EB-BCF8-80CB24041B74}" type="datetimeFigureOut">
              <a:rPr lang="en-US" smtClean="0"/>
              <a:t>3/2/2020</a:t>
            </a:fld>
            <a:endParaRPr lang="en-US"/>
          </a:p>
        </p:txBody>
      </p:sp>
      <p:sp>
        <p:nvSpPr>
          <p:cNvPr id="4" name="Footer Placeholder 3"/>
          <p:cNvSpPr>
            <a:spLocks noGrp="1"/>
          </p:cNvSpPr>
          <p:nvPr>
            <p:ph type="ftr" sz="quarter" idx="2"/>
          </p:nvPr>
        </p:nvSpPr>
        <p:spPr>
          <a:xfrm>
            <a:off x="0" y="8845045"/>
            <a:ext cx="2971800" cy="46561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5045"/>
            <a:ext cx="2971800" cy="465614"/>
          </a:xfrm>
          <a:prstGeom prst="rect">
            <a:avLst/>
          </a:prstGeom>
        </p:spPr>
        <p:txBody>
          <a:bodyPr vert="horz" lIns="91440" tIns="45720" rIns="91440" bIns="45720" rtlCol="0" anchor="b"/>
          <a:lstStyle>
            <a:lvl1pPr algn="r">
              <a:defRPr sz="1200"/>
            </a:lvl1pPr>
          </a:lstStyle>
          <a:p>
            <a:fld id="{840CF0BA-F4A1-48ED-858A-5525885EEBDC}" type="slidenum">
              <a:rPr lang="en-US" smtClean="0"/>
              <a:t>‹#›</a:t>
            </a:fld>
            <a:endParaRPr lang="en-US"/>
          </a:p>
        </p:txBody>
      </p:sp>
    </p:spTree>
    <p:extLst>
      <p:ext uri="{BB962C8B-B14F-4D97-AF65-F5344CB8AC3E}">
        <p14:creationId xmlns:p14="http://schemas.microsoft.com/office/powerpoint/2010/main" val="41226630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1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614"/>
          </a:xfrm>
          <a:prstGeom prst="rect">
            <a:avLst/>
          </a:prstGeom>
        </p:spPr>
        <p:txBody>
          <a:bodyPr vert="horz" lIns="91440" tIns="45720" rIns="91440" bIns="45720" rtlCol="0"/>
          <a:lstStyle>
            <a:lvl1pPr algn="r">
              <a:defRPr sz="1200"/>
            </a:lvl1pPr>
          </a:lstStyle>
          <a:p>
            <a:fld id="{F27E51C7-086B-4474-8715-523B9B391866}" type="datetimeFigureOut">
              <a:rPr lang="en-US" smtClean="0"/>
              <a:t>3/2/2020</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23331"/>
            <a:ext cx="5486400" cy="419052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5045"/>
            <a:ext cx="2971800" cy="46561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5045"/>
            <a:ext cx="2971800" cy="465614"/>
          </a:xfrm>
          <a:prstGeom prst="rect">
            <a:avLst/>
          </a:prstGeom>
        </p:spPr>
        <p:txBody>
          <a:bodyPr vert="horz" lIns="91440" tIns="45720" rIns="91440" bIns="45720" rtlCol="0" anchor="b"/>
          <a:lstStyle>
            <a:lvl1pPr algn="r">
              <a:defRPr sz="1200"/>
            </a:lvl1pPr>
          </a:lstStyle>
          <a:p>
            <a:fld id="{71375CAA-B4D0-45F8-89A1-BA438CB3161C}" type="slidenum">
              <a:rPr lang="en-US" smtClean="0"/>
              <a:t>‹#›</a:t>
            </a:fld>
            <a:endParaRPr lang="en-US"/>
          </a:p>
        </p:txBody>
      </p:sp>
    </p:spTree>
    <p:extLst>
      <p:ext uri="{BB962C8B-B14F-4D97-AF65-F5344CB8AC3E}">
        <p14:creationId xmlns:p14="http://schemas.microsoft.com/office/powerpoint/2010/main" val="3394824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theatlantic.com/author/sarah-zhang/"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84" charset="0"/>
                <a:ea typeface="ＭＳ Ｐゴシック" pitchFamily="84" charset="-128"/>
              </a:defRPr>
            </a:lvl1pPr>
            <a:lvl2pPr marL="742950" indent="-285750" eaLnBrk="0" hangingPunct="0">
              <a:spcBef>
                <a:spcPct val="30000"/>
              </a:spcBef>
              <a:defRPr sz="1200">
                <a:solidFill>
                  <a:schemeClr val="tx1"/>
                </a:solidFill>
                <a:latin typeface="Times New Roman" pitchFamily="84" charset="0"/>
                <a:ea typeface="ＭＳ Ｐゴシック" pitchFamily="84" charset="-128"/>
              </a:defRPr>
            </a:lvl2pPr>
            <a:lvl3pPr marL="1143000" indent="-228600" eaLnBrk="0" hangingPunct="0">
              <a:spcBef>
                <a:spcPct val="30000"/>
              </a:spcBef>
              <a:defRPr sz="1200">
                <a:solidFill>
                  <a:schemeClr val="tx1"/>
                </a:solidFill>
                <a:latin typeface="Times New Roman" pitchFamily="84" charset="0"/>
                <a:ea typeface="ＭＳ Ｐゴシック" pitchFamily="84" charset="-128"/>
              </a:defRPr>
            </a:lvl3pPr>
            <a:lvl4pPr marL="1600200" indent="-228600" eaLnBrk="0" hangingPunct="0">
              <a:spcBef>
                <a:spcPct val="30000"/>
              </a:spcBef>
              <a:defRPr sz="1200">
                <a:solidFill>
                  <a:schemeClr val="tx1"/>
                </a:solidFill>
                <a:latin typeface="Times New Roman" pitchFamily="84" charset="0"/>
                <a:ea typeface="ＭＳ Ｐゴシック" pitchFamily="84" charset="-128"/>
              </a:defRPr>
            </a:lvl4pPr>
            <a:lvl5pPr marL="2057400" indent="-228600" eaLnBrk="0" hangingPunct="0">
              <a:spcBef>
                <a:spcPct val="30000"/>
              </a:spcBef>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spcBef>
                <a:spcPct val="0"/>
              </a:spcBef>
            </a:pPr>
            <a:fld id="{589E4BD6-F5E7-47CE-9A89-7ADAEC0EF135}" type="slidenum">
              <a:rPr lang="en-US" altLang="en-US" smtClean="0">
                <a:cs typeface="Arial" charset="0"/>
              </a:rPr>
              <a:pPr>
                <a:spcBef>
                  <a:spcPct val="0"/>
                </a:spcBef>
              </a:pPr>
              <a:t>3</a:t>
            </a:fld>
            <a:endParaRPr lang="en-US" altLang="en-US">
              <a:cs typeface="Arial" charset="0"/>
            </a:endParaRPr>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itchFamily="84" charset="0"/>
              <a:ea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txBox="1">
            <a:spLocks noGrp="1" noChangeArrowheads="1"/>
          </p:cNvSpPr>
          <p:nvPr/>
        </p:nvSpPr>
        <p:spPr bwMode="auto">
          <a:xfrm>
            <a:off x="3886200" y="8846662"/>
            <a:ext cx="2971800" cy="465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nchor="b"/>
          <a:lstStyle>
            <a:lvl1pPr eaLnBrk="0" hangingPunct="0">
              <a:spcBef>
                <a:spcPct val="30000"/>
              </a:spcBef>
              <a:defRPr sz="1200">
                <a:solidFill>
                  <a:schemeClr val="tx1"/>
                </a:solidFill>
                <a:latin typeface="Times New Roman" pitchFamily="84" charset="0"/>
                <a:ea typeface="ＭＳ Ｐゴシック" pitchFamily="84" charset="-128"/>
              </a:defRPr>
            </a:lvl1pPr>
            <a:lvl2pPr marL="37931725" indent="-37474525" eaLnBrk="0" hangingPunct="0">
              <a:spcBef>
                <a:spcPct val="30000"/>
              </a:spcBef>
              <a:defRPr sz="1200">
                <a:solidFill>
                  <a:schemeClr val="tx1"/>
                </a:solidFill>
                <a:latin typeface="Times New Roman" pitchFamily="84" charset="0"/>
                <a:ea typeface="ＭＳ Ｐゴシック" pitchFamily="84" charset="-128"/>
              </a:defRPr>
            </a:lvl2pPr>
            <a:lvl3pPr marL="1143000" indent="-228600" eaLnBrk="0" hangingPunct="0">
              <a:spcBef>
                <a:spcPct val="30000"/>
              </a:spcBef>
              <a:defRPr sz="1200">
                <a:solidFill>
                  <a:schemeClr val="tx1"/>
                </a:solidFill>
                <a:latin typeface="Times New Roman" pitchFamily="84" charset="0"/>
                <a:ea typeface="ＭＳ Ｐゴシック" pitchFamily="84" charset="-128"/>
              </a:defRPr>
            </a:lvl3pPr>
            <a:lvl4pPr marL="1600200" indent="-228600" eaLnBrk="0" hangingPunct="0">
              <a:spcBef>
                <a:spcPct val="30000"/>
              </a:spcBef>
              <a:defRPr sz="1200">
                <a:solidFill>
                  <a:schemeClr val="tx1"/>
                </a:solidFill>
                <a:latin typeface="Times New Roman" pitchFamily="84" charset="0"/>
                <a:ea typeface="ＭＳ Ｐゴシック" pitchFamily="84" charset="-128"/>
              </a:defRPr>
            </a:lvl4pPr>
            <a:lvl5pPr marL="2057400" indent="-228600" eaLnBrk="0" hangingPunct="0">
              <a:spcBef>
                <a:spcPct val="30000"/>
              </a:spcBef>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a:spcBef>
                <a:spcPct val="0"/>
              </a:spcBef>
            </a:pPr>
            <a:fld id="{785DF102-1C70-4490-AE98-A686E224A8B6}" type="slidenum">
              <a:rPr lang="en-US" altLang="en-US">
                <a:latin typeface="Times" pitchFamily="84" charset="0"/>
              </a:rPr>
              <a:pPr algn="r">
                <a:spcBef>
                  <a:spcPct val="0"/>
                </a:spcBef>
              </a:pPr>
              <a:t>13</a:t>
            </a:fld>
            <a:endParaRPr lang="en-US" altLang="en-US">
              <a:latin typeface="Times" pitchFamily="84" charset="0"/>
            </a:endParaRPr>
          </a:p>
        </p:txBody>
      </p:sp>
      <p:sp>
        <p:nvSpPr>
          <p:cNvPr id="109571" name="Rectangle 2"/>
          <p:cNvSpPr>
            <a:spLocks noGrp="1" noRot="1" noChangeAspect="1" noChangeArrowheads="1" noTextEdit="1"/>
          </p:cNvSpPr>
          <p:nvPr>
            <p:ph type="sldImg"/>
          </p:nvPr>
        </p:nvSpPr>
        <p:spPr>
          <a:solidFill>
            <a:srgbClr val="FFFFFF"/>
          </a:solidFill>
          <a:ln/>
        </p:spPr>
      </p:sp>
      <p:sp>
        <p:nvSpPr>
          <p:cNvPr id="109572" name="Rectangle 3"/>
          <p:cNvSpPr>
            <a:spLocks noGrp="1" noChangeArrowheads="1"/>
          </p:cNvSpPr>
          <p:nvPr>
            <p:ph type="body" idx="1"/>
          </p:nvPr>
        </p:nvSpPr>
        <p:spPr>
          <a:xfrm>
            <a:off x="914400" y="4423331"/>
            <a:ext cx="5029200" cy="4190523"/>
          </a:xfrm>
          <a:noFill/>
          <a:ln>
            <a:solidFill>
              <a:srgbClr val="000000"/>
            </a:solidFill>
          </a:ln>
          <a:extLst>
            <a:ext uri="{909E8E84-426E-40DD-AFC4-6F175D3DCCD1}">
              <a14:hiddenFill xmlns:a14="http://schemas.microsoft.com/office/drawing/2010/main">
                <a:solidFill>
                  <a:srgbClr val="FFFFFF"/>
                </a:solidFill>
              </a14:hiddenFill>
            </a:ext>
          </a:extLst>
        </p:spPr>
        <p:txBody>
          <a:bodyPr/>
          <a:lstStyle/>
          <a:p>
            <a:pPr eaLnBrk="1" hangingPunct="1"/>
            <a:r>
              <a:rPr lang="en-US" altLang="en-US" dirty="0"/>
              <a:t>Mendelian inheritance preserves genetic variation in a population. </a:t>
            </a:r>
            <a:endParaRPr lang="en-US" altLang="en-US" dirty="0">
              <a:latin typeface="Times New Roman" pitchFamily="84" charset="0"/>
              <a:ea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txBox="1">
            <a:spLocks noGrp="1" noChangeArrowheads="1"/>
          </p:cNvSpPr>
          <p:nvPr/>
        </p:nvSpPr>
        <p:spPr bwMode="auto">
          <a:xfrm>
            <a:off x="3886200" y="8846662"/>
            <a:ext cx="2971800" cy="465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nchor="b"/>
          <a:lstStyle>
            <a:lvl1pPr eaLnBrk="0" hangingPunct="0">
              <a:spcBef>
                <a:spcPct val="30000"/>
              </a:spcBef>
              <a:defRPr sz="1200">
                <a:solidFill>
                  <a:schemeClr val="tx1"/>
                </a:solidFill>
                <a:latin typeface="Times New Roman" pitchFamily="84" charset="0"/>
                <a:ea typeface="ＭＳ Ｐゴシック" pitchFamily="84" charset="-128"/>
              </a:defRPr>
            </a:lvl1pPr>
            <a:lvl2pPr marL="37931725" indent="-37474525" eaLnBrk="0" hangingPunct="0">
              <a:spcBef>
                <a:spcPct val="30000"/>
              </a:spcBef>
              <a:defRPr sz="1200">
                <a:solidFill>
                  <a:schemeClr val="tx1"/>
                </a:solidFill>
                <a:latin typeface="Times New Roman" pitchFamily="84" charset="0"/>
                <a:ea typeface="ＭＳ Ｐゴシック" pitchFamily="84" charset="-128"/>
              </a:defRPr>
            </a:lvl2pPr>
            <a:lvl3pPr marL="1143000" indent="-228600" eaLnBrk="0" hangingPunct="0">
              <a:spcBef>
                <a:spcPct val="30000"/>
              </a:spcBef>
              <a:defRPr sz="1200">
                <a:solidFill>
                  <a:schemeClr val="tx1"/>
                </a:solidFill>
                <a:latin typeface="Times New Roman" pitchFamily="84" charset="0"/>
                <a:ea typeface="ＭＳ Ｐゴシック" pitchFamily="84" charset="-128"/>
              </a:defRPr>
            </a:lvl3pPr>
            <a:lvl4pPr marL="1600200" indent="-228600" eaLnBrk="0" hangingPunct="0">
              <a:spcBef>
                <a:spcPct val="30000"/>
              </a:spcBef>
              <a:defRPr sz="1200">
                <a:solidFill>
                  <a:schemeClr val="tx1"/>
                </a:solidFill>
                <a:latin typeface="Times New Roman" pitchFamily="84" charset="0"/>
                <a:ea typeface="ＭＳ Ｐゴシック" pitchFamily="84" charset="-128"/>
              </a:defRPr>
            </a:lvl4pPr>
            <a:lvl5pPr marL="2057400" indent="-228600" eaLnBrk="0" hangingPunct="0">
              <a:spcBef>
                <a:spcPct val="30000"/>
              </a:spcBef>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a:spcBef>
                <a:spcPct val="0"/>
              </a:spcBef>
            </a:pPr>
            <a:fld id="{6300ED8D-5DC1-42C3-93AF-4F0588CAC5DC}" type="slidenum">
              <a:rPr lang="en-US" altLang="en-US">
                <a:latin typeface="Times" pitchFamily="84" charset="0"/>
              </a:rPr>
              <a:pPr algn="r">
                <a:spcBef>
                  <a:spcPct val="0"/>
                </a:spcBef>
              </a:pPr>
              <a:t>14</a:t>
            </a:fld>
            <a:endParaRPr lang="en-US" altLang="en-US">
              <a:latin typeface="Times" pitchFamily="84" charset="0"/>
            </a:endParaRPr>
          </a:p>
        </p:txBody>
      </p:sp>
      <p:sp>
        <p:nvSpPr>
          <p:cNvPr id="112643" name="Rectangle 2"/>
          <p:cNvSpPr>
            <a:spLocks noGrp="1" noRot="1" noChangeAspect="1" noChangeArrowheads="1" noTextEdit="1"/>
          </p:cNvSpPr>
          <p:nvPr>
            <p:ph type="sldImg"/>
          </p:nvPr>
        </p:nvSpPr>
        <p:spPr>
          <a:solidFill>
            <a:srgbClr val="FFFFFF"/>
          </a:solidFill>
          <a:ln/>
        </p:spPr>
      </p:sp>
      <p:sp>
        <p:nvSpPr>
          <p:cNvPr id="112644" name="Rectangle 3"/>
          <p:cNvSpPr>
            <a:spLocks noGrp="1" noChangeArrowheads="1"/>
          </p:cNvSpPr>
          <p:nvPr>
            <p:ph type="body" idx="1"/>
          </p:nvPr>
        </p:nvSpPr>
        <p:spPr>
          <a:xfrm>
            <a:off x="914400" y="4423331"/>
            <a:ext cx="5029200" cy="4190523"/>
          </a:xfrm>
          <a:noFill/>
          <a:ln>
            <a:solidFill>
              <a:srgbClr val="000000"/>
            </a:solidFill>
          </a:ln>
          <a:extLst>
            <a:ext uri="{909E8E84-426E-40DD-AFC4-6F175D3DCCD1}">
              <a14:hiddenFill xmlns:a14="http://schemas.microsoft.com/office/drawing/2010/main">
                <a:solidFill>
                  <a:srgbClr val="FFFFFF"/>
                </a:solidFill>
              </a14:hiddenFill>
            </a:ext>
          </a:extLst>
        </p:spPr>
        <p:txBody>
          <a:bodyPr/>
          <a:lstStyle/>
          <a:p>
            <a:endParaRPr lang="en-US" alt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a:t>If </a:t>
            </a:r>
            <a:r>
              <a:rPr lang="en-US" altLang="en-US" i="1" dirty="0"/>
              <a:t>p</a:t>
            </a:r>
            <a:r>
              <a:rPr lang="en-US" altLang="en-US" dirty="0"/>
              <a:t> and </a:t>
            </a:r>
            <a:r>
              <a:rPr lang="en-US" altLang="en-US" i="1" dirty="0"/>
              <a:t>q</a:t>
            </a:r>
            <a:r>
              <a:rPr lang="en-US" altLang="en-US" dirty="0"/>
              <a:t> represent the relative frequencies of the only two possible alleles in a population at a particular locus, then</a:t>
            </a:r>
            <a:r>
              <a:rPr lang="en-US" altLang="en-US" sz="2600" dirty="0"/>
              <a:t> </a:t>
            </a:r>
            <a:r>
              <a:rPr lang="en-US" altLang="en-US" i="1" dirty="0"/>
              <a:t>p</a:t>
            </a:r>
            <a:r>
              <a:rPr lang="en-US" altLang="en-US" baseline="30000" dirty="0"/>
              <a:t>2</a:t>
            </a:r>
            <a:r>
              <a:rPr lang="en-US" altLang="en-US" dirty="0"/>
              <a:t> </a:t>
            </a:r>
            <a:r>
              <a:rPr lang="en-US" altLang="en-US" dirty="0">
                <a:sym typeface="Symbol" pitchFamily="84" charset="2"/>
              </a:rPr>
              <a:t></a:t>
            </a:r>
            <a:r>
              <a:rPr lang="en-US" altLang="en-US" dirty="0"/>
              <a:t> 2</a:t>
            </a:r>
            <a:r>
              <a:rPr lang="en-US" altLang="en-US" i="1" dirty="0"/>
              <a:t>pq</a:t>
            </a:r>
            <a:r>
              <a:rPr lang="en-US" altLang="en-US" dirty="0"/>
              <a:t> </a:t>
            </a:r>
            <a:r>
              <a:rPr lang="en-US" altLang="en-US" dirty="0">
                <a:sym typeface="Symbol" pitchFamily="84" charset="2"/>
              </a:rPr>
              <a:t></a:t>
            </a:r>
            <a:r>
              <a:rPr lang="en-US" altLang="en-US" dirty="0"/>
              <a:t> </a:t>
            </a:r>
            <a:r>
              <a:rPr lang="en-US" altLang="en-US" i="1" dirty="0"/>
              <a:t>q</a:t>
            </a:r>
            <a:r>
              <a:rPr lang="en-US" altLang="en-US" baseline="30000" dirty="0"/>
              <a:t>2 </a:t>
            </a:r>
            <a:r>
              <a:rPr lang="en-US" altLang="en-US" dirty="0">
                <a:sym typeface="Symbol" pitchFamily="84" charset="2"/>
              </a:rPr>
              <a:t></a:t>
            </a:r>
            <a:r>
              <a:rPr lang="en-US" altLang="en-US" dirty="0"/>
              <a:t> 1</a:t>
            </a:r>
            <a:r>
              <a:rPr lang="en-US" altLang="en-US" baseline="0" dirty="0"/>
              <a:t> </a:t>
            </a:r>
            <a:r>
              <a:rPr lang="en-US" altLang="en-US" dirty="0"/>
              <a:t>where </a:t>
            </a:r>
            <a:r>
              <a:rPr lang="en-US" altLang="en-US" i="1" dirty="0"/>
              <a:t>p</a:t>
            </a:r>
            <a:r>
              <a:rPr lang="en-US" altLang="en-US" baseline="30000" dirty="0"/>
              <a:t>2</a:t>
            </a:r>
            <a:r>
              <a:rPr lang="en-US" altLang="en-US" dirty="0"/>
              <a:t> and </a:t>
            </a:r>
            <a:r>
              <a:rPr lang="en-US" altLang="en-US" i="1" dirty="0"/>
              <a:t>q</a:t>
            </a:r>
            <a:r>
              <a:rPr lang="en-US" altLang="en-US" baseline="30000" dirty="0"/>
              <a:t>2</a:t>
            </a:r>
            <a:r>
              <a:rPr lang="en-US" altLang="en-US" dirty="0"/>
              <a:t> represent the frequencies of the homozygous genotypes and 2</a:t>
            </a:r>
            <a:r>
              <a:rPr lang="en-US" altLang="en-US" i="1" dirty="0"/>
              <a:t>pq</a:t>
            </a:r>
            <a:r>
              <a:rPr lang="en-US" altLang="en-US" i="0" baseline="0" dirty="0"/>
              <a:t> </a:t>
            </a:r>
            <a:r>
              <a:rPr lang="en-US" altLang="en-US" dirty="0"/>
              <a:t>represents the frequency of the heterozygous genotype</a:t>
            </a:r>
            <a:endParaRPr lang="en-US" altLang="en-US" sz="2300" dirty="0"/>
          </a:p>
          <a:p>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txBox="1">
            <a:spLocks noGrp="1" noChangeArrowheads="1"/>
          </p:cNvSpPr>
          <p:nvPr/>
        </p:nvSpPr>
        <p:spPr bwMode="auto">
          <a:xfrm>
            <a:off x="3886200" y="8846662"/>
            <a:ext cx="2971800" cy="465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nchor="b"/>
          <a:lstStyle>
            <a:lvl1pPr eaLnBrk="0" hangingPunct="0">
              <a:spcBef>
                <a:spcPct val="30000"/>
              </a:spcBef>
              <a:defRPr sz="1200">
                <a:solidFill>
                  <a:schemeClr val="tx1"/>
                </a:solidFill>
                <a:latin typeface="Times New Roman" pitchFamily="84" charset="0"/>
                <a:ea typeface="ＭＳ Ｐゴシック" pitchFamily="84" charset="-128"/>
              </a:defRPr>
            </a:lvl1pPr>
            <a:lvl2pPr marL="37931725" indent="-37474525" eaLnBrk="0" hangingPunct="0">
              <a:spcBef>
                <a:spcPct val="30000"/>
              </a:spcBef>
              <a:defRPr sz="1200">
                <a:solidFill>
                  <a:schemeClr val="tx1"/>
                </a:solidFill>
                <a:latin typeface="Times New Roman" pitchFamily="84" charset="0"/>
                <a:ea typeface="ＭＳ Ｐゴシック" pitchFamily="84" charset="-128"/>
              </a:defRPr>
            </a:lvl2pPr>
            <a:lvl3pPr marL="1143000" indent="-228600" eaLnBrk="0" hangingPunct="0">
              <a:spcBef>
                <a:spcPct val="30000"/>
              </a:spcBef>
              <a:defRPr sz="1200">
                <a:solidFill>
                  <a:schemeClr val="tx1"/>
                </a:solidFill>
                <a:latin typeface="Times New Roman" pitchFamily="84" charset="0"/>
                <a:ea typeface="ＭＳ Ｐゴシック" pitchFamily="84" charset="-128"/>
              </a:defRPr>
            </a:lvl3pPr>
            <a:lvl4pPr marL="1600200" indent="-228600" eaLnBrk="0" hangingPunct="0">
              <a:spcBef>
                <a:spcPct val="30000"/>
              </a:spcBef>
              <a:defRPr sz="1200">
                <a:solidFill>
                  <a:schemeClr val="tx1"/>
                </a:solidFill>
                <a:latin typeface="Times New Roman" pitchFamily="84" charset="0"/>
                <a:ea typeface="ＭＳ Ｐゴシック" pitchFamily="84" charset="-128"/>
              </a:defRPr>
            </a:lvl4pPr>
            <a:lvl5pPr marL="2057400" indent="-228600" eaLnBrk="0" hangingPunct="0">
              <a:spcBef>
                <a:spcPct val="30000"/>
              </a:spcBef>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a:spcBef>
                <a:spcPct val="0"/>
              </a:spcBef>
            </a:pPr>
            <a:fld id="{3D474D7E-B0F1-499E-A19B-67790FD470D2}" type="slidenum">
              <a:rPr lang="en-US" altLang="en-US">
                <a:latin typeface="Times" pitchFamily="84" charset="0"/>
              </a:rPr>
              <a:pPr algn="r">
                <a:spcBef>
                  <a:spcPct val="0"/>
                </a:spcBef>
              </a:pPr>
              <a:t>15</a:t>
            </a:fld>
            <a:endParaRPr lang="en-US" altLang="en-US">
              <a:latin typeface="Times" pitchFamily="84" charset="0"/>
            </a:endParaRPr>
          </a:p>
        </p:txBody>
      </p:sp>
      <p:sp>
        <p:nvSpPr>
          <p:cNvPr id="115715" name="Rectangle 2"/>
          <p:cNvSpPr>
            <a:spLocks noGrp="1" noRot="1" noChangeAspect="1" noChangeArrowheads="1" noTextEdit="1"/>
          </p:cNvSpPr>
          <p:nvPr>
            <p:ph type="sldImg"/>
          </p:nvPr>
        </p:nvSpPr>
        <p:spPr>
          <a:solidFill>
            <a:srgbClr val="FFFFFF"/>
          </a:solidFill>
          <a:ln/>
        </p:spPr>
      </p:sp>
      <p:sp>
        <p:nvSpPr>
          <p:cNvPr id="115716" name="Rectangle 3"/>
          <p:cNvSpPr>
            <a:spLocks noGrp="1" noChangeArrowheads="1"/>
          </p:cNvSpPr>
          <p:nvPr>
            <p:ph type="body" idx="1"/>
          </p:nvPr>
        </p:nvSpPr>
        <p:spPr>
          <a:xfrm>
            <a:off x="914400" y="4423331"/>
            <a:ext cx="5029200" cy="4190523"/>
          </a:xfrm>
          <a:noFill/>
          <a:ln>
            <a:solidFill>
              <a:srgbClr val="000000"/>
            </a:solidFill>
          </a:ln>
          <a:extLst>
            <a:ext uri="{909E8E84-426E-40DD-AFC4-6F175D3DCCD1}">
              <a14:hiddenFill xmlns:a14="http://schemas.microsoft.com/office/drawing/2010/main">
                <a:solidFill>
                  <a:srgbClr val="FFFFFF"/>
                </a:solidFill>
              </a14:hiddenFill>
            </a:ext>
          </a:extLst>
        </p:spPr>
        <p:txBody>
          <a:bodyPr/>
          <a:lstStyle/>
          <a:p>
            <a:pPr indent="-292100" eaLnBrk="1" hangingPunct="1"/>
            <a:endParaRPr lang="en-US" altLang="en-US" sz="2300"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txBox="1">
            <a:spLocks noGrp="1" noChangeArrowheads="1"/>
          </p:cNvSpPr>
          <p:nvPr/>
        </p:nvSpPr>
        <p:spPr bwMode="auto">
          <a:xfrm>
            <a:off x="3886200" y="8846662"/>
            <a:ext cx="2971800" cy="465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Times New Roman" pitchFamily="84" charset="0"/>
                <a:ea typeface="ＭＳ Ｐゴシック" pitchFamily="84" charset="-128"/>
              </a:defRPr>
            </a:lvl1pPr>
            <a:lvl2pPr marL="742950" indent="-285750" eaLnBrk="0" hangingPunct="0">
              <a:spcBef>
                <a:spcPct val="30000"/>
              </a:spcBef>
              <a:defRPr sz="1200">
                <a:solidFill>
                  <a:schemeClr val="tx1"/>
                </a:solidFill>
                <a:latin typeface="Times New Roman" pitchFamily="84" charset="0"/>
                <a:ea typeface="ＭＳ Ｐゴシック" pitchFamily="84" charset="-128"/>
              </a:defRPr>
            </a:lvl2pPr>
            <a:lvl3pPr marL="1143000" indent="-228600" eaLnBrk="0" hangingPunct="0">
              <a:spcBef>
                <a:spcPct val="30000"/>
              </a:spcBef>
              <a:defRPr sz="1200">
                <a:solidFill>
                  <a:schemeClr val="tx1"/>
                </a:solidFill>
                <a:latin typeface="Times New Roman" pitchFamily="84" charset="0"/>
                <a:ea typeface="ＭＳ Ｐゴシック" pitchFamily="84" charset="-128"/>
              </a:defRPr>
            </a:lvl3pPr>
            <a:lvl4pPr marL="1600200" indent="-228600" eaLnBrk="0" hangingPunct="0">
              <a:spcBef>
                <a:spcPct val="30000"/>
              </a:spcBef>
              <a:defRPr sz="1200">
                <a:solidFill>
                  <a:schemeClr val="tx1"/>
                </a:solidFill>
                <a:latin typeface="Times New Roman" pitchFamily="84" charset="0"/>
                <a:ea typeface="ＭＳ Ｐゴシック" pitchFamily="84" charset="-128"/>
              </a:defRPr>
            </a:lvl4pPr>
            <a:lvl5pPr marL="2057400" indent="-228600" eaLnBrk="0" hangingPunct="0">
              <a:spcBef>
                <a:spcPct val="30000"/>
              </a:spcBef>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a:spcBef>
                <a:spcPct val="0"/>
              </a:spcBef>
            </a:pPr>
            <a:fld id="{EA63F9A3-C185-4F4B-8C73-80FBBBC51E9D}" type="slidenum">
              <a:rPr lang="en-US" altLang="en-US">
                <a:latin typeface="Arial" charset="0"/>
                <a:ea typeface="ヒラギノ角ゴ Pro W3" pitchFamily="84" charset="-128"/>
              </a:rPr>
              <a:pPr algn="r">
                <a:spcBef>
                  <a:spcPct val="0"/>
                </a:spcBef>
              </a:pPr>
              <a:t>16</a:t>
            </a:fld>
            <a:endParaRPr lang="en-US" altLang="en-US">
              <a:latin typeface="Arial" charset="0"/>
              <a:ea typeface="ヒラギノ角ゴ Pro W3" pitchFamily="84" charset="-128"/>
            </a:endParaRPr>
          </a:p>
        </p:txBody>
      </p:sp>
      <p:sp>
        <p:nvSpPr>
          <p:cNvPr id="116739" name="Rectangle 2"/>
          <p:cNvSpPr>
            <a:spLocks noGrp="1" noRot="1" noChangeAspect="1" noChangeArrowheads="1" noTextEdit="1"/>
          </p:cNvSpPr>
          <p:nvPr>
            <p:ph type="sldImg"/>
          </p:nvPr>
        </p:nvSpPr>
        <p:spPr>
          <a:solidFill>
            <a:srgbClr val="FFFFFF"/>
          </a:solidFill>
          <a:ln/>
        </p:spPr>
      </p:sp>
      <p:sp>
        <p:nvSpPr>
          <p:cNvPr id="116740" name="Rectangle 3"/>
          <p:cNvSpPr>
            <a:spLocks noGrp="1" noChangeArrowheads="1"/>
          </p:cNvSpPr>
          <p:nvPr>
            <p:ph type="body" idx="1"/>
          </p:nvPr>
        </p:nvSpPr>
        <p:spPr>
          <a:xfrm>
            <a:off x="914400" y="4423331"/>
            <a:ext cx="5029200" cy="4190523"/>
          </a:xfrm>
          <a:solidFill>
            <a:srgbClr val="FFFFFF"/>
          </a:solidFill>
          <a:ln>
            <a:solidFill>
              <a:srgbClr val="000000"/>
            </a:solidFill>
          </a:ln>
        </p:spPr>
        <p:txBody>
          <a:bodyPr/>
          <a:lstStyle/>
          <a:p>
            <a:pPr eaLnBrk="1" hangingPunct="1"/>
            <a:endParaRPr lang="en-US" altLang="en-US">
              <a:latin typeface="Times New Roman" pitchFamily="84" charset="0"/>
              <a:ea typeface="ＭＳ Ｐゴシック" pitchFamily="8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txBox="1">
            <a:spLocks noGrp="1" noChangeArrowheads="1"/>
          </p:cNvSpPr>
          <p:nvPr/>
        </p:nvSpPr>
        <p:spPr bwMode="auto">
          <a:xfrm>
            <a:off x="3886200" y="8846662"/>
            <a:ext cx="2971800" cy="465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Times New Roman" pitchFamily="84" charset="0"/>
                <a:ea typeface="ＭＳ Ｐゴシック" pitchFamily="84" charset="-128"/>
              </a:defRPr>
            </a:lvl1pPr>
            <a:lvl2pPr marL="742950" indent="-285750" eaLnBrk="0" hangingPunct="0">
              <a:spcBef>
                <a:spcPct val="30000"/>
              </a:spcBef>
              <a:defRPr sz="1200">
                <a:solidFill>
                  <a:schemeClr val="tx1"/>
                </a:solidFill>
                <a:latin typeface="Times New Roman" pitchFamily="84" charset="0"/>
                <a:ea typeface="ＭＳ Ｐゴシック" pitchFamily="84" charset="-128"/>
              </a:defRPr>
            </a:lvl2pPr>
            <a:lvl3pPr marL="1143000" indent="-228600" eaLnBrk="0" hangingPunct="0">
              <a:spcBef>
                <a:spcPct val="30000"/>
              </a:spcBef>
              <a:defRPr sz="1200">
                <a:solidFill>
                  <a:schemeClr val="tx1"/>
                </a:solidFill>
                <a:latin typeface="Times New Roman" pitchFamily="84" charset="0"/>
                <a:ea typeface="ＭＳ Ｐゴシック" pitchFamily="84" charset="-128"/>
              </a:defRPr>
            </a:lvl3pPr>
            <a:lvl4pPr marL="1600200" indent="-228600" eaLnBrk="0" hangingPunct="0">
              <a:spcBef>
                <a:spcPct val="30000"/>
              </a:spcBef>
              <a:defRPr sz="1200">
                <a:solidFill>
                  <a:schemeClr val="tx1"/>
                </a:solidFill>
                <a:latin typeface="Times New Roman" pitchFamily="84" charset="0"/>
                <a:ea typeface="ＭＳ Ｐゴシック" pitchFamily="84" charset="-128"/>
              </a:defRPr>
            </a:lvl4pPr>
            <a:lvl5pPr marL="2057400" indent="-228600" eaLnBrk="0" hangingPunct="0">
              <a:spcBef>
                <a:spcPct val="30000"/>
              </a:spcBef>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a:spcBef>
                <a:spcPct val="0"/>
              </a:spcBef>
            </a:pPr>
            <a:fld id="{8426692C-12E8-414A-8A5E-977F859613ED}" type="slidenum">
              <a:rPr lang="en-US" altLang="en-US">
                <a:latin typeface="Arial" charset="0"/>
                <a:ea typeface="ヒラギノ角ゴ Pro W3" pitchFamily="84" charset="-128"/>
              </a:rPr>
              <a:pPr algn="r">
                <a:spcBef>
                  <a:spcPct val="0"/>
                </a:spcBef>
              </a:pPr>
              <a:t>17</a:t>
            </a:fld>
            <a:endParaRPr lang="en-US" altLang="en-US">
              <a:latin typeface="Arial" charset="0"/>
              <a:ea typeface="ヒラギノ角ゴ Pro W3" pitchFamily="84" charset="-128"/>
            </a:endParaRPr>
          </a:p>
        </p:txBody>
      </p:sp>
      <p:sp>
        <p:nvSpPr>
          <p:cNvPr id="117763" name="Rectangle 2"/>
          <p:cNvSpPr>
            <a:spLocks noGrp="1" noRot="1" noChangeAspect="1" noChangeArrowheads="1" noTextEdit="1"/>
          </p:cNvSpPr>
          <p:nvPr>
            <p:ph type="sldImg"/>
          </p:nvPr>
        </p:nvSpPr>
        <p:spPr>
          <a:solidFill>
            <a:srgbClr val="FFFFFF"/>
          </a:solidFill>
          <a:ln/>
        </p:spPr>
      </p:sp>
      <p:sp>
        <p:nvSpPr>
          <p:cNvPr id="117764" name="Rectangle 3"/>
          <p:cNvSpPr>
            <a:spLocks noGrp="1" noChangeArrowheads="1"/>
          </p:cNvSpPr>
          <p:nvPr>
            <p:ph type="body" idx="1"/>
          </p:nvPr>
        </p:nvSpPr>
        <p:spPr>
          <a:xfrm>
            <a:off x="914400" y="4423331"/>
            <a:ext cx="5029200" cy="4190523"/>
          </a:xfrm>
          <a:solidFill>
            <a:srgbClr val="FFFFFF"/>
          </a:solidFill>
          <a:ln>
            <a:solidFill>
              <a:srgbClr val="000000"/>
            </a:solidFill>
          </a:ln>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a:t>If a population does not meet the criteria of the Hardy-Weinberg principle, it can be concluded that the population is evolving.</a:t>
            </a:r>
          </a:p>
          <a:p>
            <a:pPr eaLnBrk="1" hangingPunct="1"/>
            <a:endParaRPr lang="en-US" altLang="en-US" dirty="0">
              <a:latin typeface="Times New Roman" pitchFamily="84" charset="0"/>
              <a:ea typeface="ＭＳ Ｐゴシック" pitchFamily="8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txBox="1">
            <a:spLocks noGrp="1" noChangeArrowheads="1"/>
          </p:cNvSpPr>
          <p:nvPr/>
        </p:nvSpPr>
        <p:spPr bwMode="auto">
          <a:xfrm>
            <a:off x="3886200" y="8846662"/>
            <a:ext cx="2971800" cy="465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Times New Roman" pitchFamily="84" charset="0"/>
                <a:ea typeface="ＭＳ Ｐゴシック" pitchFamily="84" charset="-128"/>
              </a:defRPr>
            </a:lvl1pPr>
            <a:lvl2pPr marL="742950" indent="-285750" eaLnBrk="0" hangingPunct="0">
              <a:spcBef>
                <a:spcPct val="30000"/>
              </a:spcBef>
              <a:defRPr sz="1200">
                <a:solidFill>
                  <a:schemeClr val="tx1"/>
                </a:solidFill>
                <a:latin typeface="Times New Roman" pitchFamily="84" charset="0"/>
                <a:ea typeface="ＭＳ Ｐゴシック" pitchFamily="84" charset="-128"/>
              </a:defRPr>
            </a:lvl2pPr>
            <a:lvl3pPr marL="1143000" indent="-228600" eaLnBrk="0" hangingPunct="0">
              <a:spcBef>
                <a:spcPct val="30000"/>
              </a:spcBef>
              <a:defRPr sz="1200">
                <a:solidFill>
                  <a:schemeClr val="tx1"/>
                </a:solidFill>
                <a:latin typeface="Times New Roman" pitchFamily="84" charset="0"/>
                <a:ea typeface="ＭＳ Ｐゴシック" pitchFamily="84" charset="-128"/>
              </a:defRPr>
            </a:lvl3pPr>
            <a:lvl4pPr marL="1600200" indent="-228600" eaLnBrk="0" hangingPunct="0">
              <a:spcBef>
                <a:spcPct val="30000"/>
              </a:spcBef>
              <a:defRPr sz="1200">
                <a:solidFill>
                  <a:schemeClr val="tx1"/>
                </a:solidFill>
                <a:latin typeface="Times New Roman" pitchFamily="84" charset="0"/>
                <a:ea typeface="ＭＳ Ｐゴシック" pitchFamily="84" charset="-128"/>
              </a:defRPr>
            </a:lvl4pPr>
            <a:lvl5pPr marL="2057400" indent="-228600" eaLnBrk="0" hangingPunct="0">
              <a:spcBef>
                <a:spcPct val="30000"/>
              </a:spcBef>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a:spcBef>
                <a:spcPct val="0"/>
              </a:spcBef>
            </a:pPr>
            <a:fld id="{5CA2F0A0-910D-4862-969F-6FFF9D4FFFD5}" type="slidenum">
              <a:rPr lang="en-US" altLang="en-US">
                <a:latin typeface="Arial" charset="0"/>
                <a:ea typeface="ヒラギノ角ゴ Pro W3" pitchFamily="84" charset="-128"/>
              </a:rPr>
              <a:pPr algn="r">
                <a:spcBef>
                  <a:spcPct val="0"/>
                </a:spcBef>
              </a:pPr>
              <a:t>18</a:t>
            </a:fld>
            <a:endParaRPr lang="en-US" altLang="en-US">
              <a:latin typeface="Arial" charset="0"/>
              <a:ea typeface="ヒラギノ角ゴ Pro W3" pitchFamily="84" charset="-128"/>
            </a:endParaRPr>
          </a:p>
        </p:txBody>
      </p:sp>
      <p:sp>
        <p:nvSpPr>
          <p:cNvPr id="118787" name="Rectangle 2"/>
          <p:cNvSpPr>
            <a:spLocks noGrp="1" noRot="1" noChangeAspect="1" noChangeArrowheads="1" noTextEdit="1"/>
          </p:cNvSpPr>
          <p:nvPr>
            <p:ph type="sldImg"/>
          </p:nvPr>
        </p:nvSpPr>
        <p:spPr>
          <a:solidFill>
            <a:srgbClr val="FFFFFF"/>
          </a:solidFill>
          <a:ln/>
        </p:spPr>
      </p:sp>
      <p:sp>
        <p:nvSpPr>
          <p:cNvPr id="118788" name="Rectangle 3"/>
          <p:cNvSpPr>
            <a:spLocks noGrp="1" noChangeArrowheads="1"/>
          </p:cNvSpPr>
          <p:nvPr>
            <p:ph type="body" idx="1"/>
          </p:nvPr>
        </p:nvSpPr>
        <p:spPr>
          <a:xfrm>
            <a:off x="914400" y="4423331"/>
            <a:ext cx="5029200" cy="4190523"/>
          </a:xfrm>
          <a:solidFill>
            <a:srgbClr val="FFFFFF"/>
          </a:solidFill>
          <a:ln>
            <a:solidFill>
              <a:srgbClr val="000000"/>
            </a:solidFill>
          </a:ln>
        </p:spPr>
        <p:txBody>
          <a:bodyPr/>
          <a:lstStyle/>
          <a:p>
            <a:pPr eaLnBrk="1" hangingPunct="1"/>
            <a:endParaRPr lang="en-US" altLang="en-US">
              <a:latin typeface="Times New Roman" pitchFamily="84" charset="0"/>
              <a:ea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txBox="1">
            <a:spLocks noGrp="1" noChangeArrowheads="1"/>
          </p:cNvSpPr>
          <p:nvPr/>
        </p:nvSpPr>
        <p:spPr bwMode="auto">
          <a:xfrm>
            <a:off x="3886200" y="8846662"/>
            <a:ext cx="2971800" cy="465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Times New Roman" pitchFamily="84" charset="0"/>
                <a:ea typeface="ＭＳ Ｐゴシック" pitchFamily="84" charset="-128"/>
              </a:defRPr>
            </a:lvl1pPr>
            <a:lvl2pPr marL="742950" indent="-285750" eaLnBrk="0" hangingPunct="0">
              <a:spcBef>
                <a:spcPct val="30000"/>
              </a:spcBef>
              <a:defRPr sz="1200">
                <a:solidFill>
                  <a:schemeClr val="tx1"/>
                </a:solidFill>
                <a:latin typeface="Times New Roman" pitchFamily="84" charset="0"/>
                <a:ea typeface="ＭＳ Ｐゴシック" pitchFamily="84" charset="-128"/>
              </a:defRPr>
            </a:lvl2pPr>
            <a:lvl3pPr marL="1143000" indent="-228600" eaLnBrk="0" hangingPunct="0">
              <a:spcBef>
                <a:spcPct val="30000"/>
              </a:spcBef>
              <a:defRPr sz="1200">
                <a:solidFill>
                  <a:schemeClr val="tx1"/>
                </a:solidFill>
                <a:latin typeface="Times New Roman" pitchFamily="84" charset="0"/>
                <a:ea typeface="ＭＳ Ｐゴシック" pitchFamily="84" charset="-128"/>
              </a:defRPr>
            </a:lvl3pPr>
            <a:lvl4pPr marL="1600200" indent="-228600" eaLnBrk="0" hangingPunct="0">
              <a:spcBef>
                <a:spcPct val="30000"/>
              </a:spcBef>
              <a:defRPr sz="1200">
                <a:solidFill>
                  <a:schemeClr val="tx1"/>
                </a:solidFill>
                <a:latin typeface="Times New Roman" pitchFamily="84" charset="0"/>
                <a:ea typeface="ＭＳ Ｐゴシック" pitchFamily="84" charset="-128"/>
              </a:defRPr>
            </a:lvl4pPr>
            <a:lvl5pPr marL="2057400" indent="-228600" eaLnBrk="0" hangingPunct="0">
              <a:spcBef>
                <a:spcPct val="30000"/>
              </a:spcBef>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a:spcBef>
                <a:spcPct val="0"/>
              </a:spcBef>
            </a:pPr>
            <a:fld id="{E89A24B9-E0DF-4470-9748-56C7B1F6AF82}" type="slidenum">
              <a:rPr lang="en-US" altLang="en-US">
                <a:latin typeface="Arial" charset="0"/>
                <a:ea typeface="ヒラギノ角ゴ Pro W3" pitchFamily="84" charset="-128"/>
              </a:rPr>
              <a:pPr algn="r">
                <a:spcBef>
                  <a:spcPct val="0"/>
                </a:spcBef>
              </a:pPr>
              <a:t>4</a:t>
            </a:fld>
            <a:endParaRPr lang="en-US" altLang="en-US">
              <a:latin typeface="Arial" charset="0"/>
              <a:ea typeface="ヒラギノ角ゴ Pro W3" pitchFamily="84" charset="-128"/>
            </a:endParaRPr>
          </a:p>
        </p:txBody>
      </p:sp>
      <p:sp>
        <p:nvSpPr>
          <p:cNvPr id="96259" name="Rectangle 2"/>
          <p:cNvSpPr>
            <a:spLocks noGrp="1" noRot="1" noChangeAspect="1" noChangeArrowheads="1" noTextEdit="1"/>
          </p:cNvSpPr>
          <p:nvPr>
            <p:ph type="sldImg"/>
          </p:nvPr>
        </p:nvSpPr>
        <p:spPr>
          <a:solidFill>
            <a:srgbClr val="FFFFFF"/>
          </a:solidFill>
          <a:ln/>
        </p:spPr>
      </p:sp>
      <p:sp>
        <p:nvSpPr>
          <p:cNvPr id="96260" name="Rectangle 3"/>
          <p:cNvSpPr>
            <a:spLocks noGrp="1" noChangeArrowheads="1"/>
          </p:cNvSpPr>
          <p:nvPr>
            <p:ph type="body" idx="1"/>
          </p:nvPr>
        </p:nvSpPr>
        <p:spPr>
          <a:xfrm>
            <a:off x="914400" y="4423331"/>
            <a:ext cx="5029200" cy="4190523"/>
          </a:xfrm>
          <a:solidFill>
            <a:srgbClr val="FFFFFF"/>
          </a:solidFill>
          <a:ln>
            <a:solidFill>
              <a:srgbClr val="000000"/>
            </a:solidFill>
          </a:ln>
        </p:spPr>
        <p:txBody>
          <a:bodyPr/>
          <a:lstStyle/>
          <a:p>
            <a:pPr eaLnBrk="1" hangingPunct="1"/>
            <a:r>
              <a:rPr lang="en-US" altLang="en-US" dirty="0">
                <a:latin typeface="Times New Roman" pitchFamily="84" charset="0"/>
                <a:ea typeface="ＭＳ Ｐゴシック" pitchFamily="84" charset="-128"/>
              </a:rPr>
              <a:t>p and q represent alleles.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Manhattan has two genetically distinguishable groups of rats: the uptown rats and the downtown rats, separated by the geographic barrier that is midtown. It’s not that midtown is rat-free—such a notion is inconceivable—but the commercial district lacks the household trash (aka food) and backyards (aka shelter) that rats like. Since rats tend to move only a few blocks in their lifetimes, the uptown rats and downtown rats don’t mix much. Different neighborhoods have their own distinct rats. “If you gave us a rat, we could tell whether it came from the West Village or the East Village,” says Combs. “They’re actually unique little rat neighborhoods.” And the boundaries of rat neighborhoods can fit surprisingly well with human ones. (From the Atlantic:  </a:t>
            </a:r>
            <a:r>
              <a:rPr lang="en-US" b="1" dirty="0"/>
              <a:t>New York City Has Genetically Distinct ‘Uptown’ and ‘Downtown’ Rats </a:t>
            </a:r>
            <a:r>
              <a:rPr lang="en-US" dirty="0"/>
              <a:t> </a:t>
            </a:r>
            <a:r>
              <a:rPr lang="en-US" dirty="0">
                <a:hlinkClick r:id="rId3" tooltip="Sarah Zhang"/>
              </a:rPr>
              <a:t>Sarah Zhang</a:t>
            </a:r>
            <a:r>
              <a:rPr lang="en-US" dirty="0"/>
              <a:t> Nov 29, 2017.)  (You don’t need to remember the details on rat populations.)</a:t>
            </a:r>
          </a:p>
          <a:p>
            <a:pPr rtl="0"/>
            <a:endParaRPr lang="en-US" dirty="0"/>
          </a:p>
          <a:p>
            <a:endParaRPr lang="en-US" dirty="0"/>
          </a:p>
        </p:txBody>
      </p:sp>
      <p:sp>
        <p:nvSpPr>
          <p:cNvPr id="4" name="Slide Number Placeholder 3"/>
          <p:cNvSpPr>
            <a:spLocks noGrp="1"/>
          </p:cNvSpPr>
          <p:nvPr>
            <p:ph type="sldNum" sz="quarter" idx="10"/>
          </p:nvPr>
        </p:nvSpPr>
        <p:spPr/>
        <p:txBody>
          <a:bodyPr/>
          <a:lstStyle/>
          <a:p>
            <a:fld id="{71375CAA-B4D0-45F8-89A1-BA438CB3161C}" type="slidenum">
              <a:rPr lang="en-US" smtClean="0"/>
              <a:t>6</a:t>
            </a:fld>
            <a:endParaRPr lang="en-US"/>
          </a:p>
        </p:txBody>
      </p:sp>
    </p:spTree>
    <p:extLst>
      <p:ext uri="{BB962C8B-B14F-4D97-AF65-F5344CB8AC3E}">
        <p14:creationId xmlns:p14="http://schemas.microsoft.com/office/powerpoint/2010/main" val="3472622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An allele for a particular locus is fixed if all individuals in a population are homozygous for the same allele.</a:t>
            </a:r>
          </a:p>
          <a:p>
            <a:endParaRPr lang="en-US" dirty="0"/>
          </a:p>
        </p:txBody>
      </p:sp>
      <p:sp>
        <p:nvSpPr>
          <p:cNvPr id="4" name="Slide Number Placeholder 3"/>
          <p:cNvSpPr>
            <a:spLocks noGrp="1"/>
          </p:cNvSpPr>
          <p:nvPr>
            <p:ph type="sldNum" sz="quarter" idx="10"/>
          </p:nvPr>
        </p:nvSpPr>
        <p:spPr/>
        <p:txBody>
          <a:bodyPr/>
          <a:lstStyle/>
          <a:p>
            <a:fld id="{71375CAA-B4D0-45F8-89A1-BA438CB3161C}" type="slidenum">
              <a:rPr lang="en-US" smtClean="0"/>
              <a:t>7</a:t>
            </a:fld>
            <a:endParaRPr lang="en-US"/>
          </a:p>
        </p:txBody>
      </p:sp>
    </p:spTree>
    <p:extLst>
      <p:ext uri="{BB962C8B-B14F-4D97-AF65-F5344CB8AC3E}">
        <p14:creationId xmlns:p14="http://schemas.microsoft.com/office/powerpoint/2010/main" val="33349868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txBox="1">
            <a:spLocks noGrp="1" noChangeArrowheads="1"/>
          </p:cNvSpPr>
          <p:nvPr/>
        </p:nvSpPr>
        <p:spPr bwMode="auto">
          <a:xfrm>
            <a:off x="3886200" y="8846662"/>
            <a:ext cx="2971800" cy="465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Times New Roman" pitchFamily="84" charset="0"/>
                <a:ea typeface="ＭＳ Ｐゴシック" pitchFamily="84" charset="-128"/>
              </a:defRPr>
            </a:lvl1pPr>
            <a:lvl2pPr marL="742950" indent="-285750" eaLnBrk="0" hangingPunct="0">
              <a:spcBef>
                <a:spcPct val="30000"/>
              </a:spcBef>
              <a:defRPr sz="1200">
                <a:solidFill>
                  <a:schemeClr val="tx1"/>
                </a:solidFill>
                <a:latin typeface="Times New Roman" pitchFamily="84" charset="0"/>
                <a:ea typeface="ＭＳ Ｐゴシック" pitchFamily="84" charset="-128"/>
              </a:defRPr>
            </a:lvl2pPr>
            <a:lvl3pPr marL="1143000" indent="-228600" eaLnBrk="0" hangingPunct="0">
              <a:spcBef>
                <a:spcPct val="30000"/>
              </a:spcBef>
              <a:defRPr sz="1200">
                <a:solidFill>
                  <a:schemeClr val="tx1"/>
                </a:solidFill>
                <a:latin typeface="Times New Roman" pitchFamily="84" charset="0"/>
                <a:ea typeface="ＭＳ Ｐゴシック" pitchFamily="84" charset="-128"/>
              </a:defRPr>
            </a:lvl3pPr>
            <a:lvl4pPr marL="1600200" indent="-228600" eaLnBrk="0" hangingPunct="0">
              <a:spcBef>
                <a:spcPct val="30000"/>
              </a:spcBef>
              <a:defRPr sz="1200">
                <a:solidFill>
                  <a:schemeClr val="tx1"/>
                </a:solidFill>
                <a:latin typeface="Times New Roman" pitchFamily="84" charset="0"/>
                <a:ea typeface="ＭＳ Ｐゴシック" pitchFamily="84" charset="-128"/>
              </a:defRPr>
            </a:lvl4pPr>
            <a:lvl5pPr marL="2057400" indent="-228600" eaLnBrk="0" hangingPunct="0">
              <a:spcBef>
                <a:spcPct val="30000"/>
              </a:spcBef>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a:spcBef>
                <a:spcPct val="0"/>
              </a:spcBef>
            </a:pPr>
            <a:fld id="{36AE07A4-617D-4CEB-B3DB-B4440DC86626}" type="slidenum">
              <a:rPr lang="en-US" altLang="en-US">
                <a:latin typeface="Arial" charset="0"/>
                <a:ea typeface="ヒラギノ角ゴ Pro W3" pitchFamily="84" charset="-128"/>
              </a:rPr>
              <a:pPr algn="r">
                <a:spcBef>
                  <a:spcPct val="0"/>
                </a:spcBef>
              </a:pPr>
              <a:t>8</a:t>
            </a:fld>
            <a:endParaRPr lang="en-US" altLang="en-US">
              <a:latin typeface="Arial" charset="0"/>
              <a:ea typeface="ヒラギノ角ゴ Pro W3" pitchFamily="84" charset="-128"/>
            </a:endParaRPr>
          </a:p>
        </p:txBody>
      </p:sp>
      <p:sp>
        <p:nvSpPr>
          <p:cNvPr id="101379" name="Rectangle 2"/>
          <p:cNvSpPr>
            <a:spLocks noGrp="1" noRot="1" noChangeAspect="1" noChangeArrowheads="1" noTextEdit="1"/>
          </p:cNvSpPr>
          <p:nvPr>
            <p:ph type="sldImg"/>
          </p:nvPr>
        </p:nvSpPr>
        <p:spPr>
          <a:solidFill>
            <a:srgbClr val="FFFFFF"/>
          </a:solidFill>
          <a:ln/>
        </p:spPr>
      </p:sp>
      <p:sp>
        <p:nvSpPr>
          <p:cNvPr id="101380" name="Rectangle 3"/>
          <p:cNvSpPr>
            <a:spLocks noGrp="1" noChangeArrowheads="1"/>
          </p:cNvSpPr>
          <p:nvPr>
            <p:ph type="body" idx="1"/>
          </p:nvPr>
        </p:nvSpPr>
        <p:spPr>
          <a:xfrm>
            <a:off x="914400" y="4423331"/>
            <a:ext cx="5029200" cy="4190523"/>
          </a:xfrm>
          <a:solidFill>
            <a:srgbClr val="FFFFFF"/>
          </a:solidFill>
          <a:ln>
            <a:solidFill>
              <a:srgbClr val="000000"/>
            </a:solidFill>
          </a:ln>
        </p:spPr>
        <p:txBody>
          <a:bodyPr/>
          <a:lstStyle/>
          <a:p>
            <a:pPr marL="723900" lvl="1" eaLnBrk="1" hangingPunct="1"/>
            <a:r>
              <a:rPr lang="en-US" altLang="en-US" dirty="0"/>
              <a:t>For diploid organisms, the total number of alleles at a locus is the total number of individuals times 2. The total number of dominant alleles at a locus is 2 alleles for each homozygous dominant individual plus 1 allele for each heterozygous individual; the same logic applies for recessive alleles.</a:t>
            </a:r>
            <a:endParaRPr lang="en-US" altLang="en-US" sz="2300" dirty="0"/>
          </a:p>
          <a:p>
            <a:pPr indent="-292100" eaLnBrk="1" hangingPunct="1"/>
            <a:r>
              <a:rPr lang="en-US" altLang="en-US" dirty="0"/>
              <a:t>By convention, if there are 2 alleles at a locus, </a:t>
            </a:r>
            <a:r>
              <a:rPr lang="en-US" altLang="en-US" i="1" dirty="0"/>
              <a:t>p</a:t>
            </a:r>
            <a:r>
              <a:rPr lang="en-US" altLang="en-US" dirty="0"/>
              <a:t> and </a:t>
            </a:r>
            <a:r>
              <a:rPr lang="en-US" altLang="en-US" i="1" dirty="0"/>
              <a:t>q</a:t>
            </a:r>
            <a:r>
              <a:rPr lang="en-US" altLang="en-US" dirty="0"/>
              <a:t> are used to represent their frequencies.</a:t>
            </a:r>
          </a:p>
          <a:p>
            <a:pPr indent="-292100" eaLnBrk="1" hangingPunct="1"/>
            <a:r>
              <a:rPr lang="en-US" altLang="en-US" dirty="0"/>
              <a:t>The frequency of all alleles in a population will add up to 1. (For example, </a:t>
            </a:r>
            <a:r>
              <a:rPr lang="en-US" altLang="en-US" i="1" dirty="0"/>
              <a:t>p</a:t>
            </a:r>
            <a:r>
              <a:rPr lang="en-US" altLang="en-US" dirty="0"/>
              <a:t> </a:t>
            </a:r>
            <a:r>
              <a:rPr lang="en-US" altLang="en-US" dirty="0">
                <a:sym typeface="Symbol" pitchFamily="84" charset="2"/>
              </a:rPr>
              <a:t></a:t>
            </a:r>
            <a:r>
              <a:rPr lang="en-US" altLang="en-US" dirty="0"/>
              <a:t> </a:t>
            </a:r>
            <a:r>
              <a:rPr lang="en-US" altLang="en-US" i="1" dirty="0"/>
              <a:t>q</a:t>
            </a:r>
            <a:r>
              <a:rPr lang="en-US" altLang="en-US" dirty="0"/>
              <a:t> </a:t>
            </a:r>
            <a:r>
              <a:rPr lang="en-US" altLang="en-US" dirty="0">
                <a:sym typeface="Symbol" pitchFamily="84" charset="2"/>
              </a:rPr>
              <a:t></a:t>
            </a:r>
            <a:r>
              <a:rPr lang="en-US" altLang="en-US" dirty="0"/>
              <a:t> 1)</a:t>
            </a:r>
          </a:p>
          <a:p>
            <a:pPr eaLnBrk="1" hangingPunct="1"/>
            <a:endParaRPr lang="en-US" altLang="en-US" dirty="0">
              <a:latin typeface="Times New Roman" pitchFamily="84" charset="0"/>
              <a:ea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txBox="1">
            <a:spLocks noGrp="1" noChangeArrowheads="1"/>
          </p:cNvSpPr>
          <p:nvPr/>
        </p:nvSpPr>
        <p:spPr bwMode="auto">
          <a:xfrm>
            <a:off x="3886200" y="8846662"/>
            <a:ext cx="2971800" cy="465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Times New Roman" pitchFamily="84" charset="0"/>
                <a:ea typeface="ＭＳ Ｐゴシック" pitchFamily="84" charset="-128"/>
              </a:defRPr>
            </a:lvl1pPr>
            <a:lvl2pPr marL="742950" indent="-285750" eaLnBrk="0" hangingPunct="0">
              <a:spcBef>
                <a:spcPct val="30000"/>
              </a:spcBef>
              <a:defRPr sz="1200">
                <a:solidFill>
                  <a:schemeClr val="tx1"/>
                </a:solidFill>
                <a:latin typeface="Times New Roman" pitchFamily="84" charset="0"/>
                <a:ea typeface="ＭＳ Ｐゴシック" pitchFamily="84" charset="-128"/>
              </a:defRPr>
            </a:lvl2pPr>
            <a:lvl3pPr marL="1143000" indent="-228600" eaLnBrk="0" hangingPunct="0">
              <a:spcBef>
                <a:spcPct val="30000"/>
              </a:spcBef>
              <a:defRPr sz="1200">
                <a:solidFill>
                  <a:schemeClr val="tx1"/>
                </a:solidFill>
                <a:latin typeface="Times New Roman" pitchFamily="84" charset="0"/>
                <a:ea typeface="ＭＳ Ｐゴシック" pitchFamily="84" charset="-128"/>
              </a:defRPr>
            </a:lvl3pPr>
            <a:lvl4pPr marL="1600200" indent="-228600" eaLnBrk="0" hangingPunct="0">
              <a:spcBef>
                <a:spcPct val="30000"/>
              </a:spcBef>
              <a:defRPr sz="1200">
                <a:solidFill>
                  <a:schemeClr val="tx1"/>
                </a:solidFill>
                <a:latin typeface="Times New Roman" pitchFamily="84" charset="0"/>
                <a:ea typeface="ＭＳ Ｐゴシック" pitchFamily="84" charset="-128"/>
              </a:defRPr>
            </a:lvl4pPr>
            <a:lvl5pPr marL="2057400" indent="-228600" eaLnBrk="0" hangingPunct="0">
              <a:spcBef>
                <a:spcPct val="30000"/>
              </a:spcBef>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a:spcBef>
                <a:spcPct val="0"/>
              </a:spcBef>
            </a:pPr>
            <a:fld id="{B4745717-70D5-4C63-9B7A-F0FFA3FE68F0}" type="slidenum">
              <a:rPr lang="en-US" altLang="en-US">
                <a:latin typeface="Arial" charset="0"/>
                <a:ea typeface="ヒラギノ角ゴ Pro W3" pitchFamily="84" charset="-128"/>
              </a:rPr>
              <a:pPr algn="r">
                <a:spcBef>
                  <a:spcPct val="0"/>
                </a:spcBef>
              </a:pPr>
              <a:t>9</a:t>
            </a:fld>
            <a:endParaRPr lang="en-US" altLang="en-US">
              <a:latin typeface="Arial" charset="0"/>
              <a:ea typeface="ヒラギノ角ゴ Pro W3" pitchFamily="84" charset="-128"/>
            </a:endParaRPr>
          </a:p>
        </p:txBody>
      </p:sp>
      <p:sp>
        <p:nvSpPr>
          <p:cNvPr id="105475" name="Rectangle 2"/>
          <p:cNvSpPr>
            <a:spLocks noGrp="1" noRot="1" noChangeAspect="1" noChangeArrowheads="1" noTextEdit="1"/>
          </p:cNvSpPr>
          <p:nvPr>
            <p:ph type="sldImg"/>
          </p:nvPr>
        </p:nvSpPr>
        <p:spPr>
          <a:solidFill>
            <a:srgbClr val="FFFFFF"/>
          </a:solidFill>
          <a:ln/>
        </p:spPr>
      </p:sp>
      <p:sp>
        <p:nvSpPr>
          <p:cNvPr id="105476" name="Rectangle 3"/>
          <p:cNvSpPr>
            <a:spLocks noGrp="1" noChangeArrowheads="1"/>
          </p:cNvSpPr>
          <p:nvPr>
            <p:ph type="body" idx="1"/>
          </p:nvPr>
        </p:nvSpPr>
        <p:spPr>
          <a:xfrm>
            <a:off x="914400" y="4423331"/>
            <a:ext cx="5029200" cy="4190523"/>
          </a:xfrm>
          <a:solidFill>
            <a:srgbClr val="FFFFFF"/>
          </a:solidFill>
          <a:ln>
            <a:solidFill>
              <a:srgbClr val="000000"/>
            </a:solidFill>
          </a:ln>
        </p:spPr>
        <p:txBody>
          <a:bodyPr/>
          <a:lstStyle/>
          <a:p>
            <a:pPr eaLnBrk="1" hangingPunct="1"/>
            <a:endParaRPr lang="en-US" altLang="en-US" dirty="0">
              <a:latin typeface="Times New Roman" pitchFamily="84" charset="0"/>
              <a:ea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txBox="1">
            <a:spLocks noGrp="1" noChangeArrowheads="1"/>
          </p:cNvSpPr>
          <p:nvPr/>
        </p:nvSpPr>
        <p:spPr bwMode="auto">
          <a:xfrm>
            <a:off x="3886200" y="8846662"/>
            <a:ext cx="2971800" cy="465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Times New Roman" pitchFamily="84" charset="0"/>
                <a:ea typeface="ＭＳ Ｐゴシック" pitchFamily="84" charset="-128"/>
              </a:defRPr>
            </a:lvl1pPr>
            <a:lvl2pPr marL="742950" indent="-285750" eaLnBrk="0" hangingPunct="0">
              <a:spcBef>
                <a:spcPct val="30000"/>
              </a:spcBef>
              <a:defRPr sz="1200">
                <a:solidFill>
                  <a:schemeClr val="tx1"/>
                </a:solidFill>
                <a:latin typeface="Times New Roman" pitchFamily="84" charset="0"/>
                <a:ea typeface="ＭＳ Ｐゴシック" pitchFamily="84" charset="-128"/>
              </a:defRPr>
            </a:lvl2pPr>
            <a:lvl3pPr marL="1143000" indent="-228600" eaLnBrk="0" hangingPunct="0">
              <a:spcBef>
                <a:spcPct val="30000"/>
              </a:spcBef>
              <a:defRPr sz="1200">
                <a:solidFill>
                  <a:schemeClr val="tx1"/>
                </a:solidFill>
                <a:latin typeface="Times New Roman" pitchFamily="84" charset="0"/>
                <a:ea typeface="ＭＳ Ｐゴシック" pitchFamily="84" charset="-128"/>
              </a:defRPr>
            </a:lvl3pPr>
            <a:lvl4pPr marL="1600200" indent="-228600" eaLnBrk="0" hangingPunct="0">
              <a:spcBef>
                <a:spcPct val="30000"/>
              </a:spcBef>
              <a:defRPr sz="1200">
                <a:solidFill>
                  <a:schemeClr val="tx1"/>
                </a:solidFill>
                <a:latin typeface="Times New Roman" pitchFamily="84" charset="0"/>
                <a:ea typeface="ＭＳ Ｐゴシック" pitchFamily="84" charset="-128"/>
              </a:defRPr>
            </a:lvl4pPr>
            <a:lvl5pPr marL="2057400" indent="-228600" eaLnBrk="0" hangingPunct="0">
              <a:spcBef>
                <a:spcPct val="30000"/>
              </a:spcBef>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a:spcBef>
                <a:spcPct val="0"/>
              </a:spcBef>
            </a:pPr>
            <a:fld id="{36AE07A4-617D-4CEB-B3DB-B4440DC86626}" type="slidenum">
              <a:rPr lang="en-US" altLang="en-US">
                <a:latin typeface="Arial" charset="0"/>
                <a:ea typeface="ヒラギノ角ゴ Pro W3" pitchFamily="84" charset="-128"/>
              </a:rPr>
              <a:pPr algn="r">
                <a:spcBef>
                  <a:spcPct val="0"/>
                </a:spcBef>
              </a:pPr>
              <a:t>10</a:t>
            </a:fld>
            <a:endParaRPr lang="en-US" altLang="en-US">
              <a:latin typeface="Arial" charset="0"/>
              <a:ea typeface="ヒラギノ角ゴ Pro W3" pitchFamily="84" charset="-128"/>
            </a:endParaRPr>
          </a:p>
        </p:txBody>
      </p:sp>
      <p:sp>
        <p:nvSpPr>
          <p:cNvPr id="101379" name="Rectangle 2"/>
          <p:cNvSpPr>
            <a:spLocks noGrp="1" noRot="1" noChangeAspect="1" noChangeArrowheads="1" noTextEdit="1"/>
          </p:cNvSpPr>
          <p:nvPr>
            <p:ph type="sldImg"/>
          </p:nvPr>
        </p:nvSpPr>
        <p:spPr>
          <a:solidFill>
            <a:srgbClr val="FFFFFF"/>
          </a:solidFill>
          <a:ln/>
        </p:spPr>
      </p:sp>
      <p:sp>
        <p:nvSpPr>
          <p:cNvPr id="101380" name="Rectangle 3"/>
          <p:cNvSpPr>
            <a:spLocks noGrp="1" noChangeArrowheads="1"/>
          </p:cNvSpPr>
          <p:nvPr>
            <p:ph type="body" idx="1"/>
          </p:nvPr>
        </p:nvSpPr>
        <p:spPr>
          <a:xfrm>
            <a:off x="914400" y="4423331"/>
            <a:ext cx="5029200" cy="4190523"/>
          </a:xfrm>
          <a:solidFill>
            <a:srgbClr val="FFFFFF"/>
          </a:solidFill>
          <a:ln>
            <a:solidFill>
              <a:srgbClr val="000000"/>
            </a:solidFill>
          </a:ln>
        </p:spPr>
        <p:txBody>
          <a:bodyPr/>
          <a:lstStyle/>
          <a:p>
            <a:pPr marL="723900" lvl="1" eaLnBrk="1" hangingPunct="1"/>
            <a:r>
              <a:rPr lang="en-US" altLang="en-US" dirty="0"/>
              <a:t>For diploid organisms, the total number of alleles at a locus is the total number of individuals times 2. The total number of dominant alleles at a locus is 2 alleles for each homozygous dominant individual plus 1 allele for each heterozygous individual; the same logic applies for recessive alleles.</a:t>
            </a:r>
            <a:endParaRPr lang="en-US" altLang="en-US" sz="2300" dirty="0"/>
          </a:p>
          <a:p>
            <a:pPr indent="-292100" eaLnBrk="1" hangingPunct="1"/>
            <a:r>
              <a:rPr lang="en-US" altLang="en-US" dirty="0"/>
              <a:t>By convention, if there are 2 alleles at a locus, </a:t>
            </a:r>
            <a:r>
              <a:rPr lang="en-US" altLang="en-US" i="1" dirty="0"/>
              <a:t>p</a:t>
            </a:r>
            <a:r>
              <a:rPr lang="en-US" altLang="en-US" dirty="0"/>
              <a:t> and </a:t>
            </a:r>
            <a:r>
              <a:rPr lang="en-US" altLang="en-US" i="1" dirty="0"/>
              <a:t>q</a:t>
            </a:r>
            <a:r>
              <a:rPr lang="en-US" altLang="en-US" dirty="0"/>
              <a:t> are used to represent their frequencies.</a:t>
            </a:r>
          </a:p>
          <a:p>
            <a:pPr indent="-292100" eaLnBrk="1" hangingPunct="1"/>
            <a:r>
              <a:rPr lang="en-US" altLang="en-US" dirty="0"/>
              <a:t>The frequency of all alleles in a population will add up to 1. (For example, </a:t>
            </a:r>
            <a:r>
              <a:rPr lang="en-US" altLang="en-US" i="1" dirty="0"/>
              <a:t>p</a:t>
            </a:r>
            <a:r>
              <a:rPr lang="en-US" altLang="en-US" dirty="0"/>
              <a:t> </a:t>
            </a:r>
            <a:r>
              <a:rPr lang="en-US" altLang="en-US" dirty="0">
                <a:sym typeface="Symbol" pitchFamily="84" charset="2"/>
              </a:rPr>
              <a:t></a:t>
            </a:r>
            <a:r>
              <a:rPr lang="en-US" altLang="en-US" dirty="0"/>
              <a:t> </a:t>
            </a:r>
            <a:r>
              <a:rPr lang="en-US" altLang="en-US" i="1" dirty="0"/>
              <a:t>q</a:t>
            </a:r>
            <a:r>
              <a:rPr lang="en-US" altLang="en-US" dirty="0"/>
              <a:t> </a:t>
            </a:r>
            <a:r>
              <a:rPr lang="en-US" altLang="en-US" dirty="0">
                <a:sym typeface="Symbol" pitchFamily="84" charset="2"/>
              </a:rPr>
              <a:t></a:t>
            </a:r>
            <a:r>
              <a:rPr lang="en-US" altLang="en-US" dirty="0"/>
              <a:t> 1)</a:t>
            </a:r>
          </a:p>
          <a:p>
            <a:pPr eaLnBrk="1" hangingPunct="1"/>
            <a:endParaRPr lang="en-US" altLang="en-US" dirty="0">
              <a:latin typeface="Times New Roman" pitchFamily="84" charset="0"/>
              <a:ea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txBox="1">
            <a:spLocks noGrp="1" noChangeArrowheads="1"/>
          </p:cNvSpPr>
          <p:nvPr/>
        </p:nvSpPr>
        <p:spPr bwMode="auto">
          <a:xfrm>
            <a:off x="3886200" y="8846662"/>
            <a:ext cx="2971800" cy="465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Times New Roman" pitchFamily="84" charset="0"/>
                <a:ea typeface="ＭＳ Ｐゴシック" pitchFamily="84" charset="-128"/>
              </a:defRPr>
            </a:lvl1pPr>
            <a:lvl2pPr marL="742950" indent="-285750" eaLnBrk="0" hangingPunct="0">
              <a:spcBef>
                <a:spcPct val="30000"/>
              </a:spcBef>
              <a:defRPr sz="1200">
                <a:solidFill>
                  <a:schemeClr val="tx1"/>
                </a:solidFill>
                <a:latin typeface="Times New Roman" pitchFamily="84" charset="0"/>
                <a:ea typeface="ＭＳ Ｐゴシック" pitchFamily="84" charset="-128"/>
              </a:defRPr>
            </a:lvl2pPr>
            <a:lvl3pPr marL="1143000" indent="-228600" eaLnBrk="0" hangingPunct="0">
              <a:spcBef>
                <a:spcPct val="30000"/>
              </a:spcBef>
              <a:defRPr sz="1200">
                <a:solidFill>
                  <a:schemeClr val="tx1"/>
                </a:solidFill>
                <a:latin typeface="Times New Roman" pitchFamily="84" charset="0"/>
                <a:ea typeface="ＭＳ Ｐゴシック" pitchFamily="84" charset="-128"/>
              </a:defRPr>
            </a:lvl3pPr>
            <a:lvl4pPr marL="1600200" indent="-228600" eaLnBrk="0" hangingPunct="0">
              <a:spcBef>
                <a:spcPct val="30000"/>
              </a:spcBef>
              <a:defRPr sz="1200">
                <a:solidFill>
                  <a:schemeClr val="tx1"/>
                </a:solidFill>
                <a:latin typeface="Times New Roman" pitchFamily="84" charset="0"/>
                <a:ea typeface="ＭＳ Ｐゴシック" pitchFamily="84" charset="-128"/>
              </a:defRPr>
            </a:lvl4pPr>
            <a:lvl5pPr marL="2057400" indent="-228600" eaLnBrk="0" hangingPunct="0">
              <a:spcBef>
                <a:spcPct val="30000"/>
              </a:spcBef>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a:spcBef>
                <a:spcPct val="0"/>
              </a:spcBef>
            </a:pPr>
            <a:fld id="{B4745717-70D5-4C63-9B7A-F0FFA3FE68F0}" type="slidenum">
              <a:rPr lang="en-US" altLang="en-US">
                <a:latin typeface="Arial" charset="0"/>
                <a:ea typeface="ヒラギノ角ゴ Pro W3" pitchFamily="84" charset="-128"/>
              </a:rPr>
              <a:pPr algn="r">
                <a:spcBef>
                  <a:spcPct val="0"/>
                </a:spcBef>
              </a:pPr>
              <a:t>11</a:t>
            </a:fld>
            <a:endParaRPr lang="en-US" altLang="en-US">
              <a:latin typeface="Arial" charset="0"/>
              <a:ea typeface="ヒラギノ角ゴ Pro W3" pitchFamily="84" charset="-128"/>
            </a:endParaRPr>
          </a:p>
        </p:txBody>
      </p:sp>
      <p:sp>
        <p:nvSpPr>
          <p:cNvPr id="105475" name="Rectangle 2"/>
          <p:cNvSpPr>
            <a:spLocks noGrp="1" noRot="1" noChangeAspect="1" noChangeArrowheads="1" noTextEdit="1"/>
          </p:cNvSpPr>
          <p:nvPr>
            <p:ph type="sldImg"/>
          </p:nvPr>
        </p:nvSpPr>
        <p:spPr>
          <a:solidFill>
            <a:srgbClr val="FFFFFF"/>
          </a:solidFill>
          <a:ln/>
        </p:spPr>
      </p:sp>
      <p:sp>
        <p:nvSpPr>
          <p:cNvPr id="105476" name="Rectangle 3"/>
          <p:cNvSpPr>
            <a:spLocks noGrp="1" noChangeArrowheads="1"/>
          </p:cNvSpPr>
          <p:nvPr>
            <p:ph type="body" idx="1"/>
          </p:nvPr>
        </p:nvSpPr>
        <p:spPr>
          <a:xfrm>
            <a:off x="914400" y="4423331"/>
            <a:ext cx="5029200" cy="4190523"/>
          </a:xfrm>
          <a:solidFill>
            <a:srgbClr val="FFFFFF"/>
          </a:solidFill>
          <a:ln>
            <a:solidFill>
              <a:srgbClr val="000000"/>
            </a:solidFill>
          </a:ln>
        </p:spPr>
        <p:txBody>
          <a:bodyPr/>
          <a:lstStyle/>
          <a:p>
            <a:pPr eaLnBrk="1" hangingPunct="1"/>
            <a:endParaRPr lang="en-US" altLang="en-US">
              <a:latin typeface="Times New Roman" pitchFamily="84" charset="0"/>
              <a:ea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txBox="1">
            <a:spLocks noGrp="1" noChangeArrowheads="1"/>
          </p:cNvSpPr>
          <p:nvPr/>
        </p:nvSpPr>
        <p:spPr bwMode="auto">
          <a:xfrm>
            <a:off x="3886200" y="8846662"/>
            <a:ext cx="2971800" cy="465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Times New Roman" pitchFamily="84" charset="0"/>
                <a:ea typeface="ＭＳ Ｐゴシック" pitchFamily="84" charset="-128"/>
              </a:defRPr>
            </a:lvl1pPr>
            <a:lvl2pPr marL="742950" indent="-285750" eaLnBrk="0" hangingPunct="0">
              <a:spcBef>
                <a:spcPct val="30000"/>
              </a:spcBef>
              <a:defRPr sz="1200">
                <a:solidFill>
                  <a:schemeClr val="tx1"/>
                </a:solidFill>
                <a:latin typeface="Times New Roman" pitchFamily="84" charset="0"/>
                <a:ea typeface="ＭＳ Ｐゴシック" pitchFamily="84" charset="-128"/>
              </a:defRPr>
            </a:lvl2pPr>
            <a:lvl3pPr marL="1143000" indent="-228600" eaLnBrk="0" hangingPunct="0">
              <a:spcBef>
                <a:spcPct val="30000"/>
              </a:spcBef>
              <a:defRPr sz="1200">
                <a:solidFill>
                  <a:schemeClr val="tx1"/>
                </a:solidFill>
                <a:latin typeface="Times New Roman" pitchFamily="84" charset="0"/>
                <a:ea typeface="ＭＳ Ｐゴシック" pitchFamily="84" charset="-128"/>
              </a:defRPr>
            </a:lvl3pPr>
            <a:lvl4pPr marL="1600200" indent="-228600" eaLnBrk="0" hangingPunct="0">
              <a:spcBef>
                <a:spcPct val="30000"/>
              </a:spcBef>
              <a:defRPr sz="1200">
                <a:solidFill>
                  <a:schemeClr val="tx1"/>
                </a:solidFill>
                <a:latin typeface="Times New Roman" pitchFamily="84" charset="0"/>
                <a:ea typeface="ＭＳ Ｐゴシック" pitchFamily="84" charset="-128"/>
              </a:defRPr>
            </a:lvl4pPr>
            <a:lvl5pPr marL="2057400" indent="-228600" eaLnBrk="0" hangingPunct="0">
              <a:spcBef>
                <a:spcPct val="30000"/>
              </a:spcBef>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a:spcBef>
                <a:spcPct val="0"/>
              </a:spcBef>
            </a:pPr>
            <a:fld id="{A2A6A892-4A70-4ADB-BB09-53835CE0C367}" type="slidenum">
              <a:rPr lang="en-US" altLang="en-US">
                <a:latin typeface="Arial" charset="0"/>
                <a:ea typeface="ヒラギノ角ゴ Pro W3" pitchFamily="84" charset="-128"/>
              </a:rPr>
              <a:pPr algn="r">
                <a:spcBef>
                  <a:spcPct val="0"/>
                </a:spcBef>
              </a:pPr>
              <a:t>12</a:t>
            </a:fld>
            <a:endParaRPr lang="en-US" altLang="en-US">
              <a:latin typeface="Arial" charset="0"/>
              <a:ea typeface="ヒラギノ角ゴ Pro W3" pitchFamily="84" charset="-128"/>
            </a:endParaRPr>
          </a:p>
        </p:txBody>
      </p:sp>
      <p:sp>
        <p:nvSpPr>
          <p:cNvPr id="106499" name="Rectangle 2"/>
          <p:cNvSpPr>
            <a:spLocks noGrp="1" noRot="1" noChangeAspect="1" noChangeArrowheads="1" noTextEdit="1"/>
          </p:cNvSpPr>
          <p:nvPr>
            <p:ph type="sldImg"/>
          </p:nvPr>
        </p:nvSpPr>
        <p:spPr>
          <a:solidFill>
            <a:srgbClr val="FFFFFF"/>
          </a:solidFill>
          <a:ln/>
        </p:spPr>
      </p:sp>
      <p:sp>
        <p:nvSpPr>
          <p:cNvPr id="106500" name="Rectangle 3"/>
          <p:cNvSpPr>
            <a:spLocks noGrp="1" noChangeArrowheads="1"/>
          </p:cNvSpPr>
          <p:nvPr>
            <p:ph type="body" idx="1"/>
          </p:nvPr>
        </p:nvSpPr>
        <p:spPr>
          <a:xfrm>
            <a:off x="914400" y="4423331"/>
            <a:ext cx="5029200" cy="4190523"/>
          </a:xfrm>
          <a:solidFill>
            <a:srgbClr val="FFFFFF"/>
          </a:solidFill>
          <a:ln>
            <a:solidFill>
              <a:srgbClr val="000000"/>
            </a:solidFill>
          </a:ln>
        </p:spPr>
        <p:txBody>
          <a:bodyPr/>
          <a:lstStyle/>
          <a:p>
            <a:pPr eaLnBrk="1" hangingPunct="1"/>
            <a:endParaRPr lang="en-US" altLang="en-US">
              <a:latin typeface="Times New Roman" pitchFamily="84" charset="0"/>
              <a:ea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135403B-41F1-4710-BCE4-6EAB0AA01E0E}" type="datetimeFigureOut">
              <a:rPr lang="en-US" smtClean="0"/>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155B6F-F849-41C4-9040-3377593456CA}" type="slidenum">
              <a:rPr lang="en-US" smtClean="0"/>
              <a:t>‹#›</a:t>
            </a:fld>
            <a:endParaRPr lang="en-US"/>
          </a:p>
        </p:txBody>
      </p:sp>
    </p:spTree>
    <p:extLst>
      <p:ext uri="{BB962C8B-B14F-4D97-AF65-F5344CB8AC3E}">
        <p14:creationId xmlns:p14="http://schemas.microsoft.com/office/powerpoint/2010/main" val="801594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35403B-41F1-4710-BCE4-6EAB0AA01E0E}" type="datetimeFigureOut">
              <a:rPr lang="en-US" smtClean="0"/>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155B6F-F849-41C4-9040-3377593456CA}" type="slidenum">
              <a:rPr lang="en-US" smtClean="0"/>
              <a:t>‹#›</a:t>
            </a:fld>
            <a:endParaRPr lang="en-US"/>
          </a:p>
        </p:txBody>
      </p:sp>
    </p:spTree>
    <p:extLst>
      <p:ext uri="{BB962C8B-B14F-4D97-AF65-F5344CB8AC3E}">
        <p14:creationId xmlns:p14="http://schemas.microsoft.com/office/powerpoint/2010/main" val="568509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35403B-41F1-4710-BCE4-6EAB0AA01E0E}" type="datetimeFigureOut">
              <a:rPr lang="en-US" smtClean="0"/>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155B6F-F849-41C4-9040-3377593456CA}" type="slidenum">
              <a:rPr lang="en-US" smtClean="0"/>
              <a:t>‹#›</a:t>
            </a:fld>
            <a:endParaRPr lang="en-US"/>
          </a:p>
        </p:txBody>
      </p:sp>
    </p:spTree>
    <p:extLst>
      <p:ext uri="{BB962C8B-B14F-4D97-AF65-F5344CB8AC3E}">
        <p14:creationId xmlns:p14="http://schemas.microsoft.com/office/powerpoint/2010/main" val="2642646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35403B-41F1-4710-BCE4-6EAB0AA01E0E}" type="datetimeFigureOut">
              <a:rPr lang="en-US" smtClean="0"/>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155B6F-F849-41C4-9040-3377593456CA}" type="slidenum">
              <a:rPr lang="en-US" smtClean="0"/>
              <a:t>‹#›</a:t>
            </a:fld>
            <a:endParaRPr lang="en-US"/>
          </a:p>
        </p:txBody>
      </p:sp>
    </p:spTree>
    <p:extLst>
      <p:ext uri="{BB962C8B-B14F-4D97-AF65-F5344CB8AC3E}">
        <p14:creationId xmlns:p14="http://schemas.microsoft.com/office/powerpoint/2010/main" val="1028759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135403B-41F1-4710-BCE4-6EAB0AA01E0E}" type="datetimeFigureOut">
              <a:rPr lang="en-US" smtClean="0"/>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155B6F-F849-41C4-9040-3377593456CA}" type="slidenum">
              <a:rPr lang="en-US" smtClean="0"/>
              <a:t>‹#›</a:t>
            </a:fld>
            <a:endParaRPr lang="en-US"/>
          </a:p>
        </p:txBody>
      </p:sp>
    </p:spTree>
    <p:extLst>
      <p:ext uri="{BB962C8B-B14F-4D97-AF65-F5344CB8AC3E}">
        <p14:creationId xmlns:p14="http://schemas.microsoft.com/office/powerpoint/2010/main" val="1390530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135403B-41F1-4710-BCE4-6EAB0AA01E0E}" type="datetimeFigureOut">
              <a:rPr lang="en-US" smtClean="0"/>
              <a:t>3/2/2020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155B6F-F849-41C4-9040-3377593456CA}" type="slidenum">
              <a:rPr lang="en-US" smtClean="0"/>
              <a:t>‹#›</a:t>
            </a:fld>
            <a:endParaRPr lang="en-US"/>
          </a:p>
        </p:txBody>
      </p:sp>
    </p:spTree>
    <p:extLst>
      <p:ext uri="{BB962C8B-B14F-4D97-AF65-F5344CB8AC3E}">
        <p14:creationId xmlns:p14="http://schemas.microsoft.com/office/powerpoint/2010/main" val="615791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135403B-41F1-4710-BCE4-6EAB0AA01E0E}" type="datetimeFigureOut">
              <a:rPr lang="en-US" smtClean="0"/>
              <a:t>3/2/2020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155B6F-F849-41C4-9040-3377593456CA}" type="slidenum">
              <a:rPr lang="en-US" smtClean="0"/>
              <a:t>‹#›</a:t>
            </a:fld>
            <a:endParaRPr lang="en-US"/>
          </a:p>
        </p:txBody>
      </p:sp>
    </p:spTree>
    <p:extLst>
      <p:ext uri="{BB962C8B-B14F-4D97-AF65-F5344CB8AC3E}">
        <p14:creationId xmlns:p14="http://schemas.microsoft.com/office/powerpoint/2010/main" val="2554096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135403B-41F1-4710-BCE4-6EAB0AA01E0E}" type="datetimeFigureOut">
              <a:rPr lang="en-US" smtClean="0"/>
              <a:t>3/2/2020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155B6F-F849-41C4-9040-3377593456CA}" type="slidenum">
              <a:rPr lang="en-US" smtClean="0"/>
              <a:t>‹#›</a:t>
            </a:fld>
            <a:endParaRPr lang="en-US"/>
          </a:p>
        </p:txBody>
      </p:sp>
    </p:spTree>
    <p:extLst>
      <p:ext uri="{BB962C8B-B14F-4D97-AF65-F5344CB8AC3E}">
        <p14:creationId xmlns:p14="http://schemas.microsoft.com/office/powerpoint/2010/main" val="3338511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35403B-41F1-4710-BCE4-6EAB0AA01E0E}" type="datetimeFigureOut">
              <a:rPr lang="en-US" smtClean="0"/>
              <a:t>3/2/2020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155B6F-F849-41C4-9040-3377593456CA}" type="slidenum">
              <a:rPr lang="en-US" smtClean="0"/>
              <a:t>‹#›</a:t>
            </a:fld>
            <a:endParaRPr lang="en-US"/>
          </a:p>
        </p:txBody>
      </p:sp>
    </p:spTree>
    <p:extLst>
      <p:ext uri="{BB962C8B-B14F-4D97-AF65-F5344CB8AC3E}">
        <p14:creationId xmlns:p14="http://schemas.microsoft.com/office/powerpoint/2010/main" val="2569026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135403B-41F1-4710-BCE4-6EAB0AA01E0E}" type="datetimeFigureOut">
              <a:rPr lang="en-US" smtClean="0"/>
              <a:t>3/2/2020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155B6F-F849-41C4-9040-3377593456CA}" type="slidenum">
              <a:rPr lang="en-US" smtClean="0"/>
              <a:t>‹#›</a:t>
            </a:fld>
            <a:endParaRPr lang="en-US"/>
          </a:p>
        </p:txBody>
      </p:sp>
    </p:spTree>
    <p:extLst>
      <p:ext uri="{BB962C8B-B14F-4D97-AF65-F5344CB8AC3E}">
        <p14:creationId xmlns:p14="http://schemas.microsoft.com/office/powerpoint/2010/main" val="525425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135403B-41F1-4710-BCE4-6EAB0AA01E0E}" type="datetimeFigureOut">
              <a:rPr lang="en-US" smtClean="0"/>
              <a:t>3/2/2020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155B6F-F849-41C4-9040-3377593456CA}" type="slidenum">
              <a:rPr lang="en-US" smtClean="0"/>
              <a:t>‹#›</a:t>
            </a:fld>
            <a:endParaRPr lang="en-US"/>
          </a:p>
        </p:txBody>
      </p:sp>
    </p:spTree>
    <p:extLst>
      <p:ext uri="{BB962C8B-B14F-4D97-AF65-F5344CB8AC3E}">
        <p14:creationId xmlns:p14="http://schemas.microsoft.com/office/powerpoint/2010/main" val="346539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35403B-41F1-4710-BCE4-6EAB0AA01E0E}" type="datetimeFigureOut">
              <a:rPr lang="en-US" smtClean="0"/>
              <a:t>3/2/2020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155B6F-F849-41C4-9040-3377593456CA}" type="slidenum">
              <a:rPr lang="en-US" smtClean="0"/>
              <a:t>‹#›</a:t>
            </a:fld>
            <a:endParaRPr lang="en-US"/>
          </a:p>
        </p:txBody>
      </p:sp>
    </p:spTree>
    <p:extLst>
      <p:ext uri="{BB962C8B-B14F-4D97-AF65-F5344CB8AC3E}">
        <p14:creationId xmlns:p14="http://schemas.microsoft.com/office/powerpoint/2010/main" val="30625380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hyperlink" Target="http://www.mediaresource.org/instruct.htm"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DAD98-10D9-4487-8DD0-25CB5DDF4648}"/>
              </a:ext>
            </a:extLst>
          </p:cNvPr>
          <p:cNvSpPr>
            <a:spLocks noGrp="1"/>
          </p:cNvSpPr>
          <p:nvPr>
            <p:ph type="ctrTitle"/>
          </p:nvPr>
        </p:nvSpPr>
        <p:spPr>
          <a:xfrm>
            <a:off x="114300" y="381000"/>
            <a:ext cx="8915400" cy="1470025"/>
          </a:xfrm>
        </p:spPr>
        <p:txBody>
          <a:bodyPr/>
          <a:lstStyle/>
          <a:p>
            <a:pPr algn="l"/>
            <a:r>
              <a:rPr lang="en-US" dirty="0"/>
              <a:t>The last time to turn in missing assignments is Friday, March 6 at 2:30</a:t>
            </a:r>
            <a:br>
              <a:rPr lang="en-US" dirty="0"/>
            </a:br>
            <a:endParaRPr lang="en-US" dirty="0"/>
          </a:p>
        </p:txBody>
      </p:sp>
      <p:sp>
        <p:nvSpPr>
          <p:cNvPr id="3" name="Subtitle 2">
            <a:extLst>
              <a:ext uri="{FF2B5EF4-FFF2-40B4-BE49-F238E27FC236}">
                <a16:creationId xmlns:a16="http://schemas.microsoft.com/office/drawing/2014/main" id="{0C05F300-4FE5-472E-9A41-E3735A26B4B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696009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4294967295"/>
          </p:nvPr>
        </p:nvSpPr>
        <p:spPr>
          <a:xfrm>
            <a:off x="0" y="10886"/>
            <a:ext cx="8915400" cy="6847114"/>
          </a:xfrm>
        </p:spPr>
        <p:txBody>
          <a:bodyPr lIns="91440" tIns="45720" rIns="91440" bIns="45720">
            <a:normAutofit/>
          </a:bodyPr>
          <a:lstStyle/>
          <a:p>
            <a:pPr indent="-292100" eaLnBrk="1" hangingPunct="1"/>
            <a:r>
              <a:rPr lang="en-US" altLang="en-US" dirty="0"/>
              <a:t>Calculate the allele frequency in a population. </a:t>
            </a:r>
          </a:p>
          <a:p>
            <a:pPr indent="-292100" eaLnBrk="1" hangingPunct="1"/>
            <a:endParaRPr lang="en-US" altLang="en-US" dirty="0"/>
          </a:p>
          <a:p>
            <a:pPr indent="-292100" eaLnBrk="1" hangingPunct="1"/>
            <a:r>
              <a:rPr lang="en-US" altLang="en-US" dirty="0"/>
              <a:t>For example, consider a population of wildflowers that is incompletely dominant for color</a:t>
            </a:r>
            <a:endParaRPr lang="en-US" altLang="en-US" sz="2600" dirty="0"/>
          </a:p>
          <a:p>
            <a:pPr marL="895350" lvl="1" indent="-457200">
              <a:buFont typeface="Wingdings" panose="05000000000000000000" pitchFamily="2" charset="2"/>
              <a:buChar char="§"/>
            </a:pPr>
            <a:r>
              <a:rPr lang="en-US" altLang="en-US" dirty="0"/>
              <a:t>320 red flowers (</a:t>
            </a:r>
            <a:r>
              <a:rPr lang="en-US" altLang="en-US" i="1" dirty="0"/>
              <a:t>C</a:t>
            </a:r>
            <a:r>
              <a:rPr lang="en-US" altLang="en-US" i="1" baseline="30000" dirty="0"/>
              <a:t>R</a:t>
            </a:r>
            <a:r>
              <a:rPr lang="en-US" altLang="en-US" i="1" dirty="0"/>
              <a:t>C</a:t>
            </a:r>
            <a:r>
              <a:rPr lang="en-US" altLang="en-US" i="1" baseline="30000" dirty="0"/>
              <a:t>R</a:t>
            </a:r>
            <a:r>
              <a:rPr lang="en-US" altLang="en-US" dirty="0"/>
              <a:t>)</a:t>
            </a:r>
          </a:p>
          <a:p>
            <a:pPr marL="895350" lvl="1" indent="-457200">
              <a:buFont typeface="Wingdings" panose="05000000000000000000" pitchFamily="2" charset="2"/>
              <a:buChar char="§"/>
            </a:pPr>
            <a:r>
              <a:rPr lang="en-US" altLang="en-US" dirty="0"/>
              <a:t>160 pink flowers (</a:t>
            </a:r>
            <a:r>
              <a:rPr lang="en-US" altLang="en-US" i="1" dirty="0"/>
              <a:t>C</a:t>
            </a:r>
            <a:r>
              <a:rPr lang="en-US" altLang="en-US" i="1" baseline="30000" dirty="0"/>
              <a:t>R</a:t>
            </a:r>
            <a:r>
              <a:rPr lang="en-US" altLang="en-US" i="1" dirty="0"/>
              <a:t>C</a:t>
            </a:r>
            <a:r>
              <a:rPr lang="en-US" altLang="en-US" i="1" baseline="30000" dirty="0"/>
              <a:t>W</a:t>
            </a:r>
            <a:r>
              <a:rPr lang="en-US" altLang="en-US" dirty="0"/>
              <a:t>)</a:t>
            </a:r>
          </a:p>
          <a:p>
            <a:pPr marL="895350" lvl="1" indent="-457200">
              <a:buFont typeface="Wingdings" panose="05000000000000000000" pitchFamily="2" charset="2"/>
              <a:buChar char="§"/>
            </a:pPr>
            <a:r>
              <a:rPr lang="en-US" altLang="en-US" dirty="0"/>
              <a:t>20 white flowers (</a:t>
            </a:r>
            <a:r>
              <a:rPr lang="en-US" altLang="en-US" i="1" dirty="0"/>
              <a:t>C</a:t>
            </a:r>
            <a:r>
              <a:rPr lang="en-US" altLang="en-US" i="1" baseline="30000" dirty="0"/>
              <a:t>W</a:t>
            </a:r>
            <a:r>
              <a:rPr lang="en-US" altLang="en-US" i="1" dirty="0"/>
              <a:t>C</a:t>
            </a:r>
            <a:r>
              <a:rPr lang="en-US" altLang="en-US" i="1" baseline="30000" dirty="0"/>
              <a:t>W</a:t>
            </a:r>
            <a:r>
              <a:rPr lang="en-US" altLang="en-US" dirty="0"/>
              <a:t>) </a:t>
            </a:r>
          </a:p>
          <a:p>
            <a:pPr indent="-292100"/>
            <a:r>
              <a:rPr lang="en-US" altLang="en-US" dirty="0"/>
              <a:t>Calculate the number of copies of each allele</a:t>
            </a:r>
            <a:endParaRPr lang="en-US" altLang="en-US" sz="2600" dirty="0"/>
          </a:p>
          <a:p>
            <a:pPr marL="895350" lvl="1" indent="-457200">
              <a:buFont typeface="Wingdings" panose="05000000000000000000" pitchFamily="2" charset="2"/>
              <a:buChar char="§"/>
            </a:pPr>
            <a:r>
              <a:rPr lang="en-US" altLang="en-US" i="1" dirty="0"/>
              <a:t>C</a:t>
            </a:r>
            <a:r>
              <a:rPr lang="en-US" altLang="en-US" i="1" baseline="30000" dirty="0"/>
              <a:t>R</a:t>
            </a:r>
            <a:r>
              <a:rPr lang="en-US" altLang="en-US" dirty="0"/>
              <a:t> </a:t>
            </a:r>
            <a:r>
              <a:rPr lang="en-US" altLang="en-US" dirty="0">
                <a:sym typeface="Symbol" pitchFamily="84" charset="2"/>
              </a:rPr>
              <a:t></a:t>
            </a:r>
            <a:r>
              <a:rPr lang="en-US" altLang="en-US" dirty="0"/>
              <a:t> </a:t>
            </a:r>
          </a:p>
          <a:p>
            <a:pPr marL="895350" lvl="1" indent="-457200">
              <a:buFont typeface="Wingdings" panose="05000000000000000000" pitchFamily="2" charset="2"/>
              <a:buChar char="§"/>
            </a:pPr>
            <a:r>
              <a:rPr lang="en-US" altLang="en-US" i="1" dirty="0"/>
              <a:t>C</a:t>
            </a:r>
            <a:r>
              <a:rPr lang="en-US" altLang="en-US" i="1" baseline="30000" dirty="0"/>
              <a:t>W</a:t>
            </a:r>
            <a:r>
              <a:rPr lang="en-US" altLang="en-US" dirty="0"/>
              <a:t> </a:t>
            </a:r>
            <a:r>
              <a:rPr lang="en-US" altLang="en-US" dirty="0">
                <a:sym typeface="Symbol" pitchFamily="84" charset="2"/>
              </a:rPr>
              <a:t></a:t>
            </a:r>
            <a:endParaRPr lang="en-US" altLang="en-US" sz="2600" dirty="0"/>
          </a:p>
        </p:txBody>
      </p:sp>
      <p:grpSp>
        <p:nvGrpSpPr>
          <p:cNvPr id="4" name="Group 3"/>
          <p:cNvGrpSpPr/>
          <p:nvPr/>
        </p:nvGrpSpPr>
        <p:grpSpPr>
          <a:xfrm>
            <a:off x="5987143" y="4490261"/>
            <a:ext cx="1099457" cy="2191411"/>
            <a:chOff x="3581400" y="1303338"/>
            <a:chExt cx="1981200" cy="4092575"/>
          </a:xfrm>
        </p:grpSpPr>
        <p:pic>
          <p:nvPicPr>
            <p:cNvPr id="5" name="Picture 13" descr="21_UN01FlowerGenoPheno-U"/>
            <p:cNvPicPr>
              <a:picLocks noChangeAspect="1" noChangeArrowheads="1"/>
            </p:cNvPicPr>
            <p:nvPr/>
          </p:nvPicPr>
          <p:blipFill>
            <a:blip r:embed="rId3" cstate="print">
              <a:extLst>
                <a:ext uri="{28A0092B-C50C-407E-A947-70E740481C1C}">
                  <a14:useLocalDpi xmlns:a14="http://schemas.microsoft.com/office/drawing/2010/main" val="0"/>
                </a:ext>
              </a:extLst>
            </a:blip>
            <a:srcRect b="3699"/>
            <a:stretch>
              <a:fillRect/>
            </a:stretch>
          </p:blipFill>
          <p:spPr bwMode="auto">
            <a:xfrm>
              <a:off x="3581400" y="1303338"/>
              <a:ext cx="1981200" cy="409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31"/>
            <p:cNvSpPr txBox="1">
              <a:spLocks noChangeArrowheads="1"/>
            </p:cNvSpPr>
            <p:nvPr/>
          </p:nvSpPr>
          <p:spPr bwMode="auto">
            <a:xfrm>
              <a:off x="4521200" y="1558925"/>
              <a:ext cx="949325"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342900" indent="-342900" algn="r" eaLnBrk="0" hangingPunct="0">
                <a:defRPr sz="2400">
                  <a:solidFill>
                    <a:schemeClr val="tx1"/>
                  </a:solidFill>
                  <a:latin typeface="Arial" charset="0"/>
                  <a:cs typeface="Arial" charset="0"/>
                </a:defRPr>
              </a:lvl1pPr>
              <a:lvl2pPr marL="37931725" indent="-37474525" algn="r"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l">
                <a:lnSpc>
                  <a:spcPct val="115000"/>
                </a:lnSpc>
              </a:pPr>
              <a:r>
                <a:rPr lang="en-US" altLang="en-US" sz="2800" b="1" i="1" dirty="0"/>
                <a:t>C</a:t>
              </a:r>
              <a:r>
                <a:rPr lang="en-US" altLang="en-US" sz="2800" b="1" i="1" baseline="40000" dirty="0"/>
                <a:t>R</a:t>
              </a:r>
              <a:r>
                <a:rPr lang="en-US" altLang="en-US" sz="2800" b="1" i="1" dirty="0"/>
                <a:t>C</a:t>
              </a:r>
              <a:r>
                <a:rPr lang="en-US" altLang="en-US" sz="2800" b="1" i="1" baseline="40000" dirty="0"/>
                <a:t>R </a:t>
              </a:r>
            </a:p>
          </p:txBody>
        </p:sp>
        <p:sp>
          <p:nvSpPr>
            <p:cNvPr id="8" name="Text Box 31"/>
            <p:cNvSpPr txBox="1">
              <a:spLocks noChangeArrowheads="1"/>
            </p:cNvSpPr>
            <p:nvPr/>
          </p:nvSpPr>
          <p:spPr bwMode="auto">
            <a:xfrm>
              <a:off x="4519613" y="4457700"/>
              <a:ext cx="10160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342900" indent="-342900" algn="r" eaLnBrk="0" hangingPunct="0">
                <a:defRPr sz="2400">
                  <a:solidFill>
                    <a:schemeClr val="tx1"/>
                  </a:solidFill>
                  <a:latin typeface="Arial" charset="0"/>
                  <a:cs typeface="Arial" charset="0"/>
                </a:defRPr>
              </a:lvl1pPr>
              <a:lvl2pPr marL="37931725" indent="-37474525" algn="r"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l">
                <a:lnSpc>
                  <a:spcPct val="115000"/>
                </a:lnSpc>
              </a:pPr>
              <a:r>
                <a:rPr lang="en-US" altLang="en-US" sz="2800" b="1" i="1"/>
                <a:t>C</a:t>
              </a:r>
              <a:r>
                <a:rPr lang="en-US" altLang="en-US" sz="2800" b="1" i="1" baseline="40000"/>
                <a:t>R</a:t>
              </a:r>
              <a:r>
                <a:rPr lang="en-US" altLang="en-US" sz="2800" b="1" i="1"/>
                <a:t>C</a:t>
              </a:r>
              <a:r>
                <a:rPr lang="en-US" altLang="en-US" sz="2800" b="1" i="1" baseline="40000"/>
                <a:t>W </a:t>
              </a:r>
            </a:p>
          </p:txBody>
        </p:sp>
        <p:sp>
          <p:nvSpPr>
            <p:cNvPr id="9" name="Text Box 31"/>
            <p:cNvSpPr txBox="1">
              <a:spLocks noChangeArrowheads="1"/>
            </p:cNvSpPr>
            <p:nvPr/>
          </p:nvSpPr>
          <p:spPr bwMode="auto">
            <a:xfrm>
              <a:off x="4522788" y="3033713"/>
              <a:ext cx="10160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342900" indent="-342900" algn="r" eaLnBrk="0" hangingPunct="0">
                <a:defRPr sz="2400">
                  <a:solidFill>
                    <a:schemeClr val="tx1"/>
                  </a:solidFill>
                  <a:latin typeface="Arial" charset="0"/>
                  <a:cs typeface="Arial" charset="0"/>
                </a:defRPr>
              </a:lvl1pPr>
              <a:lvl2pPr marL="37931725" indent="-37474525" algn="r"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l">
                <a:lnSpc>
                  <a:spcPct val="115000"/>
                </a:lnSpc>
              </a:pPr>
              <a:r>
                <a:rPr lang="en-US" altLang="en-US" sz="2800" b="1" i="1" dirty="0"/>
                <a:t>C</a:t>
              </a:r>
              <a:r>
                <a:rPr lang="en-US" altLang="en-US" sz="2800" b="1" i="1" baseline="40000" dirty="0"/>
                <a:t>W</a:t>
              </a:r>
              <a:r>
                <a:rPr lang="en-US" altLang="en-US" sz="2800" b="1" i="1" dirty="0"/>
                <a:t>C</a:t>
              </a:r>
              <a:r>
                <a:rPr lang="en-US" altLang="en-US" sz="2800" b="1" i="1" baseline="40000" dirty="0"/>
                <a:t>W </a:t>
              </a:r>
            </a:p>
          </p:txBody>
        </p:sp>
      </p:grpSp>
      <p:sp>
        <p:nvSpPr>
          <p:cNvPr id="10" name="TextBox 9"/>
          <p:cNvSpPr txBox="1"/>
          <p:nvPr/>
        </p:nvSpPr>
        <p:spPr>
          <a:xfrm>
            <a:off x="1600200" y="4393603"/>
            <a:ext cx="5486400" cy="954107"/>
          </a:xfrm>
          <a:prstGeom prst="rect">
            <a:avLst/>
          </a:prstGeom>
          <a:noFill/>
        </p:spPr>
        <p:txBody>
          <a:bodyPr wrap="square" rtlCol="0">
            <a:spAutoFit/>
          </a:bodyPr>
          <a:lstStyle/>
          <a:p>
            <a:pPr marL="0" lvl="1"/>
            <a:r>
              <a:rPr lang="en-US" altLang="en-US" sz="2800" dirty="0"/>
              <a:t>(320 </a:t>
            </a:r>
            <a:r>
              <a:rPr lang="en-US" altLang="en-US" sz="2800" dirty="0">
                <a:sym typeface="Symbol" pitchFamily="84" charset="2"/>
              </a:rPr>
              <a:t></a:t>
            </a:r>
            <a:r>
              <a:rPr lang="en-US" altLang="en-US" sz="2800" dirty="0"/>
              <a:t> 2) </a:t>
            </a:r>
            <a:r>
              <a:rPr lang="en-US" altLang="en-US" sz="2800" dirty="0">
                <a:sym typeface="Symbol" pitchFamily="84" charset="2"/>
              </a:rPr>
              <a:t></a:t>
            </a:r>
            <a:r>
              <a:rPr lang="en-US" altLang="en-US" sz="2800" dirty="0"/>
              <a:t> 160 </a:t>
            </a:r>
            <a:r>
              <a:rPr lang="en-US" altLang="en-US" sz="2800" dirty="0">
                <a:sym typeface="Symbol" pitchFamily="84" charset="2"/>
              </a:rPr>
              <a:t></a:t>
            </a:r>
            <a:r>
              <a:rPr lang="en-US" altLang="en-US" sz="2800" dirty="0"/>
              <a:t> 800</a:t>
            </a:r>
          </a:p>
          <a:p>
            <a:endParaRPr lang="en-US" sz="2800" dirty="0"/>
          </a:p>
        </p:txBody>
      </p:sp>
      <p:sp>
        <p:nvSpPr>
          <p:cNvPr id="11" name="TextBox 10"/>
          <p:cNvSpPr txBox="1"/>
          <p:nvPr/>
        </p:nvSpPr>
        <p:spPr>
          <a:xfrm>
            <a:off x="1371600" y="4921336"/>
            <a:ext cx="4114800" cy="954107"/>
          </a:xfrm>
          <a:prstGeom prst="rect">
            <a:avLst/>
          </a:prstGeom>
          <a:noFill/>
        </p:spPr>
        <p:txBody>
          <a:bodyPr wrap="square" rtlCol="0">
            <a:spAutoFit/>
          </a:bodyPr>
          <a:lstStyle/>
          <a:p>
            <a:pPr marL="438150" lvl="1"/>
            <a:r>
              <a:rPr lang="en-US" altLang="en-US" sz="2800" dirty="0"/>
              <a:t>(20 </a:t>
            </a:r>
            <a:r>
              <a:rPr lang="en-US" altLang="en-US" sz="2800" dirty="0">
                <a:sym typeface="Symbol" pitchFamily="84" charset="2"/>
              </a:rPr>
              <a:t></a:t>
            </a:r>
            <a:r>
              <a:rPr lang="en-US" altLang="en-US" sz="2800" dirty="0"/>
              <a:t> 2) </a:t>
            </a:r>
            <a:r>
              <a:rPr lang="en-US" altLang="en-US" sz="2800" dirty="0">
                <a:sym typeface="Symbol" pitchFamily="84" charset="2"/>
              </a:rPr>
              <a:t></a:t>
            </a:r>
            <a:r>
              <a:rPr lang="en-US" altLang="en-US" sz="2800" dirty="0"/>
              <a:t> 160 </a:t>
            </a:r>
            <a:r>
              <a:rPr lang="en-US" altLang="en-US" sz="2800" dirty="0">
                <a:sym typeface="Symbol" pitchFamily="84" charset="2"/>
              </a:rPr>
              <a:t></a:t>
            </a:r>
            <a:r>
              <a:rPr lang="en-US" altLang="en-US" sz="2800" dirty="0"/>
              <a:t> 200</a:t>
            </a:r>
          </a:p>
          <a:p>
            <a:endParaRPr lang="en-US" sz="2800" dirty="0"/>
          </a:p>
        </p:txBody>
      </p:sp>
      <p:sp>
        <p:nvSpPr>
          <p:cNvPr id="12" name="TextBox 11"/>
          <p:cNvSpPr txBox="1"/>
          <p:nvPr/>
        </p:nvSpPr>
        <p:spPr>
          <a:xfrm>
            <a:off x="4781935" y="2514600"/>
            <a:ext cx="3509872" cy="523220"/>
          </a:xfrm>
          <a:prstGeom prst="rect">
            <a:avLst/>
          </a:prstGeom>
          <a:noFill/>
        </p:spPr>
        <p:txBody>
          <a:bodyPr wrap="none" rtlCol="0">
            <a:spAutoFit/>
          </a:bodyPr>
          <a:lstStyle/>
          <a:p>
            <a:r>
              <a:rPr lang="en-US" sz="2800" dirty="0">
                <a:solidFill>
                  <a:schemeClr val="accent1">
                    <a:lumMod val="75000"/>
                  </a:schemeClr>
                </a:solidFill>
              </a:rPr>
              <a:t>Total # of individuals = </a:t>
            </a:r>
          </a:p>
        </p:txBody>
      </p:sp>
      <p:sp>
        <p:nvSpPr>
          <p:cNvPr id="13" name="TextBox 12"/>
          <p:cNvSpPr txBox="1"/>
          <p:nvPr/>
        </p:nvSpPr>
        <p:spPr>
          <a:xfrm>
            <a:off x="8046827" y="2493181"/>
            <a:ext cx="732893" cy="523220"/>
          </a:xfrm>
          <a:prstGeom prst="rect">
            <a:avLst/>
          </a:prstGeom>
          <a:noFill/>
        </p:spPr>
        <p:txBody>
          <a:bodyPr wrap="none" rtlCol="0">
            <a:spAutoFit/>
          </a:bodyPr>
          <a:lstStyle/>
          <a:p>
            <a:r>
              <a:rPr lang="en-US" sz="2800" dirty="0">
                <a:solidFill>
                  <a:schemeClr val="accent1">
                    <a:lumMod val="75000"/>
                  </a:schemeClr>
                </a:solidFill>
              </a:rPr>
              <a:t>500</a:t>
            </a:r>
          </a:p>
        </p:txBody>
      </p:sp>
      <p:sp>
        <p:nvSpPr>
          <p:cNvPr id="14" name="TextBox 13"/>
          <p:cNvSpPr txBox="1"/>
          <p:nvPr/>
        </p:nvSpPr>
        <p:spPr>
          <a:xfrm>
            <a:off x="4739427" y="3037820"/>
            <a:ext cx="2865464" cy="523220"/>
          </a:xfrm>
          <a:prstGeom prst="rect">
            <a:avLst/>
          </a:prstGeom>
          <a:noFill/>
        </p:spPr>
        <p:txBody>
          <a:bodyPr wrap="none" rtlCol="0">
            <a:spAutoFit/>
          </a:bodyPr>
          <a:lstStyle/>
          <a:p>
            <a:r>
              <a:rPr lang="en-US" sz="2800" dirty="0">
                <a:solidFill>
                  <a:schemeClr val="accent1">
                    <a:lumMod val="75000"/>
                  </a:schemeClr>
                </a:solidFill>
              </a:rPr>
              <a:t>Total # of alleles = </a:t>
            </a:r>
          </a:p>
        </p:txBody>
      </p:sp>
      <p:sp>
        <p:nvSpPr>
          <p:cNvPr id="15" name="TextBox 14"/>
          <p:cNvSpPr txBox="1"/>
          <p:nvPr/>
        </p:nvSpPr>
        <p:spPr>
          <a:xfrm>
            <a:off x="7497639" y="3061356"/>
            <a:ext cx="915635" cy="523220"/>
          </a:xfrm>
          <a:prstGeom prst="rect">
            <a:avLst/>
          </a:prstGeom>
          <a:noFill/>
        </p:spPr>
        <p:txBody>
          <a:bodyPr wrap="none" rtlCol="0">
            <a:spAutoFit/>
          </a:bodyPr>
          <a:lstStyle/>
          <a:p>
            <a:r>
              <a:rPr lang="en-US" sz="2800" dirty="0">
                <a:solidFill>
                  <a:schemeClr val="accent1">
                    <a:lumMod val="75000"/>
                  </a:schemeClr>
                </a:solidFill>
              </a:rPr>
              <a:t>1000</a:t>
            </a:r>
          </a:p>
        </p:txBody>
      </p:sp>
    </p:spTree>
    <p:extLst>
      <p:ext uri="{BB962C8B-B14F-4D97-AF65-F5344CB8AC3E}">
        <p14:creationId xmlns:p14="http://schemas.microsoft.com/office/powerpoint/2010/main" val="2565806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1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314">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314">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31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314">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314">
                                            <p:txEl>
                                              <p:pRg st="7" end="7"/>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3314">
                                            <p:txEl>
                                              <p:pRg st="8" end="8"/>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uiExpand="1" build="p"/>
      <p:bldP spid="10" grpId="0"/>
      <p:bldP spid="11" grpId="0"/>
      <p:bldP spid="12" grpId="0"/>
      <p:bldP spid="13" grpId="0"/>
      <p:bldP spid="14" grpId="0"/>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4294967295"/>
          </p:nvPr>
        </p:nvSpPr>
        <p:spPr>
          <a:xfrm>
            <a:off x="55562" y="1257300"/>
            <a:ext cx="9088437" cy="5194300"/>
          </a:xfrm>
        </p:spPr>
        <p:txBody>
          <a:bodyPr lIns="91440" tIns="45720" rIns="91440" bIns="45720">
            <a:normAutofit/>
          </a:bodyPr>
          <a:lstStyle/>
          <a:p>
            <a:pPr indent="-292100" eaLnBrk="1" hangingPunct="1"/>
            <a:r>
              <a:rPr lang="en-US" altLang="en-US" sz="3600" dirty="0"/>
              <a:t>To calculate the frequency of each allele</a:t>
            </a:r>
          </a:p>
          <a:p>
            <a:pPr marL="895350" lvl="1" indent="-457200" eaLnBrk="1" hangingPunct="1">
              <a:buFont typeface="Wingdings" panose="05000000000000000000" pitchFamily="2" charset="2"/>
              <a:buChar char="§"/>
            </a:pPr>
            <a:r>
              <a:rPr lang="en-US" altLang="en-US" sz="3600" i="1" dirty="0"/>
              <a:t>p</a:t>
            </a:r>
            <a:r>
              <a:rPr lang="en-US" altLang="en-US" sz="3600" dirty="0"/>
              <a:t> </a:t>
            </a:r>
            <a:r>
              <a:rPr lang="en-US" altLang="en-US" sz="3600" dirty="0">
                <a:sym typeface="Symbol" pitchFamily="84" charset="2"/>
              </a:rPr>
              <a:t></a:t>
            </a:r>
            <a:r>
              <a:rPr lang="en-US" altLang="en-US" sz="3600" dirty="0"/>
              <a:t> </a:t>
            </a:r>
            <a:r>
              <a:rPr lang="en-US" altLang="en-US" sz="3600" dirty="0" err="1"/>
              <a:t>freq</a:t>
            </a:r>
            <a:r>
              <a:rPr lang="en-US" altLang="en-US" sz="3600" dirty="0"/>
              <a:t> </a:t>
            </a:r>
            <a:r>
              <a:rPr lang="en-US" altLang="en-US" sz="3600" i="1" dirty="0"/>
              <a:t>C</a:t>
            </a:r>
            <a:r>
              <a:rPr lang="en-US" altLang="en-US" sz="3600" i="1" baseline="30000" dirty="0"/>
              <a:t>R </a:t>
            </a:r>
            <a:r>
              <a:rPr lang="en-US" altLang="en-US" sz="3600" dirty="0">
                <a:sym typeface="Symbol" pitchFamily="84" charset="2"/>
              </a:rPr>
              <a:t> </a:t>
            </a:r>
            <a:r>
              <a:rPr lang="en-US" altLang="en-US" sz="3600" dirty="0"/>
              <a:t>800 </a:t>
            </a:r>
            <a:r>
              <a:rPr lang="en-US" altLang="en-US" sz="3600" dirty="0">
                <a:sym typeface="Symbol" pitchFamily="84" charset="2"/>
              </a:rPr>
              <a:t>/ 1,000</a:t>
            </a:r>
            <a:r>
              <a:rPr lang="en-US" altLang="en-US" sz="3600" dirty="0"/>
              <a:t> </a:t>
            </a:r>
            <a:r>
              <a:rPr lang="en-US" altLang="en-US" sz="3600" dirty="0">
                <a:sym typeface="Symbol" pitchFamily="84" charset="2"/>
              </a:rPr>
              <a:t></a:t>
            </a:r>
            <a:r>
              <a:rPr lang="en-US" altLang="en-US" sz="3600" dirty="0"/>
              <a:t> 0.8 (80%)</a:t>
            </a:r>
          </a:p>
          <a:p>
            <a:pPr marL="895350" lvl="1" indent="-457200" eaLnBrk="1" hangingPunct="1">
              <a:buFont typeface="Wingdings" panose="05000000000000000000" pitchFamily="2" charset="2"/>
              <a:buChar char="§"/>
            </a:pPr>
            <a:r>
              <a:rPr lang="en-US" altLang="en-US" sz="3600" i="1" dirty="0"/>
              <a:t>q</a:t>
            </a:r>
            <a:r>
              <a:rPr lang="en-US" altLang="en-US" sz="3600" dirty="0"/>
              <a:t> </a:t>
            </a:r>
            <a:r>
              <a:rPr lang="en-US" altLang="en-US" sz="3600" dirty="0">
                <a:sym typeface="Symbol" pitchFamily="84" charset="2"/>
              </a:rPr>
              <a:t></a:t>
            </a:r>
            <a:r>
              <a:rPr lang="en-US" altLang="en-US" sz="3600" dirty="0"/>
              <a:t> 1 </a:t>
            </a:r>
            <a:r>
              <a:rPr lang="en-US" altLang="en-US" sz="3600" dirty="0">
                <a:sym typeface="Symbol" pitchFamily="84" charset="2"/>
              </a:rPr>
              <a:t></a:t>
            </a:r>
            <a:r>
              <a:rPr lang="en-US" altLang="en-US" sz="3600" dirty="0"/>
              <a:t> </a:t>
            </a:r>
            <a:r>
              <a:rPr lang="en-US" altLang="en-US" sz="3600" i="1" dirty="0"/>
              <a:t>p</a:t>
            </a:r>
            <a:r>
              <a:rPr lang="en-US" altLang="en-US" sz="3600" dirty="0"/>
              <a:t> </a:t>
            </a:r>
            <a:r>
              <a:rPr lang="en-US" altLang="en-US" sz="3600" dirty="0">
                <a:sym typeface="Symbol" pitchFamily="84" charset="2"/>
              </a:rPr>
              <a:t></a:t>
            </a:r>
            <a:r>
              <a:rPr lang="en-US" altLang="en-US" sz="3600" dirty="0"/>
              <a:t> 0.2 (20%)</a:t>
            </a:r>
          </a:p>
          <a:p>
            <a:pPr indent="-292100" eaLnBrk="1" hangingPunct="1"/>
            <a:r>
              <a:rPr lang="en-US" altLang="en-US" sz="3600" dirty="0"/>
              <a:t>The sum of alleles is always 1</a:t>
            </a:r>
          </a:p>
          <a:p>
            <a:pPr marL="895350" lvl="1" indent="-457200" eaLnBrk="1" hangingPunct="1">
              <a:buFont typeface="Wingdings" panose="05000000000000000000" pitchFamily="2" charset="2"/>
              <a:buChar char="§"/>
            </a:pPr>
            <a:r>
              <a:rPr lang="en-US" altLang="en-US" sz="3600" dirty="0">
                <a:sym typeface="Symbol" pitchFamily="84" charset="2"/>
              </a:rPr>
              <a:t>0.8 </a:t>
            </a:r>
            <a:r>
              <a:rPr lang="en-US" altLang="en-US" sz="3600" dirty="0"/>
              <a:t> 0.2 </a:t>
            </a:r>
            <a:r>
              <a:rPr lang="en-US" altLang="en-US" sz="3600" dirty="0">
                <a:sym typeface="Symbol" pitchFamily="84" charset="2"/>
              </a:rPr>
              <a:t></a:t>
            </a:r>
            <a:r>
              <a:rPr lang="en-US" altLang="en-US" sz="3600" dirty="0"/>
              <a:t> 1</a:t>
            </a:r>
          </a:p>
        </p:txBody>
      </p:sp>
      <p:sp>
        <p:nvSpPr>
          <p:cNvPr id="17411" name="Line 6"/>
          <p:cNvSpPr>
            <a:spLocks noChangeShapeType="1"/>
          </p:cNvSpPr>
          <p:nvPr/>
        </p:nvSpPr>
        <p:spPr bwMode="auto">
          <a:xfrm>
            <a:off x="182563" y="1095375"/>
            <a:ext cx="8775700" cy="0"/>
          </a:xfrm>
          <a:prstGeom prst="line">
            <a:avLst/>
          </a:prstGeom>
          <a:noFill/>
          <a:ln w="76200">
            <a:solidFill>
              <a:srgbClr val="9D0016"/>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12" name="Line 7"/>
          <p:cNvSpPr>
            <a:spLocks noChangeShapeType="1"/>
          </p:cNvSpPr>
          <p:nvPr/>
        </p:nvSpPr>
        <p:spPr bwMode="auto">
          <a:xfrm>
            <a:off x="182563" y="6535738"/>
            <a:ext cx="87757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 name="TextBox 4"/>
          <p:cNvSpPr txBox="1"/>
          <p:nvPr/>
        </p:nvSpPr>
        <p:spPr>
          <a:xfrm>
            <a:off x="1219200" y="4698230"/>
            <a:ext cx="2024063" cy="707886"/>
          </a:xfrm>
          <a:prstGeom prst="rect">
            <a:avLst/>
          </a:prstGeom>
          <a:noFill/>
        </p:spPr>
        <p:txBody>
          <a:bodyPr wrap="square" rtlCol="0">
            <a:spAutoFit/>
          </a:bodyPr>
          <a:lstStyle/>
          <a:p>
            <a:r>
              <a:rPr lang="en-US" sz="4000" dirty="0"/>
              <a:t>p + q = 1</a:t>
            </a:r>
          </a:p>
        </p:txBody>
      </p:sp>
    </p:spTree>
    <p:extLst>
      <p:ext uri="{BB962C8B-B14F-4D97-AF65-F5344CB8AC3E}">
        <p14:creationId xmlns:p14="http://schemas.microsoft.com/office/powerpoint/2010/main" val="508147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4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4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41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build="p"/>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76200" y="165100"/>
            <a:ext cx="8534400" cy="503238"/>
          </a:xfrm>
        </p:spPr>
        <p:txBody>
          <a:bodyPr lIns="91440" tIns="45720" rIns="91440" bIns="45720" anchor="ctr">
            <a:normAutofit fontScale="90000"/>
          </a:bodyPr>
          <a:lstStyle/>
          <a:p>
            <a:pPr eaLnBrk="1" hangingPunct="1"/>
            <a:r>
              <a:rPr lang="en-US" altLang="en-US"/>
              <a:t>The Hardy-Weinberg Principle</a:t>
            </a:r>
          </a:p>
        </p:txBody>
      </p:sp>
      <p:sp>
        <p:nvSpPr>
          <p:cNvPr id="18435" name="Rectangle 3"/>
          <p:cNvSpPr>
            <a:spLocks noGrp="1" noChangeArrowheads="1"/>
          </p:cNvSpPr>
          <p:nvPr>
            <p:ph type="body" idx="4294967295"/>
          </p:nvPr>
        </p:nvSpPr>
        <p:spPr>
          <a:xfrm>
            <a:off x="30163" y="1250950"/>
            <a:ext cx="8648700" cy="3549650"/>
          </a:xfrm>
        </p:spPr>
        <p:txBody>
          <a:bodyPr lIns="91440" tIns="45720" rIns="91440" bIns="45720"/>
          <a:lstStyle/>
          <a:p>
            <a:pPr marL="317500" indent="-292100" eaLnBrk="1" hangingPunct="1"/>
            <a:r>
              <a:rPr lang="en-US" altLang="en-US" dirty="0"/>
              <a:t>The Hardy-Weinberg principle describes a population that is not evolving.</a:t>
            </a:r>
          </a:p>
          <a:p>
            <a:pPr marL="317500" indent="-292100" eaLnBrk="1" hangingPunct="1"/>
            <a:endParaRPr lang="en-US" altLang="en-US" dirty="0"/>
          </a:p>
        </p:txBody>
      </p:sp>
      <p:sp>
        <p:nvSpPr>
          <p:cNvPr id="18436" name="Line 6"/>
          <p:cNvSpPr>
            <a:spLocks noChangeShapeType="1"/>
          </p:cNvSpPr>
          <p:nvPr/>
        </p:nvSpPr>
        <p:spPr bwMode="auto">
          <a:xfrm>
            <a:off x="182563" y="1095375"/>
            <a:ext cx="8775700" cy="0"/>
          </a:xfrm>
          <a:prstGeom prst="line">
            <a:avLst/>
          </a:prstGeom>
          <a:noFill/>
          <a:ln w="76200">
            <a:solidFill>
              <a:srgbClr val="9D0016"/>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1026" name="Picture 2" descr="http://thehousingforum.com/wp-content/uploads/Harlequin-Cockroach-%E2%80%93-Neostylopyga-Rhombifolia-with-egg-sack-in-plastic-box-700x46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4296264"/>
            <a:ext cx="3848100" cy="25617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8583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76224"/>
            <a:ext cx="4724400" cy="5849939"/>
          </a:xfrm>
        </p:spPr>
        <p:txBody>
          <a:bodyPr>
            <a:normAutofit/>
          </a:bodyPr>
          <a:lstStyle/>
          <a:p>
            <a:r>
              <a:rPr lang="en-US" altLang="en-US" dirty="0"/>
              <a:t>The </a:t>
            </a:r>
            <a:r>
              <a:rPr lang="en-US" altLang="en-US" b="1" dirty="0"/>
              <a:t>Hardy-Weinberg principle </a:t>
            </a:r>
            <a:r>
              <a:rPr lang="en-US" altLang="en-US" dirty="0"/>
              <a:t>states that in a given </a:t>
            </a:r>
            <a:r>
              <a:rPr lang="en-US" altLang="en-US" i="1" dirty="0"/>
              <a:t>population where gametes contribute to the next generation randomly</a:t>
            </a:r>
            <a:r>
              <a:rPr lang="en-US" altLang="en-US" dirty="0"/>
              <a:t>, allele frequencies will not change.  </a:t>
            </a:r>
            <a:endParaRPr lang="en-US" dirty="0"/>
          </a:p>
        </p:txBody>
      </p:sp>
      <p:grpSp>
        <p:nvGrpSpPr>
          <p:cNvPr id="18" name="Group 17"/>
          <p:cNvGrpSpPr/>
          <p:nvPr/>
        </p:nvGrpSpPr>
        <p:grpSpPr>
          <a:xfrm>
            <a:off x="4941207" y="136525"/>
            <a:ext cx="3878263" cy="1136650"/>
            <a:chOff x="4941207" y="136525"/>
            <a:chExt cx="3878263" cy="1136650"/>
          </a:xfrm>
        </p:grpSpPr>
        <p:pic>
          <p:nvPicPr>
            <p:cNvPr id="19" name="Picture 53" descr="21_07RandomAlleleSelect-U"/>
            <p:cNvPicPr>
              <a:picLocks noChangeAspect="1" noChangeArrowheads="1"/>
            </p:cNvPicPr>
            <p:nvPr/>
          </p:nvPicPr>
          <p:blipFill rotWithShape="1">
            <a:blip r:embed="rId3">
              <a:extLst>
                <a:ext uri="{28A0092B-C50C-407E-A947-70E740481C1C}">
                  <a14:useLocalDpi xmlns:a14="http://schemas.microsoft.com/office/drawing/2010/main" val="0"/>
                </a:ext>
              </a:extLst>
            </a:blip>
            <a:srcRect b="82739"/>
            <a:stretch/>
          </p:blipFill>
          <p:spPr bwMode="auto">
            <a:xfrm>
              <a:off x="4941207" y="136525"/>
              <a:ext cx="3878263" cy="113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ext Box 31"/>
            <p:cNvSpPr txBox="1">
              <a:spLocks noChangeArrowheads="1"/>
            </p:cNvSpPr>
            <p:nvPr/>
          </p:nvSpPr>
          <p:spPr bwMode="auto">
            <a:xfrm>
              <a:off x="5677807" y="158749"/>
              <a:ext cx="2325688" cy="23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342900" indent="-342900"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pPr>
              <a:r>
                <a:rPr lang="en-US" altLang="en-US" sz="1700" b="1"/>
                <a:t>Frequencies of alleles</a:t>
              </a:r>
            </a:p>
          </p:txBody>
        </p:sp>
        <p:sp>
          <p:nvSpPr>
            <p:cNvPr id="22" name="Text Box 31"/>
            <p:cNvSpPr txBox="1">
              <a:spLocks noChangeArrowheads="1"/>
            </p:cNvSpPr>
            <p:nvPr/>
          </p:nvSpPr>
          <p:spPr bwMode="auto">
            <a:xfrm>
              <a:off x="5090432" y="523874"/>
              <a:ext cx="2752725"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342900" indent="-342900"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pPr>
              <a:r>
                <a:rPr lang="en-US" altLang="en-US" sz="1700" b="1" i="1" dirty="0"/>
                <a:t>p</a:t>
              </a:r>
              <a:r>
                <a:rPr lang="en-US" altLang="en-US" sz="1700" b="1" dirty="0"/>
                <a:t> </a:t>
              </a:r>
              <a:r>
                <a:rPr lang="en-US" altLang="en-US" sz="1700" b="1" dirty="0">
                  <a:sym typeface="Symbol" pitchFamily="84" charset="2"/>
                </a:rPr>
                <a:t>=</a:t>
              </a:r>
              <a:r>
                <a:rPr lang="en-US" altLang="en-US" sz="1700" b="1" dirty="0"/>
                <a:t> frequency of </a:t>
              </a:r>
              <a:r>
                <a:rPr lang="en-US" altLang="en-US" sz="1700" b="1" i="1" dirty="0"/>
                <a:t>C</a:t>
              </a:r>
              <a:r>
                <a:rPr lang="en-US" altLang="en-US" sz="1700" b="1" i="1" baseline="40000" dirty="0"/>
                <a:t>R</a:t>
              </a:r>
              <a:r>
                <a:rPr lang="en-US" altLang="en-US" sz="1700" b="1" dirty="0"/>
                <a:t> allele</a:t>
              </a:r>
            </a:p>
          </p:txBody>
        </p:sp>
        <p:sp>
          <p:nvSpPr>
            <p:cNvPr id="23" name="Text Box 31"/>
            <p:cNvSpPr txBox="1">
              <a:spLocks noChangeArrowheads="1"/>
            </p:cNvSpPr>
            <p:nvPr/>
          </p:nvSpPr>
          <p:spPr bwMode="auto">
            <a:xfrm>
              <a:off x="5085670" y="1019174"/>
              <a:ext cx="2752725"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342900" indent="-342900"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pPr>
              <a:r>
                <a:rPr lang="en-US" altLang="en-US" sz="1700" b="1" i="1" dirty="0"/>
                <a:t>q</a:t>
              </a:r>
              <a:r>
                <a:rPr lang="en-US" altLang="en-US" sz="1700" b="1" dirty="0"/>
                <a:t> </a:t>
              </a:r>
              <a:r>
                <a:rPr lang="en-US" altLang="en-US" sz="1700" b="1" dirty="0">
                  <a:sym typeface="Symbol" pitchFamily="84" charset="2"/>
                </a:rPr>
                <a:t>=</a:t>
              </a:r>
              <a:r>
                <a:rPr lang="en-US" altLang="en-US" sz="1700" b="1" dirty="0"/>
                <a:t> frequency of </a:t>
              </a:r>
              <a:r>
                <a:rPr lang="en-US" altLang="en-US" sz="1700" b="1" i="1" dirty="0"/>
                <a:t>C</a:t>
              </a:r>
              <a:r>
                <a:rPr lang="en-US" altLang="en-US" sz="1700" b="1" i="1" baseline="40000" dirty="0"/>
                <a:t>W</a:t>
              </a:r>
              <a:r>
                <a:rPr lang="en-US" altLang="en-US" sz="1700" b="1" dirty="0"/>
                <a:t> allele</a:t>
              </a:r>
            </a:p>
          </p:txBody>
        </p:sp>
        <p:sp>
          <p:nvSpPr>
            <p:cNvPr id="27" name="Text Box 31"/>
            <p:cNvSpPr txBox="1">
              <a:spLocks noChangeArrowheads="1"/>
            </p:cNvSpPr>
            <p:nvPr/>
          </p:nvSpPr>
          <p:spPr bwMode="auto">
            <a:xfrm>
              <a:off x="8155895" y="527049"/>
              <a:ext cx="555625"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342900" indent="-342900"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pPr>
              <a:r>
                <a:rPr lang="en-US" altLang="en-US" sz="1700" b="1" dirty="0">
                  <a:sym typeface="Symbol" pitchFamily="84" charset="2"/>
                </a:rPr>
                <a:t>= 0.8</a:t>
              </a:r>
              <a:endParaRPr lang="en-US" altLang="en-US" sz="1700" b="1" dirty="0"/>
            </a:p>
          </p:txBody>
        </p:sp>
        <p:sp>
          <p:nvSpPr>
            <p:cNvPr id="28" name="Text Box 31"/>
            <p:cNvSpPr txBox="1">
              <a:spLocks noChangeArrowheads="1"/>
            </p:cNvSpPr>
            <p:nvPr/>
          </p:nvSpPr>
          <p:spPr bwMode="auto">
            <a:xfrm>
              <a:off x="8206695" y="1012824"/>
              <a:ext cx="555625"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342900" indent="-342900"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pPr>
              <a:r>
                <a:rPr lang="en-US" altLang="en-US" sz="1700" b="1" dirty="0">
                  <a:sym typeface="Symbol" pitchFamily="84" charset="2"/>
                </a:rPr>
                <a:t>= 0.2</a:t>
              </a:r>
              <a:endParaRPr lang="en-US" altLang="en-US" sz="1700" b="1" dirty="0"/>
            </a:p>
          </p:txBody>
        </p:sp>
      </p:grpSp>
      <p:pic>
        <p:nvPicPr>
          <p:cNvPr id="33" name="Picture 53" descr="21_07RandomAlleleSelect-U"/>
          <p:cNvPicPr>
            <a:picLocks noChangeAspect="1" noChangeArrowheads="1"/>
          </p:cNvPicPr>
          <p:nvPr/>
        </p:nvPicPr>
        <p:blipFill rotWithShape="1">
          <a:blip r:embed="rId3">
            <a:extLst>
              <a:ext uri="{28A0092B-C50C-407E-A947-70E740481C1C}">
                <a14:useLocalDpi xmlns:a14="http://schemas.microsoft.com/office/drawing/2010/main" val="0"/>
              </a:ext>
            </a:extLst>
          </a:blip>
          <a:srcRect t="17262" b="35728"/>
          <a:stretch/>
        </p:blipFill>
        <p:spPr bwMode="auto">
          <a:xfrm>
            <a:off x="4941207" y="1273175"/>
            <a:ext cx="3878263" cy="3095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 name="Text Box 31"/>
          <p:cNvSpPr txBox="1">
            <a:spLocks noChangeArrowheads="1"/>
          </p:cNvSpPr>
          <p:nvPr/>
        </p:nvSpPr>
        <p:spPr bwMode="auto">
          <a:xfrm>
            <a:off x="5561920" y="1858962"/>
            <a:ext cx="2501900" cy="23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342900" indent="-342900"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pPr>
            <a:r>
              <a:rPr lang="en-US" altLang="en-US" sz="1700" b="1" dirty="0"/>
              <a:t>Alleles in the population</a:t>
            </a:r>
          </a:p>
        </p:txBody>
      </p:sp>
      <p:grpSp>
        <p:nvGrpSpPr>
          <p:cNvPr id="35" name="Group 34"/>
          <p:cNvGrpSpPr/>
          <p:nvPr/>
        </p:nvGrpSpPr>
        <p:grpSpPr>
          <a:xfrm>
            <a:off x="4941207" y="136524"/>
            <a:ext cx="3878263" cy="6472238"/>
            <a:chOff x="4941207" y="136524"/>
            <a:chExt cx="3878263" cy="6472238"/>
          </a:xfrm>
        </p:grpSpPr>
        <p:pic>
          <p:nvPicPr>
            <p:cNvPr id="36" name="Picture 53" descr="21_07RandomAlleleSelect-U"/>
            <p:cNvPicPr>
              <a:picLocks noChangeAspect="1" noChangeArrowheads="1"/>
            </p:cNvPicPr>
            <p:nvPr/>
          </p:nvPicPr>
          <p:blipFill>
            <a:blip r:embed="rId3">
              <a:extLst>
                <a:ext uri="{28A0092B-C50C-407E-A947-70E740481C1C}">
                  <a14:useLocalDpi xmlns:a14="http://schemas.microsoft.com/office/drawing/2010/main" val="0"/>
                </a:ext>
              </a:extLst>
            </a:blip>
            <a:srcRect b="2748"/>
            <a:stretch>
              <a:fillRect/>
            </a:stretch>
          </p:blipFill>
          <p:spPr bwMode="auto">
            <a:xfrm>
              <a:off x="4941207" y="136524"/>
              <a:ext cx="3878263" cy="640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Text Box 31"/>
            <p:cNvSpPr txBox="1">
              <a:spLocks noChangeArrowheads="1"/>
            </p:cNvSpPr>
            <p:nvPr/>
          </p:nvSpPr>
          <p:spPr bwMode="auto">
            <a:xfrm>
              <a:off x="5677807" y="158749"/>
              <a:ext cx="2325688" cy="23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342900" indent="-342900"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pPr>
              <a:r>
                <a:rPr lang="en-US" altLang="en-US" sz="1700" b="1"/>
                <a:t>Frequencies of alleles</a:t>
              </a:r>
            </a:p>
          </p:txBody>
        </p:sp>
        <p:sp>
          <p:nvSpPr>
            <p:cNvPr id="38" name="Text Box 31"/>
            <p:cNvSpPr txBox="1">
              <a:spLocks noChangeArrowheads="1"/>
            </p:cNvSpPr>
            <p:nvPr/>
          </p:nvSpPr>
          <p:spPr bwMode="auto">
            <a:xfrm>
              <a:off x="5830207" y="4983162"/>
              <a:ext cx="1992313" cy="22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342900" indent="-342900"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pPr>
              <a:r>
                <a:rPr lang="en-US" altLang="en-US" sz="1700" b="1"/>
                <a:t>Gametes produced</a:t>
              </a:r>
            </a:p>
          </p:txBody>
        </p:sp>
        <p:sp>
          <p:nvSpPr>
            <p:cNvPr id="39" name="Text Box 31"/>
            <p:cNvSpPr txBox="1">
              <a:spLocks noChangeArrowheads="1"/>
            </p:cNvSpPr>
            <p:nvPr/>
          </p:nvSpPr>
          <p:spPr bwMode="auto">
            <a:xfrm>
              <a:off x="5090432" y="523874"/>
              <a:ext cx="2752725"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342900" indent="-342900"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pPr>
              <a:r>
                <a:rPr lang="en-US" altLang="en-US" sz="1700" b="1" i="1" dirty="0"/>
                <a:t>p</a:t>
              </a:r>
              <a:r>
                <a:rPr lang="en-US" altLang="en-US" sz="1700" b="1" dirty="0"/>
                <a:t> </a:t>
              </a:r>
              <a:r>
                <a:rPr lang="en-US" altLang="en-US" sz="1700" b="1" dirty="0">
                  <a:sym typeface="Symbol" pitchFamily="84" charset="2"/>
                </a:rPr>
                <a:t>=</a:t>
              </a:r>
              <a:r>
                <a:rPr lang="en-US" altLang="en-US" sz="1700" b="1" dirty="0"/>
                <a:t> frequency of </a:t>
              </a:r>
              <a:r>
                <a:rPr lang="en-US" altLang="en-US" sz="1700" b="1" i="1" dirty="0"/>
                <a:t>C</a:t>
              </a:r>
              <a:r>
                <a:rPr lang="en-US" altLang="en-US" sz="1700" b="1" i="1" baseline="40000" dirty="0"/>
                <a:t>R</a:t>
              </a:r>
              <a:r>
                <a:rPr lang="en-US" altLang="en-US" sz="1700" b="1" dirty="0"/>
                <a:t> allele</a:t>
              </a:r>
            </a:p>
          </p:txBody>
        </p:sp>
        <p:sp>
          <p:nvSpPr>
            <p:cNvPr id="40" name="Text Box 31"/>
            <p:cNvSpPr txBox="1">
              <a:spLocks noChangeArrowheads="1"/>
            </p:cNvSpPr>
            <p:nvPr/>
          </p:nvSpPr>
          <p:spPr bwMode="auto">
            <a:xfrm>
              <a:off x="5085670" y="1019174"/>
              <a:ext cx="2752725"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342900" indent="-342900"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pPr>
              <a:r>
                <a:rPr lang="en-US" altLang="en-US" sz="1700" b="1" i="1" dirty="0"/>
                <a:t>q</a:t>
              </a:r>
              <a:r>
                <a:rPr lang="en-US" altLang="en-US" sz="1700" b="1" dirty="0"/>
                <a:t> </a:t>
              </a:r>
              <a:r>
                <a:rPr lang="en-US" altLang="en-US" sz="1700" b="1" dirty="0">
                  <a:sym typeface="Symbol" pitchFamily="84" charset="2"/>
                </a:rPr>
                <a:t>=</a:t>
              </a:r>
              <a:r>
                <a:rPr lang="en-US" altLang="en-US" sz="1700" b="1" dirty="0"/>
                <a:t> frequency of </a:t>
              </a:r>
              <a:r>
                <a:rPr lang="en-US" altLang="en-US" sz="1700" b="1" i="1" dirty="0"/>
                <a:t>C</a:t>
              </a:r>
              <a:r>
                <a:rPr lang="en-US" altLang="en-US" sz="1700" b="1" i="1" baseline="40000" dirty="0"/>
                <a:t>W</a:t>
              </a:r>
              <a:r>
                <a:rPr lang="en-US" altLang="en-US" sz="1700" b="1" dirty="0"/>
                <a:t> allele</a:t>
              </a:r>
            </a:p>
          </p:txBody>
        </p:sp>
        <p:sp>
          <p:nvSpPr>
            <p:cNvPr id="41" name="Text Box 31"/>
            <p:cNvSpPr txBox="1">
              <a:spLocks noChangeArrowheads="1"/>
            </p:cNvSpPr>
            <p:nvPr/>
          </p:nvSpPr>
          <p:spPr bwMode="auto">
            <a:xfrm>
              <a:off x="5561920" y="1858962"/>
              <a:ext cx="2501900" cy="23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342900" indent="-342900"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pPr>
              <a:r>
                <a:rPr lang="en-US" altLang="en-US" sz="1700" b="1"/>
                <a:t>Alleles in the population</a:t>
              </a:r>
            </a:p>
          </p:txBody>
        </p:sp>
        <p:sp>
          <p:nvSpPr>
            <p:cNvPr id="42" name="Text Box 31"/>
            <p:cNvSpPr txBox="1">
              <a:spLocks noChangeArrowheads="1"/>
            </p:cNvSpPr>
            <p:nvPr/>
          </p:nvSpPr>
          <p:spPr bwMode="auto">
            <a:xfrm>
              <a:off x="5366657" y="5318124"/>
              <a:ext cx="1130300"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342900" indent="-342900"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pPr>
              <a:r>
                <a:rPr lang="en-US" altLang="en-US" sz="1700" b="1"/>
                <a:t>Each egg:</a:t>
              </a:r>
            </a:p>
          </p:txBody>
        </p:sp>
        <p:sp>
          <p:nvSpPr>
            <p:cNvPr id="43" name="Text Box 31"/>
            <p:cNvSpPr txBox="1">
              <a:spLocks noChangeArrowheads="1"/>
            </p:cNvSpPr>
            <p:nvPr/>
          </p:nvSpPr>
          <p:spPr bwMode="auto">
            <a:xfrm>
              <a:off x="7278007" y="5326062"/>
              <a:ext cx="1333500"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342900" indent="-342900"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pPr>
              <a:r>
                <a:rPr lang="en-US" altLang="en-US" sz="1700" b="1"/>
                <a:t>Each sperm:</a:t>
              </a:r>
            </a:p>
          </p:txBody>
        </p:sp>
        <p:sp>
          <p:nvSpPr>
            <p:cNvPr id="44" name="Text Box 31"/>
            <p:cNvSpPr txBox="1">
              <a:spLocks noChangeArrowheads="1"/>
            </p:cNvSpPr>
            <p:nvPr/>
          </p:nvSpPr>
          <p:spPr bwMode="auto">
            <a:xfrm>
              <a:off x="8155895" y="527049"/>
              <a:ext cx="555625"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342900" indent="-342900"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pPr>
              <a:r>
                <a:rPr lang="en-US" altLang="en-US" sz="1700" b="1" dirty="0">
                  <a:sym typeface="Symbol" pitchFamily="84" charset="2"/>
                </a:rPr>
                <a:t>= 0.8</a:t>
              </a:r>
              <a:endParaRPr lang="en-US" altLang="en-US" sz="1700" b="1" dirty="0"/>
            </a:p>
          </p:txBody>
        </p:sp>
        <p:sp>
          <p:nvSpPr>
            <p:cNvPr id="45" name="Text Box 31"/>
            <p:cNvSpPr txBox="1">
              <a:spLocks noChangeArrowheads="1"/>
            </p:cNvSpPr>
            <p:nvPr/>
          </p:nvSpPr>
          <p:spPr bwMode="auto">
            <a:xfrm>
              <a:off x="8206695" y="1012824"/>
              <a:ext cx="555625"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342900" indent="-342900"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pPr>
              <a:r>
                <a:rPr lang="en-US" altLang="en-US" sz="1700" b="1" dirty="0">
                  <a:sym typeface="Symbol" pitchFamily="84" charset="2"/>
                </a:rPr>
                <a:t>= 0.2</a:t>
              </a:r>
              <a:endParaRPr lang="en-US" altLang="en-US" sz="1700" b="1" dirty="0"/>
            </a:p>
          </p:txBody>
        </p:sp>
        <p:sp>
          <p:nvSpPr>
            <p:cNvPr id="46" name="Text Box 31"/>
            <p:cNvSpPr txBox="1">
              <a:spLocks noChangeArrowheads="1"/>
            </p:cNvSpPr>
            <p:nvPr/>
          </p:nvSpPr>
          <p:spPr bwMode="auto">
            <a:xfrm>
              <a:off x="4972957" y="6081712"/>
              <a:ext cx="785813"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342900" indent="-342900"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a:lnSpc>
                  <a:spcPct val="95000"/>
                </a:lnSpc>
              </a:pPr>
              <a:r>
                <a:rPr lang="en-US" altLang="en-US" sz="1700" b="1"/>
                <a:t>80%</a:t>
              </a:r>
            </a:p>
            <a:p>
              <a:pPr algn="ctr">
                <a:lnSpc>
                  <a:spcPct val="95000"/>
                </a:lnSpc>
              </a:pPr>
              <a:r>
                <a:rPr lang="en-US" altLang="en-US" sz="1700" b="1"/>
                <a:t>chance</a:t>
              </a:r>
            </a:p>
          </p:txBody>
        </p:sp>
        <p:sp>
          <p:nvSpPr>
            <p:cNvPr id="47" name="Text Box 31"/>
            <p:cNvSpPr txBox="1">
              <a:spLocks noChangeArrowheads="1"/>
            </p:cNvSpPr>
            <p:nvPr/>
          </p:nvSpPr>
          <p:spPr bwMode="auto">
            <a:xfrm>
              <a:off x="7081157" y="6094412"/>
              <a:ext cx="785813"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342900" indent="-342900"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a:lnSpc>
                  <a:spcPct val="95000"/>
                </a:lnSpc>
              </a:pPr>
              <a:r>
                <a:rPr lang="en-US" altLang="en-US" sz="1700" b="1"/>
                <a:t>80%</a:t>
              </a:r>
            </a:p>
            <a:p>
              <a:pPr algn="ctr">
                <a:lnSpc>
                  <a:spcPct val="95000"/>
                </a:lnSpc>
              </a:pPr>
              <a:r>
                <a:rPr lang="en-US" altLang="en-US" sz="1700" b="1"/>
                <a:t>chance</a:t>
              </a:r>
            </a:p>
          </p:txBody>
        </p:sp>
        <p:sp>
          <p:nvSpPr>
            <p:cNvPr id="48" name="Text Box 31"/>
            <p:cNvSpPr txBox="1">
              <a:spLocks noChangeArrowheads="1"/>
            </p:cNvSpPr>
            <p:nvPr/>
          </p:nvSpPr>
          <p:spPr bwMode="auto">
            <a:xfrm>
              <a:off x="5931807" y="6084887"/>
              <a:ext cx="785813"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342900" indent="-342900"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a:lnSpc>
                  <a:spcPct val="95000"/>
                </a:lnSpc>
              </a:pPr>
              <a:r>
                <a:rPr lang="en-US" altLang="en-US" sz="1700" b="1"/>
                <a:t>20%</a:t>
              </a:r>
            </a:p>
            <a:p>
              <a:pPr algn="ctr">
                <a:lnSpc>
                  <a:spcPct val="95000"/>
                </a:lnSpc>
              </a:pPr>
              <a:r>
                <a:rPr lang="en-US" altLang="en-US" sz="1700" b="1"/>
                <a:t>chance</a:t>
              </a:r>
            </a:p>
          </p:txBody>
        </p:sp>
        <p:sp>
          <p:nvSpPr>
            <p:cNvPr id="49" name="Text Box 31"/>
            <p:cNvSpPr txBox="1">
              <a:spLocks noChangeArrowheads="1"/>
            </p:cNvSpPr>
            <p:nvPr/>
          </p:nvSpPr>
          <p:spPr bwMode="auto">
            <a:xfrm>
              <a:off x="8001907" y="6088062"/>
              <a:ext cx="785813"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342900" indent="-342900"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a:lnSpc>
                  <a:spcPct val="95000"/>
                </a:lnSpc>
              </a:pPr>
              <a:r>
                <a:rPr lang="en-US" altLang="en-US" sz="1700" b="1"/>
                <a:t>20%</a:t>
              </a:r>
            </a:p>
            <a:p>
              <a:pPr algn="ctr">
                <a:lnSpc>
                  <a:spcPct val="95000"/>
                </a:lnSpc>
              </a:pPr>
              <a:r>
                <a:rPr lang="en-US" altLang="en-US" sz="1700" b="1"/>
                <a:t>chance</a:t>
              </a:r>
            </a:p>
          </p:txBody>
        </p:sp>
      </p:grpSp>
    </p:spTree>
    <p:extLst>
      <p:ext uri="{BB962C8B-B14F-4D97-AF65-F5344CB8AC3E}">
        <p14:creationId xmlns:p14="http://schemas.microsoft.com/office/powerpoint/2010/main" val="1068166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70" descr="21_08aHWPunnettSquare-U"/>
          <p:cNvPicPr>
            <a:picLocks noChangeAspect="1" noChangeArrowheads="1"/>
          </p:cNvPicPr>
          <p:nvPr/>
        </p:nvPicPr>
        <p:blipFill rotWithShape="1">
          <a:blip r:embed="rId3">
            <a:extLst>
              <a:ext uri="{28A0092B-C50C-407E-A947-70E740481C1C}">
                <a14:useLocalDpi xmlns:a14="http://schemas.microsoft.com/office/drawing/2010/main" val="0"/>
              </a:ext>
            </a:extLst>
          </a:blip>
          <a:srcRect t="22363" b="2484"/>
          <a:stretch/>
        </p:blipFill>
        <p:spPr bwMode="auto">
          <a:xfrm>
            <a:off x="1708379" y="2286000"/>
            <a:ext cx="7346950" cy="451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0" name="Text Box 31"/>
          <p:cNvSpPr txBox="1">
            <a:spLocks noChangeArrowheads="1"/>
          </p:cNvSpPr>
          <p:nvPr/>
        </p:nvSpPr>
        <p:spPr bwMode="auto">
          <a:xfrm>
            <a:off x="5704117" y="2286001"/>
            <a:ext cx="885825" cy="315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342900" indent="-342900"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pPr>
            <a:r>
              <a:rPr lang="en-US" altLang="en-US" sz="2200" b="1" dirty="0"/>
              <a:t>Sperm</a:t>
            </a:r>
          </a:p>
        </p:txBody>
      </p:sp>
      <p:sp>
        <p:nvSpPr>
          <p:cNvPr id="24581" name="Text Box 31"/>
          <p:cNvSpPr txBox="1">
            <a:spLocks noChangeArrowheads="1"/>
          </p:cNvSpPr>
          <p:nvPr/>
        </p:nvSpPr>
        <p:spPr bwMode="auto">
          <a:xfrm>
            <a:off x="1740129" y="4919664"/>
            <a:ext cx="70802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342900" indent="-342900"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pPr>
            <a:r>
              <a:rPr lang="en-US" altLang="en-US" sz="2200" b="1"/>
              <a:t>Eggs</a:t>
            </a:r>
          </a:p>
        </p:txBody>
      </p:sp>
      <p:sp>
        <p:nvSpPr>
          <p:cNvPr id="24584" name="Text Box 31"/>
          <p:cNvSpPr txBox="1">
            <a:spLocks noChangeArrowheads="1"/>
          </p:cNvSpPr>
          <p:nvPr/>
        </p:nvSpPr>
        <p:spPr bwMode="auto">
          <a:xfrm>
            <a:off x="4927829" y="2559051"/>
            <a:ext cx="981075"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342900" indent="-342900"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pPr>
            <a:r>
              <a:rPr lang="en-US" altLang="en-US" sz="2200" b="1" i="1"/>
              <a:t>p</a:t>
            </a:r>
            <a:r>
              <a:rPr lang="en-US" altLang="en-US" sz="2200" b="1"/>
              <a:t> </a:t>
            </a:r>
            <a:r>
              <a:rPr lang="en-US" altLang="en-US" sz="2200" b="1">
                <a:sym typeface="Symbol" pitchFamily="84" charset="2"/>
              </a:rPr>
              <a:t></a:t>
            </a:r>
            <a:r>
              <a:rPr lang="en-US" altLang="en-US" sz="2200" b="1"/>
              <a:t> 0.8 </a:t>
            </a:r>
          </a:p>
        </p:txBody>
      </p:sp>
      <p:sp>
        <p:nvSpPr>
          <p:cNvPr id="24585" name="Text Box 31"/>
          <p:cNvSpPr txBox="1">
            <a:spLocks noChangeArrowheads="1"/>
          </p:cNvSpPr>
          <p:nvPr/>
        </p:nvSpPr>
        <p:spPr bwMode="auto">
          <a:xfrm>
            <a:off x="7351942" y="2563814"/>
            <a:ext cx="890587"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342900" indent="-342900"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pPr>
            <a:r>
              <a:rPr lang="en-US" altLang="en-US" sz="2200" b="1" i="1"/>
              <a:t>q</a:t>
            </a:r>
            <a:r>
              <a:rPr lang="en-US" altLang="en-US" sz="2200" b="1"/>
              <a:t> </a:t>
            </a:r>
            <a:r>
              <a:rPr lang="en-US" altLang="en-US" sz="2200" b="1">
                <a:sym typeface="Symbol" pitchFamily="84" charset="2"/>
              </a:rPr>
              <a:t></a:t>
            </a:r>
            <a:r>
              <a:rPr lang="en-US" altLang="en-US" sz="2200" b="1"/>
              <a:t> 0.2 </a:t>
            </a:r>
          </a:p>
        </p:txBody>
      </p:sp>
      <p:sp>
        <p:nvSpPr>
          <p:cNvPr id="24586" name="Text Box 31"/>
          <p:cNvSpPr txBox="1">
            <a:spLocks noChangeArrowheads="1"/>
          </p:cNvSpPr>
          <p:nvPr/>
        </p:nvSpPr>
        <p:spPr bwMode="auto">
          <a:xfrm>
            <a:off x="4394429" y="2516189"/>
            <a:ext cx="350838" cy="37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342900" indent="-342900"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115000"/>
              </a:lnSpc>
            </a:pPr>
            <a:r>
              <a:rPr lang="en-US" altLang="en-US" sz="2200" b="1" i="1">
                <a:solidFill>
                  <a:schemeClr val="bg1"/>
                </a:solidFill>
              </a:rPr>
              <a:t>C</a:t>
            </a:r>
            <a:r>
              <a:rPr lang="en-US" altLang="en-US" sz="2200" b="1" i="1" baseline="40000">
                <a:solidFill>
                  <a:schemeClr val="bg1"/>
                </a:solidFill>
              </a:rPr>
              <a:t>R</a:t>
            </a:r>
            <a:endParaRPr lang="en-US" altLang="en-US" sz="2200" b="1">
              <a:solidFill>
                <a:schemeClr val="bg1"/>
              </a:solidFill>
            </a:endParaRPr>
          </a:p>
        </p:txBody>
      </p:sp>
      <p:sp>
        <p:nvSpPr>
          <p:cNvPr id="24587" name="Text Box 31"/>
          <p:cNvSpPr txBox="1">
            <a:spLocks noChangeArrowheads="1"/>
          </p:cNvSpPr>
          <p:nvPr/>
        </p:nvSpPr>
        <p:spPr bwMode="auto">
          <a:xfrm>
            <a:off x="2075092" y="3657601"/>
            <a:ext cx="392112"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342900" indent="-342900"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115000"/>
              </a:lnSpc>
            </a:pPr>
            <a:r>
              <a:rPr lang="en-US" altLang="en-US" sz="2200" b="1" i="1">
                <a:solidFill>
                  <a:schemeClr val="bg1"/>
                </a:solidFill>
              </a:rPr>
              <a:t>C</a:t>
            </a:r>
            <a:r>
              <a:rPr lang="en-US" altLang="en-US" sz="2200" b="1" i="1" baseline="40000">
                <a:solidFill>
                  <a:schemeClr val="bg1"/>
                </a:solidFill>
              </a:rPr>
              <a:t>R</a:t>
            </a:r>
            <a:endParaRPr lang="en-US" altLang="en-US" sz="2200" b="1">
              <a:solidFill>
                <a:schemeClr val="bg1"/>
              </a:solidFill>
            </a:endParaRPr>
          </a:p>
        </p:txBody>
      </p:sp>
      <p:sp>
        <p:nvSpPr>
          <p:cNvPr id="24588" name="Text Box 31"/>
          <p:cNvSpPr txBox="1">
            <a:spLocks noChangeArrowheads="1"/>
          </p:cNvSpPr>
          <p:nvPr/>
        </p:nvSpPr>
        <p:spPr bwMode="auto">
          <a:xfrm>
            <a:off x="6799492" y="2509839"/>
            <a:ext cx="487362" cy="40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342900" indent="-342900"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115000"/>
              </a:lnSpc>
            </a:pPr>
            <a:r>
              <a:rPr lang="en-US" altLang="en-US" sz="2200" b="1" i="1"/>
              <a:t>C</a:t>
            </a:r>
            <a:r>
              <a:rPr lang="en-US" altLang="en-US" sz="2200" b="1" i="1" baseline="40000"/>
              <a:t>W</a:t>
            </a:r>
            <a:endParaRPr lang="en-US" altLang="en-US" sz="2200" b="1"/>
          </a:p>
        </p:txBody>
      </p:sp>
      <p:sp>
        <p:nvSpPr>
          <p:cNvPr id="24589" name="Text Box 31"/>
          <p:cNvSpPr txBox="1">
            <a:spLocks noChangeArrowheads="1"/>
          </p:cNvSpPr>
          <p:nvPr/>
        </p:nvSpPr>
        <p:spPr bwMode="auto">
          <a:xfrm>
            <a:off x="2051279" y="5756276"/>
            <a:ext cx="450850"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342900" indent="-342900"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115000"/>
              </a:lnSpc>
            </a:pPr>
            <a:r>
              <a:rPr lang="en-US" altLang="en-US" sz="2200" b="1" i="1"/>
              <a:t>C</a:t>
            </a:r>
            <a:r>
              <a:rPr lang="en-US" altLang="en-US" sz="2200" b="1" i="1" baseline="40000"/>
              <a:t>W</a:t>
            </a:r>
            <a:endParaRPr lang="en-US" altLang="en-US" sz="2200" b="1"/>
          </a:p>
        </p:txBody>
      </p:sp>
      <p:sp>
        <p:nvSpPr>
          <p:cNvPr id="24590" name="Text Box 31"/>
          <p:cNvSpPr txBox="1">
            <a:spLocks noChangeArrowheads="1"/>
          </p:cNvSpPr>
          <p:nvPr/>
        </p:nvSpPr>
        <p:spPr bwMode="auto">
          <a:xfrm>
            <a:off x="1829029" y="4167189"/>
            <a:ext cx="8953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342900" indent="-342900"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pPr>
            <a:r>
              <a:rPr lang="en-US" altLang="en-US" sz="2200" b="1" i="1" dirty="0"/>
              <a:t>p</a:t>
            </a:r>
            <a:r>
              <a:rPr lang="en-US" altLang="en-US" sz="2200" b="1" dirty="0"/>
              <a:t> </a:t>
            </a:r>
            <a:r>
              <a:rPr lang="en-US" altLang="en-US" sz="2200" b="1" dirty="0">
                <a:sym typeface="Symbol" pitchFamily="84" charset="2"/>
              </a:rPr>
              <a:t></a:t>
            </a:r>
            <a:r>
              <a:rPr lang="en-US" altLang="en-US" sz="2200" b="1" dirty="0"/>
              <a:t> 0.8 </a:t>
            </a:r>
          </a:p>
        </p:txBody>
      </p:sp>
      <p:sp>
        <p:nvSpPr>
          <p:cNvPr id="24591" name="Text Box 31"/>
          <p:cNvSpPr txBox="1">
            <a:spLocks noChangeArrowheads="1"/>
          </p:cNvSpPr>
          <p:nvPr/>
        </p:nvSpPr>
        <p:spPr bwMode="auto">
          <a:xfrm>
            <a:off x="1836967" y="6264276"/>
            <a:ext cx="860425"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342900" indent="-342900"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nSpc>
                <a:spcPct val="95000"/>
              </a:lnSpc>
            </a:pPr>
            <a:r>
              <a:rPr lang="en-US" altLang="en-US" sz="2200" b="1" i="1"/>
              <a:t>q</a:t>
            </a:r>
            <a:r>
              <a:rPr lang="en-US" altLang="en-US" sz="2200" b="1"/>
              <a:t> </a:t>
            </a:r>
            <a:r>
              <a:rPr lang="en-US" altLang="en-US" sz="2200" b="1">
                <a:sym typeface="Symbol" pitchFamily="84" charset="2"/>
              </a:rPr>
              <a:t></a:t>
            </a:r>
            <a:r>
              <a:rPr lang="en-US" altLang="en-US" sz="2200" b="1"/>
              <a:t> 0.2 </a:t>
            </a:r>
          </a:p>
        </p:txBody>
      </p:sp>
      <p:sp>
        <p:nvSpPr>
          <p:cNvPr id="24592" name="Text Box 31"/>
          <p:cNvSpPr txBox="1">
            <a:spLocks noChangeArrowheads="1"/>
          </p:cNvSpPr>
          <p:nvPr/>
        </p:nvSpPr>
        <p:spPr bwMode="auto">
          <a:xfrm>
            <a:off x="3845154" y="4622801"/>
            <a:ext cx="1204913"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342900" indent="-342900"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a:lnSpc>
                <a:spcPct val="115000"/>
              </a:lnSpc>
            </a:pPr>
            <a:r>
              <a:rPr lang="en-US" altLang="en-US" sz="2200" b="1" dirty="0"/>
              <a:t>0.64</a:t>
            </a:r>
            <a:r>
              <a:rPr lang="en-US" altLang="en-US" sz="2200" b="1" i="1" dirty="0"/>
              <a:t> </a:t>
            </a:r>
            <a:r>
              <a:rPr lang="en-US" altLang="en-US" sz="2200" b="1" dirty="0"/>
              <a:t>(</a:t>
            </a:r>
            <a:r>
              <a:rPr lang="en-US" altLang="en-US" sz="2200" b="1" i="1" dirty="0"/>
              <a:t>p</a:t>
            </a:r>
            <a:r>
              <a:rPr lang="en-US" altLang="en-US" sz="2200" b="1" baseline="40000" dirty="0"/>
              <a:t>2</a:t>
            </a:r>
            <a:r>
              <a:rPr lang="en-US" altLang="en-US" sz="2200" b="1" dirty="0"/>
              <a:t>)</a:t>
            </a:r>
            <a:endParaRPr lang="en-US" altLang="en-US" sz="2200" b="1" i="1" dirty="0"/>
          </a:p>
          <a:p>
            <a:pPr algn="ctr">
              <a:lnSpc>
                <a:spcPct val="115000"/>
              </a:lnSpc>
            </a:pPr>
            <a:r>
              <a:rPr lang="en-US" altLang="en-US" sz="2200" b="1" i="1" dirty="0"/>
              <a:t>C</a:t>
            </a:r>
            <a:r>
              <a:rPr lang="en-US" altLang="en-US" sz="2200" b="1" i="1" baseline="40000" dirty="0"/>
              <a:t>R</a:t>
            </a:r>
            <a:r>
              <a:rPr lang="en-US" altLang="en-US" sz="2200" b="1" i="1" dirty="0"/>
              <a:t>C</a:t>
            </a:r>
            <a:r>
              <a:rPr lang="en-US" altLang="en-US" sz="2200" b="1" i="1" baseline="40000" dirty="0"/>
              <a:t>R</a:t>
            </a:r>
          </a:p>
        </p:txBody>
      </p:sp>
      <p:sp>
        <p:nvSpPr>
          <p:cNvPr id="24593" name="Text Box 31"/>
          <p:cNvSpPr txBox="1">
            <a:spLocks noChangeArrowheads="1"/>
          </p:cNvSpPr>
          <p:nvPr/>
        </p:nvSpPr>
        <p:spPr bwMode="auto">
          <a:xfrm>
            <a:off x="6351817" y="4624389"/>
            <a:ext cx="1262062"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342900" indent="-342900"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a:lnSpc>
                <a:spcPct val="115000"/>
              </a:lnSpc>
            </a:pPr>
            <a:r>
              <a:rPr lang="en-US" altLang="en-US" sz="2200" b="1" dirty="0"/>
              <a:t>0.16</a:t>
            </a:r>
            <a:r>
              <a:rPr lang="en-US" altLang="en-US" sz="2200" b="1" i="1" dirty="0"/>
              <a:t> </a:t>
            </a:r>
            <a:r>
              <a:rPr lang="en-US" altLang="en-US" sz="2200" b="1" dirty="0"/>
              <a:t>(</a:t>
            </a:r>
            <a:r>
              <a:rPr lang="en-US" altLang="en-US" sz="2200" b="1" i="1" dirty="0" err="1"/>
              <a:t>pq</a:t>
            </a:r>
            <a:r>
              <a:rPr lang="en-US" altLang="en-US" sz="2200" b="1" dirty="0"/>
              <a:t>)</a:t>
            </a:r>
            <a:endParaRPr lang="en-US" altLang="en-US" sz="2200" b="1" i="1" dirty="0"/>
          </a:p>
          <a:p>
            <a:pPr algn="ctr">
              <a:lnSpc>
                <a:spcPct val="115000"/>
              </a:lnSpc>
            </a:pPr>
            <a:r>
              <a:rPr lang="en-US" altLang="en-US" sz="2200" b="1" i="1" dirty="0"/>
              <a:t>C</a:t>
            </a:r>
            <a:r>
              <a:rPr lang="en-US" altLang="en-US" sz="2200" b="1" i="1" baseline="40000" dirty="0"/>
              <a:t>R</a:t>
            </a:r>
            <a:r>
              <a:rPr lang="en-US" altLang="en-US" sz="2200" b="1" i="1" dirty="0"/>
              <a:t>C</a:t>
            </a:r>
            <a:r>
              <a:rPr lang="en-US" altLang="en-US" sz="2200" b="1" i="1" baseline="40000" dirty="0"/>
              <a:t>W</a:t>
            </a:r>
          </a:p>
        </p:txBody>
      </p:sp>
      <p:sp>
        <p:nvSpPr>
          <p:cNvPr id="24594" name="Text Box 31"/>
          <p:cNvSpPr txBox="1">
            <a:spLocks noChangeArrowheads="1"/>
          </p:cNvSpPr>
          <p:nvPr/>
        </p:nvSpPr>
        <p:spPr bwMode="auto">
          <a:xfrm>
            <a:off x="4830992" y="5797551"/>
            <a:ext cx="1214437" cy="735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342900" indent="-342900"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a:lnSpc>
                <a:spcPct val="115000"/>
              </a:lnSpc>
            </a:pPr>
            <a:r>
              <a:rPr lang="en-US" altLang="en-US" sz="2200" b="1" dirty="0"/>
              <a:t>0.16</a:t>
            </a:r>
            <a:r>
              <a:rPr lang="en-US" altLang="en-US" sz="2200" b="1" i="1" dirty="0"/>
              <a:t> </a:t>
            </a:r>
            <a:r>
              <a:rPr lang="en-US" altLang="en-US" sz="2200" b="1" dirty="0"/>
              <a:t>(</a:t>
            </a:r>
            <a:r>
              <a:rPr lang="en-US" altLang="en-US" sz="2200" b="1" i="1" dirty="0" err="1"/>
              <a:t>qp</a:t>
            </a:r>
            <a:r>
              <a:rPr lang="en-US" altLang="en-US" sz="2200" b="1" dirty="0"/>
              <a:t>)</a:t>
            </a:r>
            <a:endParaRPr lang="en-US" altLang="en-US" sz="2200" b="1" i="1" dirty="0"/>
          </a:p>
          <a:p>
            <a:pPr algn="ctr">
              <a:lnSpc>
                <a:spcPct val="115000"/>
              </a:lnSpc>
            </a:pPr>
            <a:r>
              <a:rPr lang="en-US" altLang="en-US" sz="2200" b="1" i="1" dirty="0"/>
              <a:t>C</a:t>
            </a:r>
            <a:r>
              <a:rPr lang="en-US" altLang="en-US" sz="2200" b="1" i="1" baseline="40000" dirty="0"/>
              <a:t>R</a:t>
            </a:r>
            <a:r>
              <a:rPr lang="en-US" altLang="en-US" sz="2200" b="1" i="1" dirty="0"/>
              <a:t>C</a:t>
            </a:r>
            <a:r>
              <a:rPr lang="en-US" altLang="en-US" sz="2200" b="1" i="1" baseline="40000" dirty="0"/>
              <a:t>W</a:t>
            </a:r>
          </a:p>
        </p:txBody>
      </p:sp>
      <p:sp>
        <p:nvSpPr>
          <p:cNvPr id="24595" name="Text Box 31"/>
          <p:cNvSpPr txBox="1">
            <a:spLocks noChangeArrowheads="1"/>
          </p:cNvSpPr>
          <p:nvPr/>
        </p:nvSpPr>
        <p:spPr bwMode="auto">
          <a:xfrm>
            <a:off x="7883754" y="5792789"/>
            <a:ext cx="1160463" cy="735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342900" indent="-342900"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a:lnSpc>
                <a:spcPct val="115000"/>
              </a:lnSpc>
            </a:pPr>
            <a:r>
              <a:rPr lang="en-US" altLang="en-US" sz="2200" b="1" dirty="0"/>
              <a:t>0.04</a:t>
            </a:r>
            <a:r>
              <a:rPr lang="en-US" altLang="en-US" sz="2200" b="1" i="1" dirty="0"/>
              <a:t> </a:t>
            </a:r>
            <a:r>
              <a:rPr lang="en-US" altLang="en-US" sz="2200" b="1" dirty="0"/>
              <a:t>(</a:t>
            </a:r>
            <a:r>
              <a:rPr lang="en-US" altLang="en-US" sz="2200" b="1" i="1" dirty="0"/>
              <a:t>q</a:t>
            </a:r>
            <a:r>
              <a:rPr lang="en-US" altLang="en-US" sz="2200" b="1" i="1" baseline="40000" dirty="0"/>
              <a:t>2</a:t>
            </a:r>
            <a:r>
              <a:rPr lang="en-US" altLang="en-US" sz="2200" b="1" dirty="0"/>
              <a:t>)</a:t>
            </a:r>
            <a:endParaRPr lang="en-US" altLang="en-US" sz="2200" b="1" i="1" dirty="0"/>
          </a:p>
          <a:p>
            <a:pPr algn="ctr">
              <a:lnSpc>
                <a:spcPct val="115000"/>
              </a:lnSpc>
            </a:pPr>
            <a:r>
              <a:rPr lang="en-US" altLang="en-US" sz="2200" b="1" i="1" dirty="0"/>
              <a:t>C</a:t>
            </a:r>
            <a:r>
              <a:rPr lang="en-US" altLang="en-US" sz="2200" b="1" i="1" baseline="40000" dirty="0"/>
              <a:t>W</a:t>
            </a:r>
            <a:r>
              <a:rPr lang="en-US" altLang="en-US" sz="2200" b="1" i="1" dirty="0"/>
              <a:t>C</a:t>
            </a:r>
            <a:r>
              <a:rPr lang="en-US" altLang="en-US" sz="2200" b="1" i="1" baseline="40000" dirty="0"/>
              <a:t>W</a:t>
            </a:r>
          </a:p>
        </p:txBody>
      </p:sp>
      <p:cxnSp>
        <p:nvCxnSpPr>
          <p:cNvPr id="4" name="Straight Arrow Connector 3"/>
          <p:cNvCxnSpPr/>
          <p:nvPr/>
        </p:nvCxnSpPr>
        <p:spPr>
          <a:xfrm flipV="1">
            <a:off x="4927829" y="4514851"/>
            <a:ext cx="1489302" cy="1241425"/>
          </a:xfrm>
          <a:prstGeom prst="straightConnector1">
            <a:avLst/>
          </a:prstGeom>
          <a:ln w="76200">
            <a:headEnd type="arrow"/>
            <a:tailEnd type="arrow"/>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99783" y="131761"/>
            <a:ext cx="9044217" cy="2312196"/>
          </a:xfrm>
        </p:spPr>
        <p:txBody>
          <a:bodyPr>
            <a:normAutofit/>
          </a:bodyPr>
          <a:lstStyle/>
          <a:p>
            <a:pPr indent="-292100"/>
            <a:r>
              <a:rPr lang="en-US" altLang="en-US" dirty="0"/>
              <a:t>The frequency of genotypes can be calculated</a:t>
            </a:r>
          </a:p>
          <a:p>
            <a:pPr marL="895350" lvl="1" indent="-457200">
              <a:buFont typeface="Wingdings" panose="05000000000000000000" pitchFamily="2" charset="2"/>
              <a:buChar char="§"/>
            </a:pPr>
            <a:r>
              <a:rPr lang="en-US" altLang="en-US" i="1" dirty="0"/>
              <a:t>C</a:t>
            </a:r>
            <a:r>
              <a:rPr lang="en-US" altLang="en-US" i="1" baseline="30000" dirty="0"/>
              <a:t>R</a:t>
            </a:r>
            <a:r>
              <a:rPr lang="en-US" altLang="en-US" i="1" dirty="0"/>
              <a:t>C</a:t>
            </a:r>
            <a:r>
              <a:rPr lang="en-US" altLang="en-US" i="1" baseline="30000" dirty="0"/>
              <a:t>R</a:t>
            </a:r>
            <a:r>
              <a:rPr lang="en-US" altLang="en-US" dirty="0"/>
              <a:t> </a:t>
            </a:r>
            <a:r>
              <a:rPr lang="en-US" altLang="en-US" dirty="0">
                <a:sym typeface="Symbol" pitchFamily="84" charset="2"/>
              </a:rPr>
              <a:t></a:t>
            </a:r>
            <a:r>
              <a:rPr lang="en-US" altLang="en-US" dirty="0"/>
              <a:t> </a:t>
            </a:r>
            <a:r>
              <a:rPr lang="en-US" altLang="en-US" i="1" dirty="0"/>
              <a:t>p</a:t>
            </a:r>
            <a:r>
              <a:rPr lang="en-US" altLang="en-US" baseline="30000" dirty="0"/>
              <a:t>2</a:t>
            </a:r>
            <a:r>
              <a:rPr lang="en-US" altLang="en-US" dirty="0"/>
              <a:t> </a:t>
            </a:r>
            <a:r>
              <a:rPr lang="en-US" altLang="en-US" dirty="0">
                <a:sym typeface="Symbol" pitchFamily="84" charset="2"/>
              </a:rPr>
              <a:t></a:t>
            </a:r>
            <a:r>
              <a:rPr lang="en-US" altLang="en-US" dirty="0"/>
              <a:t> (0.8)</a:t>
            </a:r>
            <a:r>
              <a:rPr lang="en-US" altLang="en-US" baseline="30000" dirty="0"/>
              <a:t>2</a:t>
            </a:r>
            <a:r>
              <a:rPr lang="en-US" altLang="en-US" i="1" baseline="30000" dirty="0"/>
              <a:t> </a:t>
            </a:r>
            <a:r>
              <a:rPr lang="en-US" altLang="en-US" dirty="0">
                <a:sym typeface="Symbol" pitchFamily="84" charset="2"/>
              </a:rPr>
              <a:t></a:t>
            </a:r>
            <a:r>
              <a:rPr lang="en-US" altLang="en-US" dirty="0"/>
              <a:t> 0.64</a:t>
            </a:r>
          </a:p>
          <a:p>
            <a:pPr marL="895350" lvl="1" indent="-457200">
              <a:buFont typeface="Wingdings" panose="05000000000000000000" pitchFamily="2" charset="2"/>
              <a:buChar char="§"/>
            </a:pPr>
            <a:r>
              <a:rPr lang="en-US" altLang="en-US" i="1" dirty="0"/>
              <a:t>C</a:t>
            </a:r>
            <a:r>
              <a:rPr lang="en-US" altLang="en-US" i="1" baseline="30000" dirty="0"/>
              <a:t>R</a:t>
            </a:r>
            <a:r>
              <a:rPr lang="en-US" altLang="en-US" i="1" dirty="0"/>
              <a:t>C</a:t>
            </a:r>
            <a:r>
              <a:rPr lang="en-US" altLang="en-US" i="1" baseline="30000" dirty="0"/>
              <a:t>W</a:t>
            </a:r>
            <a:r>
              <a:rPr lang="en-US" altLang="en-US" dirty="0"/>
              <a:t> </a:t>
            </a:r>
            <a:r>
              <a:rPr lang="en-US" altLang="en-US" dirty="0">
                <a:sym typeface="Symbol" pitchFamily="84" charset="2"/>
              </a:rPr>
              <a:t></a:t>
            </a:r>
            <a:r>
              <a:rPr lang="en-US" altLang="en-US" dirty="0"/>
              <a:t> 2</a:t>
            </a:r>
            <a:r>
              <a:rPr lang="en-US" altLang="en-US" i="1" dirty="0"/>
              <a:t>pq</a:t>
            </a:r>
            <a:r>
              <a:rPr lang="en-US" altLang="en-US" dirty="0"/>
              <a:t> </a:t>
            </a:r>
            <a:r>
              <a:rPr lang="en-US" altLang="en-US" dirty="0">
                <a:sym typeface="Symbol" pitchFamily="84" charset="2"/>
              </a:rPr>
              <a:t></a:t>
            </a:r>
            <a:r>
              <a:rPr lang="en-US" altLang="en-US" dirty="0"/>
              <a:t> 2(0.8)(0.2)</a:t>
            </a:r>
            <a:r>
              <a:rPr lang="en-US" altLang="en-US" i="1" baseline="30000" dirty="0"/>
              <a:t> </a:t>
            </a:r>
            <a:r>
              <a:rPr lang="en-US" altLang="en-US" dirty="0">
                <a:sym typeface="Symbol" pitchFamily="84" charset="2"/>
              </a:rPr>
              <a:t></a:t>
            </a:r>
            <a:r>
              <a:rPr lang="en-US" altLang="en-US" dirty="0"/>
              <a:t> 0.32</a:t>
            </a:r>
          </a:p>
          <a:p>
            <a:pPr marL="895350" lvl="1" indent="-457200">
              <a:buFont typeface="Wingdings" panose="05000000000000000000" pitchFamily="2" charset="2"/>
              <a:buChar char="§"/>
            </a:pPr>
            <a:r>
              <a:rPr lang="en-US" altLang="en-US" i="1" dirty="0"/>
              <a:t>C</a:t>
            </a:r>
            <a:r>
              <a:rPr lang="en-US" altLang="en-US" i="1" baseline="30000" dirty="0"/>
              <a:t>W</a:t>
            </a:r>
            <a:r>
              <a:rPr lang="en-US" altLang="en-US" i="1" dirty="0"/>
              <a:t>C</a:t>
            </a:r>
            <a:r>
              <a:rPr lang="en-US" altLang="en-US" i="1" baseline="30000" dirty="0"/>
              <a:t>W</a:t>
            </a:r>
            <a:r>
              <a:rPr lang="en-US" altLang="en-US" dirty="0"/>
              <a:t> </a:t>
            </a:r>
            <a:r>
              <a:rPr lang="en-US" altLang="en-US" dirty="0">
                <a:sym typeface="Symbol" pitchFamily="84" charset="2"/>
              </a:rPr>
              <a:t></a:t>
            </a:r>
            <a:r>
              <a:rPr lang="en-US" altLang="en-US" dirty="0"/>
              <a:t> </a:t>
            </a:r>
            <a:r>
              <a:rPr lang="en-US" altLang="en-US" i="1" dirty="0"/>
              <a:t>q</a:t>
            </a:r>
            <a:r>
              <a:rPr lang="en-US" altLang="en-US" baseline="30000" dirty="0"/>
              <a:t>2</a:t>
            </a:r>
            <a:r>
              <a:rPr lang="en-US" altLang="en-US" dirty="0"/>
              <a:t> </a:t>
            </a:r>
            <a:r>
              <a:rPr lang="en-US" altLang="en-US" dirty="0">
                <a:sym typeface="Symbol" pitchFamily="84" charset="2"/>
              </a:rPr>
              <a:t></a:t>
            </a:r>
            <a:r>
              <a:rPr lang="en-US" altLang="en-US" dirty="0"/>
              <a:t> (0.2)</a:t>
            </a:r>
            <a:r>
              <a:rPr lang="en-US" altLang="en-US" baseline="30000" dirty="0"/>
              <a:t>2</a:t>
            </a:r>
            <a:r>
              <a:rPr lang="en-US" altLang="en-US" i="1" baseline="30000" dirty="0"/>
              <a:t> </a:t>
            </a:r>
            <a:r>
              <a:rPr lang="en-US" altLang="en-US" dirty="0">
                <a:sym typeface="Symbol" pitchFamily="84" charset="2"/>
              </a:rPr>
              <a:t></a:t>
            </a:r>
            <a:r>
              <a:rPr lang="en-US" altLang="en-US" dirty="0"/>
              <a:t> 0.04</a:t>
            </a:r>
          </a:p>
          <a:p>
            <a:endParaRPr lang="en-US" dirty="0"/>
          </a:p>
        </p:txBody>
      </p:sp>
    </p:spTree>
    <p:extLst>
      <p:ext uri="{BB962C8B-B14F-4D97-AF65-F5344CB8AC3E}">
        <p14:creationId xmlns:p14="http://schemas.microsoft.com/office/powerpoint/2010/main" val="440406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9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59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59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459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92" grpId="0"/>
      <p:bldP spid="24593" grpId="0"/>
      <p:bldP spid="24594" grpId="0"/>
      <p:bldP spid="24595" grpId="0"/>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1" name="Picture 12" descr="21_UN02HWEquation-L"/>
          <p:cNvPicPr>
            <a:picLocks noChangeAspect="1" noChangeArrowheads="1"/>
          </p:cNvPicPr>
          <p:nvPr/>
        </p:nvPicPr>
        <p:blipFill>
          <a:blip r:embed="rId3">
            <a:extLst>
              <a:ext uri="{28A0092B-C50C-407E-A947-70E740481C1C}">
                <a14:useLocalDpi xmlns:a14="http://schemas.microsoft.com/office/drawing/2010/main" val="0"/>
              </a:ext>
            </a:extLst>
          </a:blip>
          <a:srcRect b="7924"/>
          <a:stretch>
            <a:fillRect/>
          </a:stretch>
        </p:blipFill>
        <p:spPr bwMode="auto">
          <a:xfrm>
            <a:off x="381000" y="228600"/>
            <a:ext cx="7585075" cy="193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a:spLocks noGrp="1"/>
          </p:cNvSpPr>
          <p:nvPr>
            <p:ph idx="1"/>
          </p:nvPr>
        </p:nvSpPr>
        <p:spPr>
          <a:xfrm>
            <a:off x="381000" y="2819401"/>
            <a:ext cx="8229600" cy="2743200"/>
          </a:xfrm>
        </p:spPr>
        <p:txBody>
          <a:bodyPr>
            <a:normAutofit/>
          </a:bodyPr>
          <a:lstStyle/>
          <a:p>
            <a:pPr indent="-292100"/>
            <a:r>
              <a:rPr lang="en-US" altLang="en-US" dirty="0"/>
              <a:t>The frequency of genotypes can be calculated</a:t>
            </a:r>
          </a:p>
          <a:p>
            <a:pPr marL="895350" lvl="1" indent="-457200">
              <a:buFont typeface="Wingdings" panose="05000000000000000000" pitchFamily="2" charset="2"/>
              <a:buChar char="§"/>
            </a:pPr>
            <a:r>
              <a:rPr lang="en-US" altLang="en-US" i="1" dirty="0"/>
              <a:t>C</a:t>
            </a:r>
            <a:r>
              <a:rPr lang="en-US" altLang="en-US" i="1" baseline="30000" dirty="0"/>
              <a:t>R</a:t>
            </a:r>
            <a:r>
              <a:rPr lang="en-US" altLang="en-US" i="1" dirty="0"/>
              <a:t>C</a:t>
            </a:r>
            <a:r>
              <a:rPr lang="en-US" altLang="en-US" i="1" baseline="30000" dirty="0"/>
              <a:t>R</a:t>
            </a:r>
            <a:r>
              <a:rPr lang="en-US" altLang="en-US" dirty="0"/>
              <a:t> </a:t>
            </a:r>
            <a:r>
              <a:rPr lang="en-US" altLang="en-US" dirty="0">
                <a:sym typeface="Symbol" pitchFamily="84" charset="2"/>
              </a:rPr>
              <a:t></a:t>
            </a:r>
            <a:r>
              <a:rPr lang="en-US" altLang="en-US" dirty="0"/>
              <a:t> </a:t>
            </a:r>
            <a:r>
              <a:rPr lang="en-US" altLang="en-US" i="1" dirty="0"/>
              <a:t>p</a:t>
            </a:r>
            <a:r>
              <a:rPr lang="en-US" altLang="en-US" baseline="30000" dirty="0"/>
              <a:t>2</a:t>
            </a:r>
            <a:r>
              <a:rPr lang="en-US" altLang="en-US" dirty="0"/>
              <a:t> </a:t>
            </a:r>
            <a:r>
              <a:rPr lang="en-US" altLang="en-US" dirty="0">
                <a:sym typeface="Symbol" pitchFamily="84" charset="2"/>
              </a:rPr>
              <a:t></a:t>
            </a:r>
            <a:r>
              <a:rPr lang="en-US" altLang="en-US" dirty="0"/>
              <a:t> (0.8)</a:t>
            </a:r>
            <a:r>
              <a:rPr lang="en-US" altLang="en-US" baseline="30000" dirty="0"/>
              <a:t>2</a:t>
            </a:r>
            <a:r>
              <a:rPr lang="en-US" altLang="en-US" i="1" baseline="30000" dirty="0"/>
              <a:t> </a:t>
            </a:r>
            <a:r>
              <a:rPr lang="en-US" altLang="en-US" dirty="0">
                <a:sym typeface="Symbol" pitchFamily="84" charset="2"/>
              </a:rPr>
              <a:t></a:t>
            </a:r>
            <a:r>
              <a:rPr lang="en-US" altLang="en-US" dirty="0"/>
              <a:t> 0.64</a:t>
            </a:r>
          </a:p>
          <a:p>
            <a:pPr marL="895350" lvl="1" indent="-457200">
              <a:buFont typeface="Wingdings" panose="05000000000000000000" pitchFamily="2" charset="2"/>
              <a:buChar char="§"/>
            </a:pPr>
            <a:r>
              <a:rPr lang="en-US" altLang="en-US" i="1" dirty="0"/>
              <a:t>C</a:t>
            </a:r>
            <a:r>
              <a:rPr lang="en-US" altLang="en-US" i="1" baseline="30000" dirty="0"/>
              <a:t>R</a:t>
            </a:r>
            <a:r>
              <a:rPr lang="en-US" altLang="en-US" i="1" dirty="0"/>
              <a:t>C</a:t>
            </a:r>
            <a:r>
              <a:rPr lang="en-US" altLang="en-US" i="1" baseline="30000" dirty="0"/>
              <a:t>W</a:t>
            </a:r>
            <a:r>
              <a:rPr lang="en-US" altLang="en-US" dirty="0"/>
              <a:t> </a:t>
            </a:r>
            <a:r>
              <a:rPr lang="en-US" altLang="en-US" dirty="0">
                <a:sym typeface="Symbol" pitchFamily="84" charset="2"/>
              </a:rPr>
              <a:t></a:t>
            </a:r>
            <a:r>
              <a:rPr lang="en-US" altLang="en-US" dirty="0"/>
              <a:t> 2</a:t>
            </a:r>
            <a:r>
              <a:rPr lang="en-US" altLang="en-US" i="1" dirty="0"/>
              <a:t>pq</a:t>
            </a:r>
            <a:r>
              <a:rPr lang="en-US" altLang="en-US" dirty="0"/>
              <a:t> </a:t>
            </a:r>
            <a:r>
              <a:rPr lang="en-US" altLang="en-US" dirty="0">
                <a:sym typeface="Symbol" pitchFamily="84" charset="2"/>
              </a:rPr>
              <a:t></a:t>
            </a:r>
            <a:r>
              <a:rPr lang="en-US" altLang="en-US" dirty="0"/>
              <a:t> 2(0.8)(0.2)</a:t>
            </a:r>
            <a:r>
              <a:rPr lang="en-US" altLang="en-US" i="1" baseline="30000" dirty="0"/>
              <a:t> </a:t>
            </a:r>
            <a:r>
              <a:rPr lang="en-US" altLang="en-US" dirty="0">
                <a:sym typeface="Symbol" pitchFamily="84" charset="2"/>
              </a:rPr>
              <a:t></a:t>
            </a:r>
            <a:r>
              <a:rPr lang="en-US" altLang="en-US" dirty="0"/>
              <a:t> 0.32</a:t>
            </a:r>
          </a:p>
          <a:p>
            <a:pPr marL="895350" lvl="1" indent="-457200">
              <a:buFont typeface="Wingdings" panose="05000000000000000000" pitchFamily="2" charset="2"/>
              <a:buChar char="§"/>
            </a:pPr>
            <a:r>
              <a:rPr lang="en-US" altLang="en-US" i="1" dirty="0"/>
              <a:t>C</a:t>
            </a:r>
            <a:r>
              <a:rPr lang="en-US" altLang="en-US" i="1" baseline="30000" dirty="0"/>
              <a:t>W</a:t>
            </a:r>
            <a:r>
              <a:rPr lang="en-US" altLang="en-US" i="1" dirty="0"/>
              <a:t>C</a:t>
            </a:r>
            <a:r>
              <a:rPr lang="en-US" altLang="en-US" i="1" baseline="30000" dirty="0"/>
              <a:t>W</a:t>
            </a:r>
            <a:r>
              <a:rPr lang="en-US" altLang="en-US" dirty="0"/>
              <a:t> </a:t>
            </a:r>
            <a:r>
              <a:rPr lang="en-US" altLang="en-US" dirty="0">
                <a:sym typeface="Symbol" pitchFamily="84" charset="2"/>
              </a:rPr>
              <a:t></a:t>
            </a:r>
            <a:r>
              <a:rPr lang="en-US" altLang="en-US" dirty="0"/>
              <a:t> </a:t>
            </a:r>
            <a:r>
              <a:rPr lang="en-US" altLang="en-US" i="1" dirty="0"/>
              <a:t>q</a:t>
            </a:r>
            <a:r>
              <a:rPr lang="en-US" altLang="en-US" baseline="30000" dirty="0"/>
              <a:t>2</a:t>
            </a:r>
            <a:r>
              <a:rPr lang="en-US" altLang="en-US" dirty="0"/>
              <a:t> </a:t>
            </a:r>
            <a:r>
              <a:rPr lang="en-US" altLang="en-US" dirty="0">
                <a:sym typeface="Symbol" pitchFamily="84" charset="2"/>
              </a:rPr>
              <a:t></a:t>
            </a:r>
            <a:r>
              <a:rPr lang="en-US" altLang="en-US" dirty="0"/>
              <a:t> (0.2)</a:t>
            </a:r>
            <a:r>
              <a:rPr lang="en-US" altLang="en-US" baseline="30000" dirty="0"/>
              <a:t>2</a:t>
            </a:r>
            <a:r>
              <a:rPr lang="en-US" altLang="en-US" i="1" baseline="30000" dirty="0"/>
              <a:t> </a:t>
            </a:r>
            <a:r>
              <a:rPr lang="en-US" altLang="en-US" dirty="0">
                <a:sym typeface="Symbol" pitchFamily="84" charset="2"/>
              </a:rPr>
              <a:t></a:t>
            </a:r>
            <a:r>
              <a:rPr lang="en-US" altLang="en-US" dirty="0"/>
              <a:t> 0.04</a:t>
            </a:r>
          </a:p>
          <a:p>
            <a:endParaRPr lang="en-US" dirty="0"/>
          </a:p>
        </p:txBody>
      </p:sp>
      <p:sp>
        <p:nvSpPr>
          <p:cNvPr id="4" name="Oval 3"/>
          <p:cNvSpPr/>
          <p:nvPr/>
        </p:nvSpPr>
        <p:spPr>
          <a:xfrm>
            <a:off x="7467600" y="228600"/>
            <a:ext cx="838200" cy="609600"/>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73221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xfrm>
            <a:off x="63500" y="165100"/>
            <a:ext cx="9004300" cy="503238"/>
          </a:xfrm>
        </p:spPr>
        <p:txBody>
          <a:bodyPr lIns="91440" tIns="45720" rIns="91440" bIns="45720" anchor="ctr">
            <a:normAutofit fontScale="90000"/>
          </a:bodyPr>
          <a:lstStyle/>
          <a:p>
            <a:pPr eaLnBrk="1" hangingPunct="1"/>
            <a:r>
              <a:rPr lang="en-US" altLang="en-US" i="1"/>
              <a:t>Conditions for Hardy-Weinberg Equilibrium</a:t>
            </a:r>
          </a:p>
        </p:txBody>
      </p:sp>
      <p:sp>
        <p:nvSpPr>
          <p:cNvPr id="28675" name="Rectangle 3"/>
          <p:cNvSpPr>
            <a:spLocks noGrp="1" noChangeArrowheads="1"/>
          </p:cNvSpPr>
          <p:nvPr>
            <p:ph type="body" idx="4294967295"/>
          </p:nvPr>
        </p:nvSpPr>
        <p:spPr>
          <a:xfrm>
            <a:off x="30163" y="1257300"/>
            <a:ext cx="9037637" cy="3562350"/>
          </a:xfrm>
        </p:spPr>
        <p:txBody>
          <a:bodyPr lIns="91440" tIns="45720" rIns="91440" bIns="45720"/>
          <a:lstStyle/>
          <a:p>
            <a:pPr marL="317500" indent="-292100" eaLnBrk="1" hangingPunct="1"/>
            <a:r>
              <a:rPr lang="en-US" altLang="en-US" dirty="0"/>
              <a:t>The Hardy-Weinberg theorem describes a hypothetical population that is not evolving.</a:t>
            </a:r>
          </a:p>
          <a:p>
            <a:pPr marL="317500" indent="-292100" eaLnBrk="1" hangingPunct="1"/>
            <a:endParaRPr lang="en-US" altLang="en-US" dirty="0"/>
          </a:p>
          <a:p>
            <a:pPr marL="317500" indent="-292100" eaLnBrk="1" hangingPunct="1"/>
            <a:r>
              <a:rPr lang="en-US" altLang="en-US" dirty="0"/>
              <a:t>In real populations, allele and genotype frequencies do change over time.</a:t>
            </a:r>
            <a:endParaRPr lang="en-US" altLang="en-US" sz="3300" dirty="0"/>
          </a:p>
        </p:txBody>
      </p:sp>
      <p:sp>
        <p:nvSpPr>
          <p:cNvPr id="28676" name="Line 6"/>
          <p:cNvSpPr>
            <a:spLocks noChangeShapeType="1"/>
          </p:cNvSpPr>
          <p:nvPr/>
        </p:nvSpPr>
        <p:spPr bwMode="auto">
          <a:xfrm>
            <a:off x="182563" y="1095375"/>
            <a:ext cx="8775700" cy="0"/>
          </a:xfrm>
          <a:prstGeom prst="line">
            <a:avLst/>
          </a:prstGeom>
          <a:noFill/>
          <a:ln w="76200">
            <a:solidFill>
              <a:srgbClr val="9D0016"/>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77" name="Line 7"/>
          <p:cNvSpPr>
            <a:spLocks noChangeShapeType="1"/>
          </p:cNvSpPr>
          <p:nvPr/>
        </p:nvSpPr>
        <p:spPr bwMode="auto">
          <a:xfrm>
            <a:off x="182563" y="6535738"/>
            <a:ext cx="87757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0941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6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2"/>
          </p:nvPr>
        </p:nvSpPr>
        <p:spPr>
          <a:xfrm>
            <a:off x="417513" y="533400"/>
            <a:ext cx="8305800" cy="4525963"/>
          </a:xfrm>
        </p:spPr>
        <p:txBody>
          <a:bodyPr>
            <a:normAutofit lnSpcReduction="10000"/>
          </a:bodyPr>
          <a:lstStyle/>
          <a:p>
            <a:pPr marL="0" indent="0">
              <a:buClr>
                <a:schemeClr val="tx1"/>
              </a:buClr>
              <a:buNone/>
            </a:pPr>
            <a:r>
              <a:rPr lang="en-US" altLang="en-US" sz="3200" dirty="0"/>
              <a:t>The five conditions for </a:t>
            </a:r>
            <a:r>
              <a:rPr lang="en-US" altLang="en-US" sz="3200" dirty="0" err="1"/>
              <a:t>nonevolving</a:t>
            </a:r>
            <a:r>
              <a:rPr lang="en-US" altLang="en-US" sz="3200" dirty="0"/>
              <a:t> populations are rarely met in nature</a:t>
            </a:r>
          </a:p>
          <a:p>
            <a:pPr>
              <a:buClr>
                <a:schemeClr val="tx1"/>
              </a:buClr>
              <a:buFont typeface="Arial" charset="0"/>
              <a:buAutoNum type="arabicPeriod"/>
            </a:pPr>
            <a:endParaRPr lang="en-US" altLang="en-US" sz="3200" dirty="0">
              <a:ea typeface="ヒラギノ角ゴ Pro W3" pitchFamily="84" charset="-128"/>
            </a:endParaRPr>
          </a:p>
          <a:p>
            <a:pPr>
              <a:buClr>
                <a:schemeClr val="tx1"/>
              </a:buClr>
              <a:buFont typeface="Arial" charset="0"/>
              <a:buAutoNum type="arabicPeriod"/>
            </a:pPr>
            <a:r>
              <a:rPr lang="en-US" altLang="en-US" sz="3200" dirty="0">
                <a:ea typeface="ヒラギノ角ゴ Pro W3" pitchFamily="84" charset="-128"/>
              </a:rPr>
              <a:t>No mutations</a:t>
            </a:r>
          </a:p>
          <a:p>
            <a:pPr>
              <a:buClr>
                <a:schemeClr val="tx1"/>
              </a:buClr>
              <a:buFont typeface="Arial" charset="0"/>
              <a:buAutoNum type="arabicPeriod"/>
            </a:pPr>
            <a:r>
              <a:rPr lang="en-US" altLang="en-US" sz="3200" dirty="0">
                <a:ea typeface="ヒラギノ角ゴ Pro W3" pitchFamily="84" charset="-128"/>
              </a:rPr>
              <a:t>Random mating </a:t>
            </a:r>
          </a:p>
          <a:p>
            <a:pPr>
              <a:buClr>
                <a:schemeClr val="tx1"/>
              </a:buClr>
              <a:buFont typeface="Arial" charset="0"/>
              <a:buAutoNum type="arabicPeriod"/>
            </a:pPr>
            <a:r>
              <a:rPr lang="en-US" altLang="en-US" sz="3200" dirty="0">
                <a:ea typeface="ヒラギノ角ゴ Pro W3" pitchFamily="84" charset="-128"/>
              </a:rPr>
              <a:t>No natural selection </a:t>
            </a:r>
          </a:p>
          <a:p>
            <a:pPr>
              <a:buClr>
                <a:schemeClr val="tx1"/>
              </a:buClr>
              <a:buFont typeface="Arial" charset="0"/>
              <a:buAutoNum type="arabicPeriod"/>
            </a:pPr>
            <a:r>
              <a:rPr lang="en-US" altLang="en-US" sz="3200" dirty="0">
                <a:ea typeface="ヒラギノ角ゴ Pro W3" pitchFamily="84" charset="-128"/>
              </a:rPr>
              <a:t>Extremely large population size</a:t>
            </a:r>
          </a:p>
          <a:p>
            <a:pPr>
              <a:buClr>
                <a:schemeClr val="tx1"/>
              </a:buClr>
              <a:buFont typeface="Arial" charset="0"/>
              <a:buAutoNum type="arabicPeriod"/>
            </a:pPr>
            <a:r>
              <a:rPr lang="en-US" altLang="en-US" sz="3200" dirty="0">
                <a:ea typeface="ヒラギノ角ゴ Pro W3" pitchFamily="84" charset="-128"/>
              </a:rPr>
              <a:t>No gene flow</a:t>
            </a:r>
          </a:p>
          <a:p>
            <a:endParaRPr lang="en-US" dirty="0"/>
          </a:p>
        </p:txBody>
      </p:sp>
      <p:sp>
        <p:nvSpPr>
          <p:cNvPr id="29701" name="Line 7"/>
          <p:cNvSpPr>
            <a:spLocks noChangeShapeType="1"/>
          </p:cNvSpPr>
          <p:nvPr/>
        </p:nvSpPr>
        <p:spPr bwMode="auto">
          <a:xfrm>
            <a:off x="182563" y="6535738"/>
            <a:ext cx="87757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491884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body" idx="4294967295"/>
          </p:nvPr>
        </p:nvSpPr>
        <p:spPr>
          <a:xfrm>
            <a:off x="38100" y="1254125"/>
            <a:ext cx="8839200" cy="4241800"/>
          </a:xfrm>
        </p:spPr>
        <p:txBody>
          <a:bodyPr lIns="91440" tIns="45720" rIns="91440" bIns="45720"/>
          <a:lstStyle/>
          <a:p>
            <a:pPr marL="317500" indent="-292100" eaLnBrk="1" hangingPunct="1"/>
            <a:r>
              <a:rPr lang="en-US" altLang="en-US" dirty="0"/>
              <a:t>Natural populations can evolve at some loci while being in Hardy-Weinberg equilibrium at other loci.</a:t>
            </a:r>
          </a:p>
          <a:p>
            <a:pPr marL="317500" indent="-292100" eaLnBrk="1" hangingPunct="1"/>
            <a:endParaRPr lang="en-US" altLang="en-US" dirty="0"/>
          </a:p>
          <a:p>
            <a:pPr marL="317500" indent="-292100" eaLnBrk="1" hangingPunct="1"/>
            <a:r>
              <a:rPr lang="en-US" altLang="en-US" dirty="0"/>
              <a:t>Some populations evolve slowly enough that evolution cannot be detected</a:t>
            </a:r>
          </a:p>
        </p:txBody>
      </p:sp>
      <p:sp>
        <p:nvSpPr>
          <p:cNvPr id="30723" name="Line 6"/>
          <p:cNvSpPr>
            <a:spLocks noChangeShapeType="1"/>
          </p:cNvSpPr>
          <p:nvPr/>
        </p:nvSpPr>
        <p:spPr bwMode="auto">
          <a:xfrm>
            <a:off x="182563" y="1095375"/>
            <a:ext cx="8775700" cy="0"/>
          </a:xfrm>
          <a:prstGeom prst="line">
            <a:avLst/>
          </a:prstGeom>
          <a:noFill/>
          <a:ln w="76200">
            <a:solidFill>
              <a:srgbClr val="9D0016"/>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24" name="Line 7"/>
          <p:cNvSpPr>
            <a:spLocks noChangeShapeType="1"/>
          </p:cNvSpPr>
          <p:nvPr/>
        </p:nvSpPr>
        <p:spPr bwMode="auto">
          <a:xfrm>
            <a:off x="182563" y="6535738"/>
            <a:ext cx="87757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434641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2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667F4B-F976-4774-9436-D518DE31D096}"/>
              </a:ext>
            </a:extLst>
          </p:cNvPr>
          <p:cNvSpPr>
            <a:spLocks noGrp="1"/>
          </p:cNvSpPr>
          <p:nvPr>
            <p:ph idx="1"/>
          </p:nvPr>
        </p:nvSpPr>
        <p:spPr>
          <a:xfrm>
            <a:off x="152400" y="152400"/>
            <a:ext cx="8229600" cy="6705600"/>
          </a:xfrm>
        </p:spPr>
        <p:txBody>
          <a:bodyPr/>
          <a:lstStyle/>
          <a:p>
            <a:pPr lvl="0"/>
            <a:r>
              <a:rPr lang="en-US" dirty="0"/>
              <a:t>There will be a test on Chapter 21 and 22 on Monday, March 16.</a:t>
            </a:r>
          </a:p>
          <a:p>
            <a:pPr lvl="0"/>
            <a:endParaRPr lang="en-US" dirty="0"/>
          </a:p>
          <a:p>
            <a:pPr lvl="0"/>
            <a:r>
              <a:rPr lang="en-US" dirty="0"/>
              <a:t>The Chapter 21 Homework is due on Thursday, March 5</a:t>
            </a:r>
            <a:r>
              <a:rPr lang="en-US" baseline="30000" dirty="0"/>
              <a:t>th</a:t>
            </a:r>
            <a:r>
              <a:rPr lang="en-US" dirty="0"/>
              <a:t> at 11:59 pm.</a:t>
            </a:r>
          </a:p>
          <a:p>
            <a:pPr lvl="0"/>
            <a:endParaRPr lang="en-US" dirty="0"/>
          </a:p>
          <a:p>
            <a:pPr lvl="0"/>
            <a:r>
              <a:rPr lang="en-US" dirty="0"/>
              <a:t>The Chapter 22 Homework is due on Sunday, March 15 at 11:59 pm</a:t>
            </a:r>
            <a:r>
              <a:rPr lang="en-US"/>
              <a:t>. </a:t>
            </a:r>
            <a:r>
              <a:rPr lang="en-US">
                <a:solidFill>
                  <a:srgbClr val="FF0000"/>
                </a:solidFill>
              </a:rPr>
              <a:t> </a:t>
            </a:r>
            <a:endParaRPr lang="en-US" dirty="0"/>
          </a:p>
        </p:txBody>
      </p:sp>
    </p:spTree>
    <p:extLst>
      <p:ext uri="{BB962C8B-B14F-4D97-AF65-F5344CB8AC3E}">
        <p14:creationId xmlns:p14="http://schemas.microsoft.com/office/powerpoint/2010/main" val="2427647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lagCount" hidden="1">
            <a:hlinkClick r:id="rId4"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lvl1pPr eaLnBrk="0" hangingPunct="0">
              <a:spcBef>
                <a:spcPct val="20000"/>
              </a:spcBef>
              <a:spcAft>
                <a:spcPct val="20000"/>
              </a:spcAft>
              <a:buClr>
                <a:schemeClr val="tx2"/>
              </a:buClr>
              <a:buFont typeface="Wingdings" pitchFamily="84" charset="2"/>
              <a:buChar char="§"/>
              <a:defRPr sz="2800">
                <a:solidFill>
                  <a:schemeClr val="tx1"/>
                </a:solidFill>
                <a:latin typeface="Arial" charset="0"/>
                <a:cs typeface="Arial" charset="0"/>
              </a:defRPr>
            </a:lvl1pPr>
            <a:lvl2pPr marL="742950" indent="-285750" eaLnBrk="0" hangingPunct="0">
              <a:spcBef>
                <a:spcPct val="20000"/>
              </a:spcBef>
              <a:spcAft>
                <a:spcPct val="20000"/>
              </a:spcAft>
              <a:buClr>
                <a:schemeClr val="tx2"/>
              </a:buClr>
              <a:buFont typeface="Wingdings" pitchFamily="84" charset="2"/>
              <a:buChar char="§"/>
              <a:defRPr sz="2600">
                <a:solidFill>
                  <a:schemeClr val="tx1"/>
                </a:solidFill>
                <a:latin typeface="Arial" charset="0"/>
                <a:cs typeface="Arial" charset="0"/>
              </a:defRPr>
            </a:lvl2pPr>
            <a:lvl3pPr marL="1143000" indent="-228600" eaLnBrk="0" hangingPunct="0">
              <a:spcBef>
                <a:spcPct val="20000"/>
              </a:spcBef>
              <a:spcAft>
                <a:spcPct val="20000"/>
              </a:spcAft>
              <a:buClr>
                <a:schemeClr val="tx2"/>
              </a:buClr>
              <a:buFont typeface="Wingdings" pitchFamily="84" charset="2"/>
              <a:buChar char="§"/>
              <a:defRPr sz="2400">
                <a:solidFill>
                  <a:schemeClr val="tx1"/>
                </a:solidFill>
                <a:latin typeface="Arial" charset="0"/>
                <a:cs typeface="Arial" charset="0"/>
              </a:defRPr>
            </a:lvl3pPr>
            <a:lvl4pPr marL="1600200" indent="-228600" eaLnBrk="0"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4pPr>
            <a:lvl5pPr marL="2057400" indent="-228600" eaLnBrk="0"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5pPr>
            <a:lvl6pPr marL="2514600" indent="-228600" eaLnBrk="0" fontAlgn="base"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6pPr>
            <a:lvl7pPr marL="2971800" indent="-228600" eaLnBrk="0" fontAlgn="base"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7pPr>
            <a:lvl8pPr marL="3429000" indent="-228600" eaLnBrk="0" fontAlgn="base"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8pPr>
            <a:lvl9pPr marL="3886200" indent="-228600" eaLnBrk="0" fontAlgn="base"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9pPr>
          </a:lstStyle>
          <a:p>
            <a:pPr algn="ctr">
              <a:spcBef>
                <a:spcPct val="0"/>
              </a:spcBef>
              <a:spcAft>
                <a:spcPct val="0"/>
              </a:spcAft>
              <a:buClrTx/>
              <a:buFontTx/>
              <a:buNone/>
            </a:pPr>
            <a:r>
              <a:rPr lang="en-US" altLang="en-US" sz="1400" b="1">
                <a:latin typeface="Tahoma" pitchFamily="84" charset="0"/>
              </a:rPr>
              <a:t>0</a:t>
            </a:r>
          </a:p>
        </p:txBody>
      </p:sp>
      <p:sp>
        <p:nvSpPr>
          <p:cNvPr id="7171" name="Text Box 8"/>
          <p:cNvSpPr txBox="1">
            <a:spLocks noChangeArrowheads="1"/>
          </p:cNvSpPr>
          <p:nvPr/>
        </p:nvSpPr>
        <p:spPr bwMode="auto">
          <a:xfrm>
            <a:off x="528638" y="1098550"/>
            <a:ext cx="8539162" cy="1938992"/>
          </a:xfrm>
          <a:prstGeom prst="rect">
            <a:avLst/>
          </a:prstGeom>
          <a:noFill/>
          <a:ln>
            <a:noFill/>
          </a:ln>
          <a:effectLst/>
          <a:extLst>
            <a:ext uri="{909E8E84-426E-40DD-AFC4-6F175D3DCCD1}">
              <a14:hiddenFill xmlns:a14="http://schemas.microsoft.com/office/drawing/2010/main">
                <a:solidFill>
                  <a:srgbClr val="9D0016"/>
                </a:solidFill>
              </a14:hiddenFill>
            </a:ext>
            <a:ext uri="{91240B29-F687-4F45-9708-019B960494DF}">
              <a14:hiddenLine xmlns:a14="http://schemas.microsoft.com/office/drawing/2010/main" w="9525">
                <a:solidFill>
                  <a:srgbClr val="47474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spcAft>
                <a:spcPct val="20000"/>
              </a:spcAft>
              <a:buClr>
                <a:schemeClr val="tx2"/>
              </a:buClr>
              <a:buFont typeface="Wingdings" pitchFamily="84" charset="2"/>
              <a:buChar char="§"/>
              <a:defRPr sz="2800">
                <a:solidFill>
                  <a:schemeClr val="tx1"/>
                </a:solidFill>
                <a:latin typeface="Arial" charset="0"/>
                <a:cs typeface="Arial" charset="0"/>
              </a:defRPr>
            </a:lvl1pPr>
            <a:lvl2pPr marL="742950" indent="-285750" eaLnBrk="0" hangingPunct="0">
              <a:spcBef>
                <a:spcPct val="20000"/>
              </a:spcBef>
              <a:spcAft>
                <a:spcPct val="20000"/>
              </a:spcAft>
              <a:buClr>
                <a:schemeClr val="tx2"/>
              </a:buClr>
              <a:buFont typeface="Wingdings" pitchFamily="84" charset="2"/>
              <a:buChar char="§"/>
              <a:defRPr sz="2600">
                <a:solidFill>
                  <a:schemeClr val="tx1"/>
                </a:solidFill>
                <a:latin typeface="Arial" charset="0"/>
                <a:cs typeface="Arial" charset="0"/>
              </a:defRPr>
            </a:lvl2pPr>
            <a:lvl3pPr marL="1143000" indent="-228600" eaLnBrk="0" hangingPunct="0">
              <a:spcBef>
                <a:spcPct val="20000"/>
              </a:spcBef>
              <a:spcAft>
                <a:spcPct val="20000"/>
              </a:spcAft>
              <a:buClr>
                <a:schemeClr val="tx2"/>
              </a:buClr>
              <a:buFont typeface="Wingdings" pitchFamily="84" charset="2"/>
              <a:buChar char="§"/>
              <a:defRPr sz="2400">
                <a:solidFill>
                  <a:schemeClr val="tx1"/>
                </a:solidFill>
                <a:latin typeface="Arial" charset="0"/>
                <a:cs typeface="Arial" charset="0"/>
              </a:defRPr>
            </a:lvl3pPr>
            <a:lvl4pPr marL="1600200" indent="-228600" eaLnBrk="0"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4pPr>
            <a:lvl5pPr marL="2057400" indent="-228600" eaLnBrk="0"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5pPr>
            <a:lvl6pPr marL="2514600" indent="-228600" eaLnBrk="0" fontAlgn="base"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6pPr>
            <a:lvl7pPr marL="2971800" indent="-228600" eaLnBrk="0" fontAlgn="base"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7pPr>
            <a:lvl8pPr marL="3429000" indent="-228600" eaLnBrk="0" fontAlgn="base"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8pPr>
            <a:lvl9pPr marL="3886200" indent="-228600" eaLnBrk="0" fontAlgn="base" hangingPunct="0">
              <a:spcBef>
                <a:spcPct val="20000"/>
              </a:spcBef>
              <a:spcAft>
                <a:spcPct val="20000"/>
              </a:spcAft>
              <a:buClr>
                <a:schemeClr val="tx2"/>
              </a:buClr>
              <a:buFont typeface="Wingdings" pitchFamily="84" charset="2"/>
              <a:buChar char="§"/>
              <a:defRPr sz="2200">
                <a:solidFill>
                  <a:schemeClr val="tx1"/>
                </a:solidFill>
                <a:latin typeface="Arial" charset="0"/>
                <a:cs typeface="Arial" charset="0"/>
              </a:defRPr>
            </a:lvl9pPr>
          </a:lstStyle>
          <a:p>
            <a:pPr eaLnBrk="1" hangingPunct="1">
              <a:spcBef>
                <a:spcPct val="0"/>
              </a:spcBef>
              <a:spcAft>
                <a:spcPct val="0"/>
              </a:spcAft>
              <a:buClrTx/>
              <a:buFontTx/>
              <a:buNone/>
            </a:pPr>
            <a:r>
              <a:rPr lang="en-US" altLang="en-US" sz="12000" dirty="0">
                <a:solidFill>
                  <a:srgbClr val="9D0016"/>
                </a:solidFill>
              </a:rPr>
              <a:t>Chapter 21</a:t>
            </a:r>
          </a:p>
        </p:txBody>
      </p:sp>
      <p:sp>
        <p:nvSpPr>
          <p:cNvPr id="2" name="Subtitle 1"/>
          <p:cNvSpPr>
            <a:spLocks noGrp="1"/>
          </p:cNvSpPr>
          <p:nvPr>
            <p:ph type="subTitle" idx="1"/>
          </p:nvPr>
        </p:nvSpPr>
        <p:spPr/>
        <p:txBody>
          <a:bodyPr/>
          <a:lstStyle/>
          <a:p>
            <a:r>
              <a:rPr lang="en-US" dirty="0"/>
              <a:t>Hardy-Weinberg</a:t>
            </a:r>
          </a:p>
        </p:txBody>
      </p:sp>
    </p:spTree>
    <p:custDataLst>
      <p:tags r:id="rId1"/>
    </p:custDataLst>
    <p:extLst>
      <p:ext uri="{BB962C8B-B14F-4D97-AF65-F5344CB8AC3E}">
        <p14:creationId xmlns:p14="http://schemas.microsoft.com/office/powerpoint/2010/main" val="1202221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0" y="25400"/>
            <a:ext cx="8928100" cy="914400"/>
          </a:xfrm>
        </p:spPr>
        <p:txBody>
          <a:bodyPr lIns="91440" tIns="45720" rIns="91440" bIns="45720" anchor="ctr">
            <a:noAutofit/>
          </a:bodyPr>
          <a:lstStyle/>
          <a:p>
            <a:pPr marL="4763" indent="-4763" eaLnBrk="1" hangingPunct="1"/>
            <a:r>
              <a:rPr lang="en-US" altLang="en-US" sz="3600" dirty="0"/>
              <a:t>The Hardy-Weinberg equation can be used to </a:t>
            </a:r>
            <a:r>
              <a:rPr lang="en-US" altLang="en-US" sz="3600" b="1" dirty="0"/>
              <a:t>test</a:t>
            </a:r>
            <a:r>
              <a:rPr lang="en-US" altLang="en-US" sz="3600" dirty="0"/>
              <a:t> whether a </a:t>
            </a:r>
            <a:r>
              <a:rPr lang="en-US" altLang="en-US" sz="3600" b="1" u="sng" dirty="0"/>
              <a:t>population</a:t>
            </a:r>
            <a:r>
              <a:rPr lang="en-US" altLang="en-US" sz="3600" dirty="0"/>
              <a:t> is evolving</a:t>
            </a:r>
          </a:p>
        </p:txBody>
      </p:sp>
      <p:sp>
        <p:nvSpPr>
          <p:cNvPr id="8195" name="Rectangle 3"/>
          <p:cNvSpPr>
            <a:spLocks noGrp="1" noChangeArrowheads="1"/>
          </p:cNvSpPr>
          <p:nvPr>
            <p:ph type="body" idx="4294967295"/>
          </p:nvPr>
        </p:nvSpPr>
        <p:spPr>
          <a:xfrm>
            <a:off x="80963" y="3733800"/>
            <a:ext cx="8877300" cy="5124450"/>
          </a:xfrm>
        </p:spPr>
        <p:txBody>
          <a:bodyPr lIns="91440" tIns="45720" rIns="91440" bIns="45720"/>
          <a:lstStyle/>
          <a:p>
            <a:pPr marL="304800" indent="-304800" eaLnBrk="1" hangingPunct="1"/>
            <a:endParaRPr lang="en-US" altLang="en-US" sz="3600" dirty="0"/>
          </a:p>
          <a:p>
            <a:pPr marL="704850" lvl="1" indent="-304800"/>
            <a:endParaRPr lang="en-US" altLang="en-US" dirty="0"/>
          </a:p>
        </p:txBody>
      </p:sp>
      <p:sp>
        <p:nvSpPr>
          <p:cNvPr id="8196" name="Line 7"/>
          <p:cNvSpPr>
            <a:spLocks noChangeShapeType="1"/>
          </p:cNvSpPr>
          <p:nvPr/>
        </p:nvSpPr>
        <p:spPr bwMode="auto">
          <a:xfrm>
            <a:off x="182563" y="6535738"/>
            <a:ext cx="87757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 name="Rectangle 2"/>
          <p:cNvSpPr/>
          <p:nvPr/>
        </p:nvSpPr>
        <p:spPr>
          <a:xfrm>
            <a:off x="182564" y="4114800"/>
            <a:ext cx="8961436" cy="1077218"/>
          </a:xfrm>
          <a:prstGeom prst="rect">
            <a:avLst/>
          </a:prstGeom>
        </p:spPr>
        <p:txBody>
          <a:bodyPr wrap="square">
            <a:spAutoFit/>
          </a:bodyPr>
          <a:lstStyle/>
          <a:p>
            <a:r>
              <a:rPr lang="en-US" altLang="en-US" sz="3200" dirty="0"/>
              <a:t>Population: a </a:t>
            </a:r>
            <a:r>
              <a:rPr lang="en-US" altLang="en-US" sz="3200" b="1" dirty="0"/>
              <a:t>localized</a:t>
            </a:r>
            <a:r>
              <a:rPr lang="en-US" altLang="en-US" sz="3200" dirty="0"/>
              <a:t> group of individuals capable of interbreeding and producing fertile offspring.</a:t>
            </a:r>
            <a:endParaRPr lang="en-US" sz="3200" dirty="0"/>
          </a:p>
        </p:txBody>
      </p:sp>
      <p:pic>
        <p:nvPicPr>
          <p:cNvPr id="1028" name="Picture 4" descr="http://teacherweb.com/CA/NogalesHighSchool/mespinoza/fig31HardyWei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89982" y="1828799"/>
            <a:ext cx="4546600" cy="16805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900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CAC87CA-23E7-4DD1-99A1-71FEFC01E1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1752600"/>
            <a:ext cx="7848600" cy="4660106"/>
          </a:xfrm>
          <a:prstGeom prst="rect">
            <a:avLst/>
          </a:prstGeom>
        </p:spPr>
      </p:pic>
      <p:sp>
        <p:nvSpPr>
          <p:cNvPr id="6" name="Title 5">
            <a:extLst>
              <a:ext uri="{FF2B5EF4-FFF2-40B4-BE49-F238E27FC236}">
                <a16:creationId xmlns:a16="http://schemas.microsoft.com/office/drawing/2014/main" id="{4D1AB083-0A47-4AB2-BDD9-D75AFB10F111}"/>
              </a:ext>
            </a:extLst>
          </p:cNvPr>
          <p:cNvSpPr>
            <a:spLocks noGrp="1"/>
          </p:cNvSpPr>
          <p:nvPr>
            <p:ph type="title"/>
          </p:nvPr>
        </p:nvSpPr>
        <p:spPr/>
        <p:txBody>
          <a:bodyPr>
            <a:normAutofit fontScale="90000"/>
          </a:bodyPr>
          <a:lstStyle/>
          <a:p>
            <a:r>
              <a:rPr lang="en-US" dirty="0"/>
              <a:t>Rats in New York City</a:t>
            </a:r>
            <a:br>
              <a:rPr lang="en-US" dirty="0"/>
            </a:br>
            <a:endParaRPr lang="en-US" dirty="0"/>
          </a:p>
        </p:txBody>
      </p:sp>
      <p:sp>
        <p:nvSpPr>
          <p:cNvPr id="9" name="Rectangle 8">
            <a:extLst>
              <a:ext uri="{FF2B5EF4-FFF2-40B4-BE49-F238E27FC236}">
                <a16:creationId xmlns:a16="http://schemas.microsoft.com/office/drawing/2014/main" id="{2665C076-6CF1-4B5D-B4D4-DA18F873354C}"/>
              </a:ext>
            </a:extLst>
          </p:cNvPr>
          <p:cNvSpPr/>
          <p:nvPr/>
        </p:nvSpPr>
        <p:spPr>
          <a:xfrm>
            <a:off x="1295400" y="846138"/>
            <a:ext cx="6960752" cy="707886"/>
          </a:xfrm>
          <a:prstGeom prst="rect">
            <a:avLst/>
          </a:prstGeom>
        </p:spPr>
        <p:txBody>
          <a:bodyPr wrap="none">
            <a:spAutoFit/>
          </a:bodyPr>
          <a:lstStyle/>
          <a:p>
            <a:r>
              <a:rPr lang="en-US" sz="4000" dirty="0"/>
              <a:t>(One species, many populations)</a:t>
            </a:r>
            <a:endParaRPr lang="en-US" altLang="en-US" sz="4000" b="1" dirty="0">
              <a:solidFill>
                <a:schemeClr val="tx2"/>
              </a:solidFill>
              <a:latin typeface="Times New Roman" pitchFamily="84" charset="0"/>
              <a:ea typeface="ＭＳ Ｐゴシック" pitchFamily="84" charset="-128"/>
            </a:endParaRPr>
          </a:p>
        </p:txBody>
      </p:sp>
    </p:spTree>
    <p:extLst>
      <p:ext uri="{BB962C8B-B14F-4D97-AF65-F5344CB8AC3E}">
        <p14:creationId xmlns:p14="http://schemas.microsoft.com/office/powerpoint/2010/main" val="2470593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E42B773-0389-4692-80DD-E35BC474434B}"/>
              </a:ext>
            </a:extLst>
          </p:cNvPr>
          <p:cNvPicPr>
            <a:picLocks noChangeAspect="1"/>
          </p:cNvPicPr>
          <p:nvPr/>
        </p:nvPicPr>
        <p:blipFill rotWithShape="1">
          <a:blip r:embed="rId3">
            <a:extLst>
              <a:ext uri="{28A0092B-C50C-407E-A947-70E740481C1C}">
                <a14:useLocalDpi xmlns:a14="http://schemas.microsoft.com/office/drawing/2010/main" val="0"/>
              </a:ext>
            </a:extLst>
          </a:blip>
          <a:srcRect l="71465"/>
          <a:stretch/>
        </p:blipFill>
        <p:spPr>
          <a:xfrm>
            <a:off x="5029200" y="114344"/>
            <a:ext cx="3370660" cy="6024306"/>
          </a:xfrm>
          <a:prstGeom prst="rect">
            <a:avLst/>
          </a:prstGeom>
        </p:spPr>
      </p:pic>
      <p:pic>
        <p:nvPicPr>
          <p:cNvPr id="6" name="Picture 5">
            <a:extLst>
              <a:ext uri="{FF2B5EF4-FFF2-40B4-BE49-F238E27FC236}">
                <a16:creationId xmlns:a16="http://schemas.microsoft.com/office/drawing/2014/main" id="{DBD21EB4-9B68-4C0E-9AC7-8BDCE182E926}"/>
              </a:ext>
            </a:extLst>
          </p:cNvPr>
          <p:cNvPicPr>
            <a:picLocks noChangeAspect="1"/>
          </p:cNvPicPr>
          <p:nvPr/>
        </p:nvPicPr>
        <p:blipFill rotWithShape="1">
          <a:blip r:embed="rId3">
            <a:extLst>
              <a:ext uri="{28A0092B-C50C-407E-A947-70E740481C1C}">
                <a14:useLocalDpi xmlns:a14="http://schemas.microsoft.com/office/drawing/2010/main" val="0"/>
              </a:ext>
            </a:extLst>
          </a:blip>
          <a:srcRect r="73182"/>
          <a:stretch/>
        </p:blipFill>
        <p:spPr>
          <a:xfrm>
            <a:off x="134540" y="268220"/>
            <a:ext cx="2989660" cy="5685500"/>
          </a:xfrm>
          <a:prstGeom prst="rect">
            <a:avLst/>
          </a:prstGeom>
        </p:spPr>
      </p:pic>
      <p:sp>
        <p:nvSpPr>
          <p:cNvPr id="2" name="Title 1">
            <a:extLst>
              <a:ext uri="{FF2B5EF4-FFF2-40B4-BE49-F238E27FC236}">
                <a16:creationId xmlns:a16="http://schemas.microsoft.com/office/drawing/2014/main" id="{26A8063B-DED4-4FA7-B751-BAA605BE6613}"/>
              </a:ext>
            </a:extLst>
          </p:cNvPr>
          <p:cNvSpPr>
            <a:spLocks noGrp="1"/>
          </p:cNvSpPr>
          <p:nvPr>
            <p:ph type="title"/>
          </p:nvPr>
        </p:nvSpPr>
        <p:spPr>
          <a:xfrm>
            <a:off x="-595745" y="-304800"/>
            <a:ext cx="9753600" cy="1109725"/>
          </a:xfrm>
        </p:spPr>
        <p:txBody>
          <a:bodyPr>
            <a:normAutofit/>
          </a:bodyPr>
          <a:lstStyle/>
          <a:p>
            <a:r>
              <a:rPr lang="en-US" sz="2800" dirty="0"/>
              <a:t>Populations of Rats in New York City</a:t>
            </a:r>
          </a:p>
        </p:txBody>
      </p:sp>
      <p:sp>
        <p:nvSpPr>
          <p:cNvPr id="7" name="Rectangle 6">
            <a:extLst>
              <a:ext uri="{FF2B5EF4-FFF2-40B4-BE49-F238E27FC236}">
                <a16:creationId xmlns:a16="http://schemas.microsoft.com/office/drawing/2014/main" id="{C7F14FF8-A5DB-46F3-B1B0-527D53A22D96}"/>
              </a:ext>
            </a:extLst>
          </p:cNvPr>
          <p:cNvSpPr/>
          <p:nvPr/>
        </p:nvSpPr>
        <p:spPr>
          <a:xfrm>
            <a:off x="134540" y="5934670"/>
            <a:ext cx="9009460" cy="923330"/>
          </a:xfrm>
          <a:prstGeom prst="rect">
            <a:avLst/>
          </a:prstGeom>
        </p:spPr>
        <p:txBody>
          <a:bodyPr wrap="square">
            <a:spAutoFit/>
          </a:bodyPr>
          <a:lstStyle/>
          <a:p>
            <a:r>
              <a:rPr lang="en-US" dirty="0"/>
              <a:t>Left: a map showing two clusters of rats uptown (black, north of 59</a:t>
            </a:r>
            <a:r>
              <a:rPr lang="en-US" baseline="30000" dirty="0"/>
              <a:t>th</a:t>
            </a:r>
            <a:r>
              <a:rPr lang="en-US" dirty="0"/>
              <a:t> Street) and downtown (white, south of 14 Street). Right: a map showing estimated migration rates of rats. (Combs et al. / Molecular Ecology)</a:t>
            </a:r>
          </a:p>
        </p:txBody>
      </p:sp>
    </p:spTree>
    <p:extLst>
      <p:ext uri="{BB962C8B-B14F-4D97-AF65-F5344CB8AC3E}">
        <p14:creationId xmlns:p14="http://schemas.microsoft.com/office/powerpoint/2010/main" val="4015901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BD21EB4-9B68-4C0E-9AC7-8BDCE182E926}"/>
              </a:ext>
            </a:extLst>
          </p:cNvPr>
          <p:cNvPicPr>
            <a:picLocks noChangeAspect="1"/>
          </p:cNvPicPr>
          <p:nvPr/>
        </p:nvPicPr>
        <p:blipFill rotWithShape="1">
          <a:blip r:embed="rId3">
            <a:extLst>
              <a:ext uri="{28A0092B-C50C-407E-A947-70E740481C1C}">
                <a14:useLocalDpi xmlns:a14="http://schemas.microsoft.com/office/drawing/2010/main" val="0"/>
              </a:ext>
            </a:extLst>
          </a:blip>
          <a:srcRect l="73107"/>
          <a:stretch/>
        </p:blipFill>
        <p:spPr>
          <a:xfrm>
            <a:off x="4724400" y="-228600"/>
            <a:ext cx="2952750" cy="5599619"/>
          </a:xfrm>
          <a:prstGeom prst="rect">
            <a:avLst/>
          </a:prstGeom>
        </p:spPr>
      </p:pic>
      <p:sp>
        <p:nvSpPr>
          <p:cNvPr id="7" name="Rectangle 6">
            <a:extLst>
              <a:ext uri="{FF2B5EF4-FFF2-40B4-BE49-F238E27FC236}">
                <a16:creationId xmlns:a16="http://schemas.microsoft.com/office/drawing/2014/main" id="{C7F14FF8-A5DB-46F3-B1B0-527D53A22D96}"/>
              </a:ext>
            </a:extLst>
          </p:cNvPr>
          <p:cNvSpPr/>
          <p:nvPr/>
        </p:nvSpPr>
        <p:spPr>
          <a:xfrm>
            <a:off x="4572000" y="5208408"/>
            <a:ext cx="3962400" cy="646331"/>
          </a:xfrm>
          <a:prstGeom prst="rect">
            <a:avLst/>
          </a:prstGeom>
        </p:spPr>
        <p:txBody>
          <a:bodyPr wrap="square">
            <a:spAutoFit/>
          </a:bodyPr>
          <a:lstStyle/>
          <a:p>
            <a:r>
              <a:rPr lang="en-US" dirty="0"/>
              <a:t>Estimated migration rates of rats. (Combs et al. / Molecular Ecology)</a:t>
            </a:r>
          </a:p>
        </p:txBody>
      </p:sp>
      <p:sp>
        <p:nvSpPr>
          <p:cNvPr id="3" name="Rectangle 2">
            <a:extLst>
              <a:ext uri="{FF2B5EF4-FFF2-40B4-BE49-F238E27FC236}">
                <a16:creationId xmlns:a16="http://schemas.microsoft.com/office/drawing/2014/main" id="{E6B5B514-E7F1-43D4-A45E-BC60940DF5AF}"/>
              </a:ext>
            </a:extLst>
          </p:cNvPr>
          <p:cNvSpPr/>
          <p:nvPr/>
        </p:nvSpPr>
        <p:spPr>
          <a:xfrm>
            <a:off x="422564" y="1752600"/>
            <a:ext cx="4572000" cy="2800767"/>
          </a:xfrm>
          <a:prstGeom prst="rect">
            <a:avLst/>
          </a:prstGeom>
        </p:spPr>
        <p:txBody>
          <a:bodyPr>
            <a:spAutoFit/>
          </a:bodyPr>
          <a:lstStyle/>
          <a:p>
            <a:r>
              <a:rPr lang="en-US" altLang="en-US" sz="4400" dirty="0"/>
              <a:t>A </a:t>
            </a:r>
            <a:r>
              <a:rPr lang="en-US" altLang="en-US" sz="4400" b="1" dirty="0"/>
              <a:t>gene pool </a:t>
            </a:r>
            <a:r>
              <a:rPr lang="en-US" altLang="en-US" sz="4400" dirty="0"/>
              <a:t>consists of all the alleles for all loci in a population.</a:t>
            </a:r>
          </a:p>
        </p:txBody>
      </p:sp>
      <p:sp>
        <p:nvSpPr>
          <p:cNvPr id="5" name="Title 4">
            <a:extLst>
              <a:ext uri="{FF2B5EF4-FFF2-40B4-BE49-F238E27FC236}">
                <a16:creationId xmlns:a16="http://schemas.microsoft.com/office/drawing/2014/main" id="{86D111CB-F485-4232-9A94-0401BCED1318}"/>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3994418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4294967295"/>
          </p:nvPr>
        </p:nvSpPr>
        <p:spPr>
          <a:xfrm>
            <a:off x="0" y="10886"/>
            <a:ext cx="8763000" cy="6847114"/>
          </a:xfrm>
        </p:spPr>
        <p:txBody>
          <a:bodyPr lIns="91440" tIns="45720" rIns="91440" bIns="45720">
            <a:normAutofit/>
          </a:bodyPr>
          <a:lstStyle/>
          <a:p>
            <a:pPr indent="-292100" eaLnBrk="1" hangingPunct="1"/>
            <a:r>
              <a:rPr lang="en-US" altLang="en-US" dirty="0"/>
              <a:t>Calculate the </a:t>
            </a:r>
            <a:r>
              <a:rPr lang="en-US" altLang="en-US" b="1" dirty="0"/>
              <a:t>allele</a:t>
            </a:r>
            <a:r>
              <a:rPr lang="en-US" altLang="en-US" dirty="0"/>
              <a:t> frequency in a population. </a:t>
            </a:r>
          </a:p>
          <a:p>
            <a:pPr indent="-292100" eaLnBrk="1" hangingPunct="1"/>
            <a:endParaRPr lang="en-US" altLang="en-US" dirty="0"/>
          </a:p>
          <a:p>
            <a:pPr indent="-292100" eaLnBrk="1" hangingPunct="1"/>
            <a:r>
              <a:rPr lang="en-US" altLang="en-US" dirty="0"/>
              <a:t>For example, consider a population of wildflowers that is incompletely dominant for color</a:t>
            </a:r>
            <a:endParaRPr lang="en-US" altLang="en-US" sz="2600" dirty="0"/>
          </a:p>
          <a:p>
            <a:pPr marL="895350" lvl="1" indent="-457200">
              <a:buFont typeface="Wingdings" panose="05000000000000000000" pitchFamily="2" charset="2"/>
              <a:buChar char="§"/>
            </a:pPr>
            <a:r>
              <a:rPr lang="en-US" altLang="en-US" sz="3200" dirty="0"/>
              <a:t>2 red flowers (</a:t>
            </a:r>
            <a:r>
              <a:rPr lang="en-US" altLang="en-US" sz="3200" i="1" dirty="0"/>
              <a:t>C</a:t>
            </a:r>
            <a:r>
              <a:rPr lang="en-US" altLang="en-US" sz="3200" i="1" baseline="30000" dirty="0"/>
              <a:t>R</a:t>
            </a:r>
            <a:r>
              <a:rPr lang="en-US" altLang="en-US" sz="3200" i="1" dirty="0"/>
              <a:t>C</a:t>
            </a:r>
            <a:r>
              <a:rPr lang="en-US" altLang="en-US" sz="3200" i="1" baseline="30000" dirty="0"/>
              <a:t>R</a:t>
            </a:r>
            <a:r>
              <a:rPr lang="en-US" altLang="en-US" sz="3200" dirty="0"/>
              <a:t>)</a:t>
            </a:r>
          </a:p>
          <a:p>
            <a:pPr marL="895350" lvl="1" indent="-457200">
              <a:buFont typeface="Wingdings" panose="05000000000000000000" pitchFamily="2" charset="2"/>
              <a:buChar char="§"/>
            </a:pPr>
            <a:r>
              <a:rPr lang="en-US" altLang="en-US" sz="3200" dirty="0"/>
              <a:t>1 pink flower (</a:t>
            </a:r>
            <a:r>
              <a:rPr lang="en-US" altLang="en-US" sz="3200" i="1" dirty="0"/>
              <a:t>C</a:t>
            </a:r>
            <a:r>
              <a:rPr lang="en-US" altLang="en-US" sz="3200" i="1" baseline="30000" dirty="0"/>
              <a:t>R</a:t>
            </a:r>
            <a:r>
              <a:rPr lang="en-US" altLang="en-US" sz="3200" i="1" dirty="0"/>
              <a:t>C</a:t>
            </a:r>
            <a:r>
              <a:rPr lang="en-US" altLang="en-US" sz="3200" i="1" baseline="30000" dirty="0"/>
              <a:t>W</a:t>
            </a:r>
            <a:r>
              <a:rPr lang="en-US" altLang="en-US" sz="3200" dirty="0"/>
              <a:t>)</a:t>
            </a:r>
          </a:p>
          <a:p>
            <a:pPr marL="895350" lvl="1" indent="-457200">
              <a:buFont typeface="Wingdings" panose="05000000000000000000" pitchFamily="2" charset="2"/>
              <a:buChar char="§"/>
            </a:pPr>
            <a:r>
              <a:rPr lang="en-US" altLang="en-US" sz="3200" dirty="0"/>
              <a:t>3 white flowers (</a:t>
            </a:r>
            <a:r>
              <a:rPr lang="en-US" altLang="en-US" sz="3200" i="1" dirty="0"/>
              <a:t>C</a:t>
            </a:r>
            <a:r>
              <a:rPr lang="en-US" altLang="en-US" sz="3200" i="1" baseline="30000" dirty="0"/>
              <a:t>W</a:t>
            </a:r>
            <a:r>
              <a:rPr lang="en-US" altLang="en-US" sz="3200" i="1" dirty="0"/>
              <a:t>C</a:t>
            </a:r>
            <a:r>
              <a:rPr lang="en-US" altLang="en-US" sz="3200" i="1" baseline="30000" dirty="0"/>
              <a:t>W</a:t>
            </a:r>
            <a:r>
              <a:rPr lang="en-US" altLang="en-US" sz="3200" dirty="0"/>
              <a:t>) </a:t>
            </a:r>
          </a:p>
          <a:p>
            <a:pPr marL="895350" lvl="1" indent="-457200">
              <a:buFont typeface="Wingdings" panose="05000000000000000000" pitchFamily="2" charset="2"/>
              <a:buChar char="§"/>
            </a:pPr>
            <a:endParaRPr lang="en-US" altLang="en-US" dirty="0"/>
          </a:p>
          <a:p>
            <a:pPr marL="895350" lvl="1" indent="-457200">
              <a:buFont typeface="Wingdings" panose="05000000000000000000" pitchFamily="2" charset="2"/>
              <a:buChar char="§"/>
            </a:pPr>
            <a:endParaRPr lang="en-US" altLang="en-US" dirty="0"/>
          </a:p>
          <a:p>
            <a:pPr indent="-292100"/>
            <a:r>
              <a:rPr lang="en-US" altLang="en-US" dirty="0"/>
              <a:t>Figure out </a:t>
            </a:r>
            <a:r>
              <a:rPr lang="en-US" altLang="en-US" u="sng" dirty="0"/>
              <a:t>the number of copies of each allele</a:t>
            </a:r>
            <a:endParaRPr lang="en-US" altLang="en-US" sz="2600" u="sng" dirty="0"/>
          </a:p>
          <a:p>
            <a:pPr marL="895350" lvl="1" indent="-457200">
              <a:buFont typeface="Wingdings" panose="05000000000000000000" pitchFamily="2" charset="2"/>
              <a:buChar char="§"/>
            </a:pPr>
            <a:r>
              <a:rPr lang="en-US" altLang="en-US" i="1" dirty="0"/>
              <a:t>C</a:t>
            </a:r>
            <a:r>
              <a:rPr lang="en-US" altLang="en-US" i="1" baseline="30000" dirty="0"/>
              <a:t>R</a:t>
            </a:r>
            <a:r>
              <a:rPr lang="en-US" altLang="en-US" dirty="0"/>
              <a:t> </a:t>
            </a:r>
            <a:r>
              <a:rPr lang="en-US" altLang="en-US" dirty="0">
                <a:sym typeface="Symbol" pitchFamily="84" charset="2"/>
              </a:rPr>
              <a:t></a:t>
            </a:r>
            <a:r>
              <a:rPr lang="en-US" altLang="en-US" dirty="0"/>
              <a:t> </a:t>
            </a:r>
          </a:p>
          <a:p>
            <a:pPr marL="895350" lvl="1" indent="-457200">
              <a:buFont typeface="Wingdings" panose="05000000000000000000" pitchFamily="2" charset="2"/>
              <a:buChar char="§"/>
            </a:pPr>
            <a:r>
              <a:rPr lang="en-US" altLang="en-US" i="1" dirty="0"/>
              <a:t>C</a:t>
            </a:r>
            <a:r>
              <a:rPr lang="en-US" altLang="en-US" i="1" baseline="30000" dirty="0"/>
              <a:t>W</a:t>
            </a:r>
            <a:r>
              <a:rPr lang="en-US" altLang="en-US" dirty="0"/>
              <a:t> </a:t>
            </a:r>
            <a:r>
              <a:rPr lang="en-US" altLang="en-US" dirty="0">
                <a:sym typeface="Symbol" pitchFamily="84" charset="2"/>
              </a:rPr>
              <a:t></a:t>
            </a:r>
            <a:endParaRPr lang="en-US" altLang="en-US" sz="2600" dirty="0"/>
          </a:p>
        </p:txBody>
      </p:sp>
      <p:grpSp>
        <p:nvGrpSpPr>
          <p:cNvPr id="4" name="Group 3"/>
          <p:cNvGrpSpPr/>
          <p:nvPr/>
        </p:nvGrpSpPr>
        <p:grpSpPr>
          <a:xfrm>
            <a:off x="6138368" y="3156820"/>
            <a:ext cx="1099457" cy="673558"/>
            <a:chOff x="3581400" y="4138008"/>
            <a:chExt cx="1981200" cy="1257905"/>
          </a:xfrm>
        </p:grpSpPr>
        <p:pic>
          <p:nvPicPr>
            <p:cNvPr id="5" name="Picture 13" descr="21_UN01FlowerGenoPheno-U"/>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66701" b="3699"/>
            <a:stretch/>
          </p:blipFill>
          <p:spPr bwMode="auto">
            <a:xfrm>
              <a:off x="3581400" y="4138008"/>
              <a:ext cx="1981200" cy="1257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31"/>
            <p:cNvSpPr txBox="1">
              <a:spLocks noChangeArrowheads="1"/>
            </p:cNvSpPr>
            <p:nvPr/>
          </p:nvSpPr>
          <p:spPr bwMode="auto">
            <a:xfrm>
              <a:off x="4519613" y="4457700"/>
              <a:ext cx="10160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342900" indent="-342900" algn="r" eaLnBrk="0" hangingPunct="0">
                <a:defRPr sz="2400">
                  <a:solidFill>
                    <a:schemeClr val="tx1"/>
                  </a:solidFill>
                  <a:latin typeface="Arial" charset="0"/>
                  <a:cs typeface="Arial" charset="0"/>
                </a:defRPr>
              </a:lvl1pPr>
              <a:lvl2pPr marL="37931725" indent="-37474525" algn="r"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l">
                <a:lnSpc>
                  <a:spcPct val="115000"/>
                </a:lnSpc>
              </a:pPr>
              <a:r>
                <a:rPr lang="en-US" altLang="en-US" sz="2800" b="1" i="1" dirty="0"/>
                <a:t>C</a:t>
              </a:r>
              <a:r>
                <a:rPr lang="en-US" altLang="en-US" sz="2800" b="1" i="1" baseline="40000" dirty="0"/>
                <a:t>R</a:t>
              </a:r>
              <a:r>
                <a:rPr lang="en-US" altLang="en-US" sz="2800" b="1" i="1" dirty="0"/>
                <a:t>C</a:t>
              </a:r>
              <a:r>
                <a:rPr lang="en-US" altLang="en-US" sz="2800" b="1" i="1" baseline="40000" dirty="0"/>
                <a:t>W </a:t>
              </a:r>
            </a:p>
          </p:txBody>
        </p:sp>
      </p:grpSp>
      <p:grpSp>
        <p:nvGrpSpPr>
          <p:cNvPr id="10" name="Group 9"/>
          <p:cNvGrpSpPr/>
          <p:nvPr/>
        </p:nvGrpSpPr>
        <p:grpSpPr>
          <a:xfrm>
            <a:off x="5044941" y="2201283"/>
            <a:ext cx="1099457" cy="753461"/>
            <a:chOff x="3581400" y="1303338"/>
            <a:chExt cx="1981200" cy="1407128"/>
          </a:xfrm>
        </p:grpSpPr>
        <p:pic>
          <p:nvPicPr>
            <p:cNvPr id="11" name="Picture 13" descr="21_UN01FlowerGenoPheno-U"/>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66889"/>
            <a:stretch/>
          </p:blipFill>
          <p:spPr bwMode="auto">
            <a:xfrm>
              <a:off x="3581400" y="1303338"/>
              <a:ext cx="1981200" cy="1407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Box 31"/>
            <p:cNvSpPr txBox="1">
              <a:spLocks noChangeArrowheads="1"/>
            </p:cNvSpPr>
            <p:nvPr/>
          </p:nvSpPr>
          <p:spPr bwMode="auto">
            <a:xfrm>
              <a:off x="4521200" y="1558925"/>
              <a:ext cx="949325"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342900" indent="-342900" algn="r" eaLnBrk="0" hangingPunct="0">
                <a:defRPr sz="2400">
                  <a:solidFill>
                    <a:schemeClr val="tx1"/>
                  </a:solidFill>
                  <a:latin typeface="Arial" charset="0"/>
                  <a:cs typeface="Arial" charset="0"/>
                </a:defRPr>
              </a:lvl1pPr>
              <a:lvl2pPr marL="37931725" indent="-37474525" algn="r"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l">
                <a:lnSpc>
                  <a:spcPct val="115000"/>
                </a:lnSpc>
              </a:pPr>
              <a:r>
                <a:rPr lang="en-US" altLang="en-US" sz="2800" b="1" i="1" dirty="0"/>
                <a:t>C</a:t>
              </a:r>
              <a:r>
                <a:rPr lang="en-US" altLang="en-US" sz="2800" b="1" i="1" baseline="40000" dirty="0"/>
                <a:t>R</a:t>
              </a:r>
              <a:r>
                <a:rPr lang="en-US" altLang="en-US" sz="2800" b="1" i="1" dirty="0"/>
                <a:t>C</a:t>
              </a:r>
              <a:r>
                <a:rPr lang="en-US" altLang="en-US" sz="2800" b="1" i="1" baseline="40000" dirty="0"/>
                <a:t>R </a:t>
              </a:r>
            </a:p>
          </p:txBody>
        </p:sp>
      </p:grpSp>
      <p:grpSp>
        <p:nvGrpSpPr>
          <p:cNvPr id="15" name="Group 14"/>
          <p:cNvGrpSpPr/>
          <p:nvPr/>
        </p:nvGrpSpPr>
        <p:grpSpPr>
          <a:xfrm>
            <a:off x="1447800" y="4227091"/>
            <a:ext cx="1099457" cy="758927"/>
            <a:chOff x="3581400" y="2720672"/>
            <a:chExt cx="1981200" cy="1417336"/>
          </a:xfrm>
        </p:grpSpPr>
        <p:pic>
          <p:nvPicPr>
            <p:cNvPr id="16" name="Picture 13" descr="21_UN01FlowerGenoPheno-U"/>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33351" b="33299"/>
            <a:stretch/>
          </p:blipFill>
          <p:spPr bwMode="auto">
            <a:xfrm>
              <a:off x="3581400" y="2720672"/>
              <a:ext cx="1981200" cy="1417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ext Box 31"/>
            <p:cNvSpPr txBox="1">
              <a:spLocks noChangeArrowheads="1"/>
            </p:cNvSpPr>
            <p:nvPr/>
          </p:nvSpPr>
          <p:spPr bwMode="auto">
            <a:xfrm>
              <a:off x="4522788" y="3033713"/>
              <a:ext cx="10160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342900" indent="-342900" algn="r" eaLnBrk="0" hangingPunct="0">
                <a:defRPr sz="2400">
                  <a:solidFill>
                    <a:schemeClr val="tx1"/>
                  </a:solidFill>
                  <a:latin typeface="Arial" charset="0"/>
                  <a:cs typeface="Arial" charset="0"/>
                </a:defRPr>
              </a:lvl1pPr>
              <a:lvl2pPr marL="37931725" indent="-37474525" algn="r"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l">
                <a:lnSpc>
                  <a:spcPct val="115000"/>
                </a:lnSpc>
              </a:pPr>
              <a:r>
                <a:rPr lang="en-US" altLang="en-US" sz="2800" b="1" i="1" dirty="0"/>
                <a:t>C</a:t>
              </a:r>
              <a:r>
                <a:rPr lang="en-US" altLang="en-US" sz="2800" b="1" i="1" baseline="40000" dirty="0"/>
                <a:t>W</a:t>
              </a:r>
              <a:r>
                <a:rPr lang="en-US" altLang="en-US" sz="2800" b="1" i="1" dirty="0"/>
                <a:t>C</a:t>
              </a:r>
              <a:r>
                <a:rPr lang="en-US" altLang="en-US" sz="2800" b="1" i="1" baseline="40000" dirty="0"/>
                <a:t>W </a:t>
              </a:r>
            </a:p>
          </p:txBody>
        </p:sp>
      </p:grpSp>
      <p:grpSp>
        <p:nvGrpSpPr>
          <p:cNvPr id="20" name="Group 19"/>
          <p:cNvGrpSpPr/>
          <p:nvPr/>
        </p:nvGrpSpPr>
        <p:grpSpPr>
          <a:xfrm>
            <a:off x="7308579" y="2110835"/>
            <a:ext cx="1099457" cy="753461"/>
            <a:chOff x="3581400" y="1303338"/>
            <a:chExt cx="1981200" cy="1407128"/>
          </a:xfrm>
        </p:grpSpPr>
        <p:pic>
          <p:nvPicPr>
            <p:cNvPr id="21" name="Picture 13" descr="21_UN01FlowerGenoPheno-U"/>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66889"/>
            <a:stretch/>
          </p:blipFill>
          <p:spPr bwMode="auto">
            <a:xfrm>
              <a:off x="3581400" y="1303338"/>
              <a:ext cx="1981200" cy="1407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ext Box 31"/>
            <p:cNvSpPr txBox="1">
              <a:spLocks noChangeArrowheads="1"/>
            </p:cNvSpPr>
            <p:nvPr/>
          </p:nvSpPr>
          <p:spPr bwMode="auto">
            <a:xfrm>
              <a:off x="4521200" y="1558925"/>
              <a:ext cx="949325"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342900" indent="-342900" algn="r" eaLnBrk="0" hangingPunct="0">
                <a:defRPr sz="2400">
                  <a:solidFill>
                    <a:schemeClr val="tx1"/>
                  </a:solidFill>
                  <a:latin typeface="Arial" charset="0"/>
                  <a:cs typeface="Arial" charset="0"/>
                </a:defRPr>
              </a:lvl1pPr>
              <a:lvl2pPr marL="37931725" indent="-37474525" algn="r"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l">
                <a:lnSpc>
                  <a:spcPct val="115000"/>
                </a:lnSpc>
              </a:pPr>
              <a:r>
                <a:rPr lang="en-US" altLang="en-US" sz="2800" b="1" i="1" dirty="0"/>
                <a:t>C</a:t>
              </a:r>
              <a:r>
                <a:rPr lang="en-US" altLang="en-US" sz="2800" b="1" i="1" baseline="40000" dirty="0"/>
                <a:t>R</a:t>
              </a:r>
              <a:r>
                <a:rPr lang="en-US" altLang="en-US" sz="2800" b="1" i="1" dirty="0"/>
                <a:t>C</a:t>
              </a:r>
              <a:r>
                <a:rPr lang="en-US" altLang="en-US" sz="2800" b="1" i="1" baseline="40000" dirty="0"/>
                <a:t>R </a:t>
              </a:r>
            </a:p>
          </p:txBody>
        </p:sp>
      </p:grpSp>
      <p:grpSp>
        <p:nvGrpSpPr>
          <p:cNvPr id="23" name="Group 22"/>
          <p:cNvGrpSpPr/>
          <p:nvPr/>
        </p:nvGrpSpPr>
        <p:grpSpPr>
          <a:xfrm>
            <a:off x="3600474" y="4243909"/>
            <a:ext cx="1099457" cy="758927"/>
            <a:chOff x="3581400" y="2720672"/>
            <a:chExt cx="1981200" cy="1417336"/>
          </a:xfrm>
        </p:grpSpPr>
        <p:pic>
          <p:nvPicPr>
            <p:cNvPr id="24" name="Picture 13" descr="21_UN01FlowerGenoPheno-U"/>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33351" b="33299"/>
            <a:stretch/>
          </p:blipFill>
          <p:spPr bwMode="auto">
            <a:xfrm>
              <a:off x="3581400" y="2720672"/>
              <a:ext cx="1981200" cy="1417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Text Box 31"/>
            <p:cNvSpPr txBox="1">
              <a:spLocks noChangeArrowheads="1"/>
            </p:cNvSpPr>
            <p:nvPr/>
          </p:nvSpPr>
          <p:spPr bwMode="auto">
            <a:xfrm>
              <a:off x="4522788" y="3033713"/>
              <a:ext cx="10160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342900" indent="-342900" algn="r" eaLnBrk="0" hangingPunct="0">
                <a:defRPr sz="2400">
                  <a:solidFill>
                    <a:schemeClr val="tx1"/>
                  </a:solidFill>
                  <a:latin typeface="Arial" charset="0"/>
                  <a:cs typeface="Arial" charset="0"/>
                </a:defRPr>
              </a:lvl1pPr>
              <a:lvl2pPr marL="37931725" indent="-37474525" algn="r"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l">
                <a:lnSpc>
                  <a:spcPct val="115000"/>
                </a:lnSpc>
              </a:pPr>
              <a:r>
                <a:rPr lang="en-US" altLang="en-US" sz="2800" b="1" i="1" dirty="0"/>
                <a:t>C</a:t>
              </a:r>
              <a:r>
                <a:rPr lang="en-US" altLang="en-US" sz="2800" b="1" i="1" baseline="40000" dirty="0"/>
                <a:t>W</a:t>
              </a:r>
              <a:r>
                <a:rPr lang="en-US" altLang="en-US" sz="2800" b="1" i="1" dirty="0"/>
                <a:t>C</a:t>
              </a:r>
              <a:r>
                <a:rPr lang="en-US" altLang="en-US" sz="2800" b="1" i="1" baseline="40000" dirty="0"/>
                <a:t>W </a:t>
              </a:r>
            </a:p>
          </p:txBody>
        </p:sp>
      </p:grpSp>
      <p:grpSp>
        <p:nvGrpSpPr>
          <p:cNvPr id="26" name="Group 25"/>
          <p:cNvGrpSpPr/>
          <p:nvPr/>
        </p:nvGrpSpPr>
        <p:grpSpPr>
          <a:xfrm>
            <a:off x="5676489" y="4279508"/>
            <a:ext cx="1099457" cy="758927"/>
            <a:chOff x="3581400" y="2720672"/>
            <a:chExt cx="1981200" cy="1417336"/>
          </a:xfrm>
        </p:grpSpPr>
        <p:pic>
          <p:nvPicPr>
            <p:cNvPr id="27" name="Picture 13" descr="21_UN01FlowerGenoPheno-U"/>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33351" b="33299"/>
            <a:stretch/>
          </p:blipFill>
          <p:spPr bwMode="auto">
            <a:xfrm>
              <a:off x="3581400" y="2720672"/>
              <a:ext cx="1981200" cy="1417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Text Box 31"/>
            <p:cNvSpPr txBox="1">
              <a:spLocks noChangeArrowheads="1"/>
            </p:cNvSpPr>
            <p:nvPr/>
          </p:nvSpPr>
          <p:spPr bwMode="auto">
            <a:xfrm>
              <a:off x="4522788" y="3033713"/>
              <a:ext cx="10160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342900" indent="-342900" algn="r" eaLnBrk="0" hangingPunct="0">
                <a:defRPr sz="2400">
                  <a:solidFill>
                    <a:schemeClr val="tx1"/>
                  </a:solidFill>
                  <a:latin typeface="Arial" charset="0"/>
                  <a:cs typeface="Arial" charset="0"/>
                </a:defRPr>
              </a:lvl1pPr>
              <a:lvl2pPr marL="37931725" indent="-37474525" algn="r"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l">
                <a:lnSpc>
                  <a:spcPct val="115000"/>
                </a:lnSpc>
              </a:pPr>
              <a:r>
                <a:rPr lang="en-US" altLang="en-US" sz="2800" b="1" i="1" dirty="0"/>
                <a:t>C</a:t>
              </a:r>
              <a:r>
                <a:rPr lang="en-US" altLang="en-US" sz="2800" b="1" i="1" baseline="40000" dirty="0"/>
                <a:t>W</a:t>
              </a:r>
              <a:r>
                <a:rPr lang="en-US" altLang="en-US" sz="2800" b="1" i="1" dirty="0"/>
                <a:t>C</a:t>
              </a:r>
              <a:r>
                <a:rPr lang="en-US" altLang="en-US" sz="2800" b="1" i="1" baseline="40000" dirty="0"/>
                <a:t>W </a:t>
              </a:r>
            </a:p>
          </p:txBody>
        </p:sp>
      </p:grpSp>
      <p:sp>
        <p:nvSpPr>
          <p:cNvPr id="2" name="TextBox 1"/>
          <p:cNvSpPr txBox="1"/>
          <p:nvPr/>
        </p:nvSpPr>
        <p:spPr>
          <a:xfrm>
            <a:off x="1786515" y="6141660"/>
            <a:ext cx="367408" cy="523220"/>
          </a:xfrm>
          <a:prstGeom prst="rect">
            <a:avLst/>
          </a:prstGeom>
          <a:noFill/>
        </p:spPr>
        <p:txBody>
          <a:bodyPr wrap="none" rtlCol="0">
            <a:spAutoFit/>
          </a:bodyPr>
          <a:lstStyle/>
          <a:p>
            <a:r>
              <a:rPr lang="en-US" sz="2800" dirty="0"/>
              <a:t>7</a:t>
            </a:r>
          </a:p>
        </p:txBody>
      </p:sp>
      <p:sp>
        <p:nvSpPr>
          <p:cNvPr id="29" name="TextBox 28"/>
          <p:cNvSpPr txBox="1"/>
          <p:nvPr/>
        </p:nvSpPr>
        <p:spPr>
          <a:xfrm>
            <a:off x="1786515" y="5671810"/>
            <a:ext cx="367408" cy="523220"/>
          </a:xfrm>
          <a:prstGeom prst="rect">
            <a:avLst/>
          </a:prstGeom>
          <a:noFill/>
        </p:spPr>
        <p:txBody>
          <a:bodyPr wrap="none" rtlCol="0">
            <a:spAutoFit/>
          </a:bodyPr>
          <a:lstStyle/>
          <a:p>
            <a:r>
              <a:rPr lang="en-US" sz="2800" dirty="0"/>
              <a:t>5</a:t>
            </a:r>
          </a:p>
        </p:txBody>
      </p:sp>
      <p:sp>
        <p:nvSpPr>
          <p:cNvPr id="30" name="TextBox 29"/>
          <p:cNvSpPr txBox="1"/>
          <p:nvPr/>
        </p:nvSpPr>
        <p:spPr>
          <a:xfrm>
            <a:off x="3755485" y="5671810"/>
            <a:ext cx="3509872" cy="523220"/>
          </a:xfrm>
          <a:prstGeom prst="rect">
            <a:avLst/>
          </a:prstGeom>
          <a:noFill/>
        </p:spPr>
        <p:txBody>
          <a:bodyPr wrap="none" rtlCol="0">
            <a:spAutoFit/>
          </a:bodyPr>
          <a:lstStyle/>
          <a:p>
            <a:r>
              <a:rPr lang="en-US" sz="2800" dirty="0"/>
              <a:t>Total # of individuals = </a:t>
            </a:r>
          </a:p>
        </p:txBody>
      </p:sp>
      <p:sp>
        <p:nvSpPr>
          <p:cNvPr id="31" name="TextBox 30"/>
          <p:cNvSpPr txBox="1"/>
          <p:nvPr/>
        </p:nvSpPr>
        <p:spPr>
          <a:xfrm>
            <a:off x="7237825" y="5661277"/>
            <a:ext cx="367408" cy="523220"/>
          </a:xfrm>
          <a:prstGeom prst="rect">
            <a:avLst/>
          </a:prstGeom>
          <a:noFill/>
        </p:spPr>
        <p:txBody>
          <a:bodyPr wrap="none" rtlCol="0">
            <a:spAutoFit/>
          </a:bodyPr>
          <a:lstStyle/>
          <a:p>
            <a:r>
              <a:rPr lang="en-US" sz="2800" dirty="0"/>
              <a:t>6</a:t>
            </a:r>
          </a:p>
        </p:txBody>
      </p:sp>
      <p:sp>
        <p:nvSpPr>
          <p:cNvPr id="32" name="TextBox 31"/>
          <p:cNvSpPr txBox="1"/>
          <p:nvPr/>
        </p:nvSpPr>
        <p:spPr>
          <a:xfrm>
            <a:off x="3712977" y="6195030"/>
            <a:ext cx="2865464" cy="523220"/>
          </a:xfrm>
          <a:prstGeom prst="rect">
            <a:avLst/>
          </a:prstGeom>
          <a:noFill/>
        </p:spPr>
        <p:txBody>
          <a:bodyPr wrap="none" rtlCol="0">
            <a:spAutoFit/>
          </a:bodyPr>
          <a:lstStyle/>
          <a:p>
            <a:r>
              <a:rPr lang="en-US" sz="2800" dirty="0"/>
              <a:t>Total # of alleles = </a:t>
            </a:r>
          </a:p>
        </p:txBody>
      </p:sp>
      <p:sp>
        <p:nvSpPr>
          <p:cNvPr id="33" name="TextBox 32"/>
          <p:cNvSpPr txBox="1"/>
          <p:nvPr/>
        </p:nvSpPr>
        <p:spPr>
          <a:xfrm>
            <a:off x="6597684" y="6141660"/>
            <a:ext cx="550151" cy="523220"/>
          </a:xfrm>
          <a:prstGeom prst="rect">
            <a:avLst/>
          </a:prstGeom>
          <a:noFill/>
        </p:spPr>
        <p:txBody>
          <a:bodyPr wrap="none" rtlCol="0">
            <a:spAutoFit/>
          </a:bodyPr>
          <a:lstStyle/>
          <a:p>
            <a:r>
              <a:rPr lang="en-US" sz="2800" dirty="0"/>
              <a:t>12</a:t>
            </a:r>
          </a:p>
        </p:txBody>
      </p:sp>
    </p:spTree>
    <p:extLst>
      <p:ext uri="{BB962C8B-B14F-4D97-AF65-F5344CB8AC3E}">
        <p14:creationId xmlns:p14="http://schemas.microsoft.com/office/powerpoint/2010/main" val="569935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1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31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par>
                                <p:cTn id="20" presetID="10" presetClass="entr" presetSubtype="0" fill="hold"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314">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500"/>
                                        <p:tgtEl>
                                          <p:spTgt spid="4"/>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3314">
                                            <p:txEl>
                                              <p:pRg st="5" end="5"/>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500"/>
                                        <p:tgtEl>
                                          <p:spTgt spid="15"/>
                                        </p:tgtEl>
                                      </p:cBhvr>
                                    </p:animEffect>
                                  </p:childTnLst>
                                </p:cTn>
                              </p:par>
                              <p:par>
                                <p:cTn id="41" presetID="10" presetClass="entr" presetSubtype="0" fill="hold" nodeType="with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fade">
                                      <p:cBhvr>
                                        <p:cTn id="43" dur="500"/>
                                        <p:tgtEl>
                                          <p:spTgt spid="23"/>
                                        </p:tgtEl>
                                      </p:cBhvr>
                                    </p:animEffect>
                                  </p:childTnLst>
                                </p:cTn>
                              </p:par>
                              <p:par>
                                <p:cTn id="44" presetID="10" presetClass="entr" presetSubtype="0" fill="hold" nodeType="withEffect">
                                  <p:stCondLst>
                                    <p:cond delay="0"/>
                                  </p:stCondLst>
                                  <p:childTnLst>
                                    <p:set>
                                      <p:cBhvr>
                                        <p:cTn id="45" dur="1" fill="hold">
                                          <p:stCondLst>
                                            <p:cond delay="0"/>
                                          </p:stCondLst>
                                        </p:cTn>
                                        <p:tgtEl>
                                          <p:spTgt spid="26"/>
                                        </p:tgtEl>
                                        <p:attrNameLst>
                                          <p:attrName>style.visibility</p:attrName>
                                        </p:attrNameLst>
                                      </p:cBhvr>
                                      <p:to>
                                        <p:strVal val="visible"/>
                                      </p:to>
                                    </p:set>
                                    <p:animEffect transition="in" filter="fade">
                                      <p:cBhvr>
                                        <p:cTn id="46" dur="500"/>
                                        <p:tgtEl>
                                          <p:spTgt spid="26"/>
                                        </p:tgtEl>
                                      </p:cBhvr>
                                    </p:animEffec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3314">
                                            <p:txEl>
                                              <p:pRg st="8" end="8"/>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3314">
                                            <p:txEl>
                                              <p:pRg st="9" end="9"/>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3314">
                                            <p:txEl>
                                              <p:pRg st="10" end="10"/>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0"/>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1"/>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32"/>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uiExpand="1" build="p"/>
      <p:bldP spid="2" grpId="0"/>
      <p:bldP spid="29" grpId="0"/>
      <p:bldP spid="30" grpId="0"/>
      <p:bldP spid="31" grpId="0"/>
      <p:bldP spid="32" grpId="0"/>
      <p:bldP spid="3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4294967295"/>
          </p:nvPr>
        </p:nvSpPr>
        <p:spPr>
          <a:xfrm>
            <a:off x="21771" y="1239384"/>
            <a:ext cx="10058400" cy="5194300"/>
          </a:xfrm>
        </p:spPr>
        <p:txBody>
          <a:bodyPr lIns="91440" tIns="45720" rIns="91440" bIns="45720">
            <a:normAutofit/>
          </a:bodyPr>
          <a:lstStyle/>
          <a:p>
            <a:pPr indent="-292100" eaLnBrk="1" hangingPunct="1"/>
            <a:r>
              <a:rPr lang="en-US" altLang="en-US" dirty="0"/>
              <a:t>To calculate the frequency of each allele</a:t>
            </a:r>
          </a:p>
          <a:p>
            <a:pPr marL="895350" lvl="1" indent="-457200" eaLnBrk="1" hangingPunct="1">
              <a:buFont typeface="Wingdings" panose="05000000000000000000" pitchFamily="2" charset="2"/>
              <a:buChar char="§"/>
            </a:pPr>
            <a:r>
              <a:rPr lang="en-US" altLang="en-US" sz="3200" i="1" dirty="0"/>
              <a:t>p</a:t>
            </a:r>
            <a:r>
              <a:rPr lang="en-US" altLang="en-US" sz="3200" dirty="0"/>
              <a:t> </a:t>
            </a:r>
            <a:r>
              <a:rPr lang="en-US" altLang="en-US" sz="3200" dirty="0">
                <a:sym typeface="Symbol" pitchFamily="84" charset="2"/>
              </a:rPr>
              <a:t></a:t>
            </a:r>
            <a:r>
              <a:rPr lang="en-US" altLang="en-US" sz="3200" dirty="0"/>
              <a:t> </a:t>
            </a:r>
            <a:r>
              <a:rPr lang="en-US" altLang="en-US" sz="3200" dirty="0" err="1"/>
              <a:t>freq</a:t>
            </a:r>
            <a:r>
              <a:rPr lang="en-US" altLang="en-US" sz="3200" dirty="0"/>
              <a:t> </a:t>
            </a:r>
            <a:r>
              <a:rPr lang="en-US" altLang="en-US" sz="3200" i="1" dirty="0"/>
              <a:t>C</a:t>
            </a:r>
            <a:r>
              <a:rPr lang="en-US" altLang="en-US" sz="3200" i="1" baseline="30000" dirty="0"/>
              <a:t>R </a:t>
            </a:r>
            <a:r>
              <a:rPr lang="en-US" altLang="en-US" sz="3200" dirty="0">
                <a:sym typeface="Symbol" pitchFamily="84" charset="2"/>
              </a:rPr>
              <a:t> </a:t>
            </a:r>
            <a:r>
              <a:rPr lang="en-US" altLang="en-US" sz="3200" dirty="0"/>
              <a:t>total # of p alleles/ total # of alleles</a:t>
            </a:r>
          </a:p>
          <a:p>
            <a:pPr marL="895350" lvl="1" indent="-457200">
              <a:buFont typeface="Wingdings" panose="05000000000000000000" pitchFamily="2" charset="2"/>
              <a:buChar char="§"/>
            </a:pPr>
            <a:r>
              <a:rPr lang="en-US" altLang="en-US" sz="3200" i="1" dirty="0"/>
              <a:t>p</a:t>
            </a:r>
            <a:r>
              <a:rPr lang="en-US" altLang="en-US" sz="3200" dirty="0"/>
              <a:t> </a:t>
            </a:r>
            <a:r>
              <a:rPr lang="en-US" altLang="en-US" sz="3200" dirty="0">
                <a:sym typeface="Symbol" pitchFamily="84" charset="2"/>
              </a:rPr>
              <a:t></a:t>
            </a:r>
            <a:r>
              <a:rPr lang="en-US" altLang="en-US" sz="3200" dirty="0"/>
              <a:t> </a:t>
            </a:r>
            <a:r>
              <a:rPr lang="en-US" altLang="en-US" sz="3200" dirty="0" err="1"/>
              <a:t>freq</a:t>
            </a:r>
            <a:r>
              <a:rPr lang="en-US" altLang="en-US" sz="3200" dirty="0"/>
              <a:t> </a:t>
            </a:r>
            <a:r>
              <a:rPr lang="en-US" altLang="en-US" sz="3200" i="1" dirty="0"/>
              <a:t>C</a:t>
            </a:r>
            <a:r>
              <a:rPr lang="en-US" altLang="en-US" sz="3200" i="1" baseline="30000" dirty="0"/>
              <a:t>R </a:t>
            </a:r>
            <a:r>
              <a:rPr lang="en-US" altLang="en-US" sz="3200" dirty="0">
                <a:sym typeface="Symbol" pitchFamily="84" charset="2"/>
              </a:rPr>
              <a:t>5/12= 0.42 (42%)</a:t>
            </a:r>
            <a:endParaRPr lang="en-US" altLang="en-US" sz="3200" dirty="0"/>
          </a:p>
          <a:p>
            <a:pPr marL="895350" lvl="1" indent="-457200" eaLnBrk="1" hangingPunct="1">
              <a:buFont typeface="Wingdings" panose="05000000000000000000" pitchFamily="2" charset="2"/>
              <a:buChar char="§"/>
            </a:pPr>
            <a:r>
              <a:rPr lang="en-US" altLang="en-US" sz="3200" i="1" dirty="0"/>
              <a:t>q</a:t>
            </a:r>
            <a:r>
              <a:rPr lang="en-US" altLang="en-US" sz="3200" dirty="0"/>
              <a:t> </a:t>
            </a:r>
            <a:r>
              <a:rPr lang="en-US" altLang="en-US" sz="3200" dirty="0">
                <a:sym typeface="Symbol" pitchFamily="84" charset="2"/>
              </a:rPr>
              <a:t></a:t>
            </a:r>
            <a:r>
              <a:rPr lang="en-US" altLang="en-US" sz="3200" dirty="0"/>
              <a:t> 1 </a:t>
            </a:r>
            <a:r>
              <a:rPr lang="en-US" altLang="en-US" sz="3200" dirty="0">
                <a:sym typeface="Symbol" pitchFamily="84" charset="2"/>
              </a:rPr>
              <a:t></a:t>
            </a:r>
            <a:r>
              <a:rPr lang="en-US" altLang="en-US" sz="3200" dirty="0"/>
              <a:t> </a:t>
            </a:r>
            <a:r>
              <a:rPr lang="en-US" altLang="en-US" sz="3200" i="1" dirty="0"/>
              <a:t>p</a:t>
            </a:r>
            <a:r>
              <a:rPr lang="en-US" altLang="en-US" sz="3200" dirty="0"/>
              <a:t> </a:t>
            </a:r>
            <a:r>
              <a:rPr lang="en-US" altLang="en-US" sz="3200" dirty="0">
                <a:sym typeface="Symbol" pitchFamily="84" charset="2"/>
              </a:rPr>
              <a:t></a:t>
            </a:r>
            <a:r>
              <a:rPr lang="en-US" altLang="en-US" sz="3200" dirty="0"/>
              <a:t> 0.58 (58%)</a:t>
            </a:r>
          </a:p>
          <a:p>
            <a:pPr indent="-292100" eaLnBrk="1" hangingPunct="1"/>
            <a:r>
              <a:rPr lang="en-US" altLang="en-US" dirty="0"/>
              <a:t>The sum of alleles is always 1</a:t>
            </a:r>
          </a:p>
          <a:p>
            <a:pPr marL="895350" lvl="1" indent="-457200" eaLnBrk="1" hangingPunct="1">
              <a:buFont typeface="Wingdings" panose="05000000000000000000" pitchFamily="2" charset="2"/>
              <a:buChar char="§"/>
            </a:pPr>
            <a:r>
              <a:rPr lang="en-US" altLang="en-US" sz="3200" dirty="0">
                <a:sym typeface="Symbol" pitchFamily="84" charset="2"/>
              </a:rPr>
              <a:t>0.42 </a:t>
            </a:r>
            <a:r>
              <a:rPr lang="en-US" altLang="en-US" sz="3200" dirty="0"/>
              <a:t> 0.58 </a:t>
            </a:r>
            <a:r>
              <a:rPr lang="en-US" altLang="en-US" sz="3200" dirty="0">
                <a:sym typeface="Symbol" pitchFamily="84" charset="2"/>
              </a:rPr>
              <a:t></a:t>
            </a:r>
            <a:r>
              <a:rPr lang="en-US" altLang="en-US" sz="3200" dirty="0"/>
              <a:t> 1</a:t>
            </a:r>
          </a:p>
        </p:txBody>
      </p:sp>
      <p:sp>
        <p:nvSpPr>
          <p:cNvPr id="17411" name="Line 6"/>
          <p:cNvSpPr>
            <a:spLocks noChangeShapeType="1"/>
          </p:cNvSpPr>
          <p:nvPr/>
        </p:nvSpPr>
        <p:spPr bwMode="auto">
          <a:xfrm>
            <a:off x="182563" y="1095375"/>
            <a:ext cx="8775700" cy="0"/>
          </a:xfrm>
          <a:prstGeom prst="line">
            <a:avLst/>
          </a:prstGeom>
          <a:noFill/>
          <a:ln w="76200">
            <a:solidFill>
              <a:srgbClr val="9D0016"/>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12" name="Line 7"/>
          <p:cNvSpPr>
            <a:spLocks noChangeShapeType="1"/>
          </p:cNvSpPr>
          <p:nvPr/>
        </p:nvSpPr>
        <p:spPr bwMode="auto">
          <a:xfrm>
            <a:off x="182563" y="6535738"/>
            <a:ext cx="87757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5" name="Group 4"/>
          <p:cNvGrpSpPr/>
          <p:nvPr/>
        </p:nvGrpSpPr>
        <p:grpSpPr>
          <a:xfrm>
            <a:off x="7246910" y="4303412"/>
            <a:ext cx="1099457" cy="673558"/>
            <a:chOff x="3581400" y="4138008"/>
            <a:chExt cx="1981200" cy="1257905"/>
          </a:xfrm>
        </p:grpSpPr>
        <p:pic>
          <p:nvPicPr>
            <p:cNvPr id="6" name="Picture 13" descr="21_UN01FlowerGenoPheno-U"/>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66701" b="3699"/>
            <a:stretch/>
          </p:blipFill>
          <p:spPr bwMode="auto">
            <a:xfrm>
              <a:off x="3581400" y="4138008"/>
              <a:ext cx="1981200" cy="1257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31"/>
            <p:cNvSpPr txBox="1">
              <a:spLocks noChangeArrowheads="1"/>
            </p:cNvSpPr>
            <p:nvPr/>
          </p:nvSpPr>
          <p:spPr bwMode="auto">
            <a:xfrm>
              <a:off x="4519613" y="4457700"/>
              <a:ext cx="10160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342900" indent="-342900" algn="r" eaLnBrk="0" hangingPunct="0">
                <a:defRPr sz="2400">
                  <a:solidFill>
                    <a:schemeClr val="tx1"/>
                  </a:solidFill>
                  <a:latin typeface="Arial" charset="0"/>
                  <a:cs typeface="Arial" charset="0"/>
                </a:defRPr>
              </a:lvl1pPr>
              <a:lvl2pPr marL="37931725" indent="-37474525" algn="r"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l">
                <a:lnSpc>
                  <a:spcPct val="115000"/>
                </a:lnSpc>
              </a:pPr>
              <a:r>
                <a:rPr lang="en-US" altLang="en-US" sz="2800" b="1" i="1" dirty="0"/>
                <a:t>C</a:t>
              </a:r>
              <a:r>
                <a:rPr lang="en-US" altLang="en-US" sz="2800" b="1" i="1" baseline="40000" dirty="0"/>
                <a:t>R</a:t>
              </a:r>
              <a:r>
                <a:rPr lang="en-US" altLang="en-US" sz="2800" b="1" i="1" dirty="0"/>
                <a:t>C</a:t>
              </a:r>
              <a:r>
                <a:rPr lang="en-US" altLang="en-US" sz="2800" b="1" i="1" baseline="40000" dirty="0"/>
                <a:t>W </a:t>
              </a:r>
            </a:p>
          </p:txBody>
        </p:sp>
      </p:grpSp>
      <p:grpSp>
        <p:nvGrpSpPr>
          <p:cNvPr id="8" name="Group 7"/>
          <p:cNvGrpSpPr/>
          <p:nvPr/>
        </p:nvGrpSpPr>
        <p:grpSpPr>
          <a:xfrm>
            <a:off x="6153483" y="3347875"/>
            <a:ext cx="1099457" cy="753461"/>
            <a:chOff x="3581400" y="1303338"/>
            <a:chExt cx="1981200" cy="1407128"/>
          </a:xfrm>
        </p:grpSpPr>
        <p:pic>
          <p:nvPicPr>
            <p:cNvPr id="9" name="Picture 13" descr="21_UN01FlowerGenoPheno-U"/>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66889"/>
            <a:stretch/>
          </p:blipFill>
          <p:spPr bwMode="auto">
            <a:xfrm>
              <a:off x="3581400" y="1303338"/>
              <a:ext cx="1981200" cy="1407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Box 31"/>
            <p:cNvSpPr txBox="1">
              <a:spLocks noChangeArrowheads="1"/>
            </p:cNvSpPr>
            <p:nvPr/>
          </p:nvSpPr>
          <p:spPr bwMode="auto">
            <a:xfrm>
              <a:off x="4521200" y="1558925"/>
              <a:ext cx="949325"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342900" indent="-342900" algn="r" eaLnBrk="0" hangingPunct="0">
                <a:defRPr sz="2400">
                  <a:solidFill>
                    <a:schemeClr val="tx1"/>
                  </a:solidFill>
                  <a:latin typeface="Arial" charset="0"/>
                  <a:cs typeface="Arial" charset="0"/>
                </a:defRPr>
              </a:lvl1pPr>
              <a:lvl2pPr marL="37931725" indent="-37474525" algn="r"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l">
                <a:lnSpc>
                  <a:spcPct val="115000"/>
                </a:lnSpc>
              </a:pPr>
              <a:r>
                <a:rPr lang="en-US" altLang="en-US" sz="2800" b="1" i="1" dirty="0"/>
                <a:t>C</a:t>
              </a:r>
              <a:r>
                <a:rPr lang="en-US" altLang="en-US" sz="2800" b="1" i="1" baseline="40000" dirty="0"/>
                <a:t>R</a:t>
              </a:r>
              <a:r>
                <a:rPr lang="en-US" altLang="en-US" sz="2800" b="1" i="1" dirty="0"/>
                <a:t>C</a:t>
              </a:r>
              <a:r>
                <a:rPr lang="en-US" altLang="en-US" sz="2800" b="1" i="1" baseline="40000" dirty="0"/>
                <a:t>R </a:t>
              </a:r>
            </a:p>
          </p:txBody>
        </p:sp>
      </p:grpSp>
      <p:grpSp>
        <p:nvGrpSpPr>
          <p:cNvPr id="11" name="Group 10"/>
          <p:cNvGrpSpPr/>
          <p:nvPr/>
        </p:nvGrpSpPr>
        <p:grpSpPr>
          <a:xfrm>
            <a:off x="2556342" y="5373683"/>
            <a:ext cx="1099457" cy="758927"/>
            <a:chOff x="3581400" y="2720672"/>
            <a:chExt cx="1981200" cy="1417336"/>
          </a:xfrm>
        </p:grpSpPr>
        <p:pic>
          <p:nvPicPr>
            <p:cNvPr id="12" name="Picture 13" descr="21_UN01FlowerGenoPheno-U"/>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33351" b="33299"/>
            <a:stretch/>
          </p:blipFill>
          <p:spPr bwMode="auto">
            <a:xfrm>
              <a:off x="3581400" y="2720672"/>
              <a:ext cx="1981200" cy="1417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31"/>
            <p:cNvSpPr txBox="1">
              <a:spLocks noChangeArrowheads="1"/>
            </p:cNvSpPr>
            <p:nvPr/>
          </p:nvSpPr>
          <p:spPr bwMode="auto">
            <a:xfrm>
              <a:off x="4522788" y="3033713"/>
              <a:ext cx="10160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342900" indent="-342900" algn="r" eaLnBrk="0" hangingPunct="0">
                <a:defRPr sz="2400">
                  <a:solidFill>
                    <a:schemeClr val="tx1"/>
                  </a:solidFill>
                  <a:latin typeface="Arial" charset="0"/>
                  <a:cs typeface="Arial" charset="0"/>
                </a:defRPr>
              </a:lvl1pPr>
              <a:lvl2pPr marL="37931725" indent="-37474525" algn="r"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l">
                <a:lnSpc>
                  <a:spcPct val="115000"/>
                </a:lnSpc>
              </a:pPr>
              <a:r>
                <a:rPr lang="en-US" altLang="en-US" sz="2800" b="1" i="1" dirty="0"/>
                <a:t>C</a:t>
              </a:r>
              <a:r>
                <a:rPr lang="en-US" altLang="en-US" sz="2800" b="1" i="1" baseline="40000" dirty="0"/>
                <a:t>W</a:t>
              </a:r>
              <a:r>
                <a:rPr lang="en-US" altLang="en-US" sz="2800" b="1" i="1" dirty="0"/>
                <a:t>C</a:t>
              </a:r>
              <a:r>
                <a:rPr lang="en-US" altLang="en-US" sz="2800" b="1" i="1" baseline="40000" dirty="0"/>
                <a:t>W </a:t>
              </a:r>
            </a:p>
          </p:txBody>
        </p:sp>
      </p:grpSp>
      <p:grpSp>
        <p:nvGrpSpPr>
          <p:cNvPr id="14" name="Group 13"/>
          <p:cNvGrpSpPr/>
          <p:nvPr/>
        </p:nvGrpSpPr>
        <p:grpSpPr>
          <a:xfrm>
            <a:off x="7697242" y="3244858"/>
            <a:ext cx="1099457" cy="753461"/>
            <a:chOff x="3581400" y="1303338"/>
            <a:chExt cx="1981200" cy="1407128"/>
          </a:xfrm>
        </p:grpSpPr>
        <p:pic>
          <p:nvPicPr>
            <p:cNvPr id="15" name="Picture 13" descr="21_UN01FlowerGenoPheno-U"/>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66889"/>
            <a:stretch/>
          </p:blipFill>
          <p:spPr bwMode="auto">
            <a:xfrm>
              <a:off x="3581400" y="1303338"/>
              <a:ext cx="1981200" cy="1407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 Box 31"/>
            <p:cNvSpPr txBox="1">
              <a:spLocks noChangeArrowheads="1"/>
            </p:cNvSpPr>
            <p:nvPr/>
          </p:nvSpPr>
          <p:spPr bwMode="auto">
            <a:xfrm>
              <a:off x="4521200" y="1558925"/>
              <a:ext cx="949325"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342900" indent="-342900" algn="r" eaLnBrk="0" hangingPunct="0">
                <a:defRPr sz="2400">
                  <a:solidFill>
                    <a:schemeClr val="tx1"/>
                  </a:solidFill>
                  <a:latin typeface="Arial" charset="0"/>
                  <a:cs typeface="Arial" charset="0"/>
                </a:defRPr>
              </a:lvl1pPr>
              <a:lvl2pPr marL="37931725" indent="-37474525" algn="r"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l">
                <a:lnSpc>
                  <a:spcPct val="115000"/>
                </a:lnSpc>
              </a:pPr>
              <a:r>
                <a:rPr lang="en-US" altLang="en-US" sz="2800" b="1" i="1" dirty="0"/>
                <a:t>C</a:t>
              </a:r>
              <a:r>
                <a:rPr lang="en-US" altLang="en-US" sz="2800" b="1" i="1" baseline="40000" dirty="0"/>
                <a:t>R</a:t>
              </a:r>
              <a:r>
                <a:rPr lang="en-US" altLang="en-US" sz="2800" b="1" i="1" dirty="0"/>
                <a:t>C</a:t>
              </a:r>
              <a:r>
                <a:rPr lang="en-US" altLang="en-US" sz="2800" b="1" i="1" baseline="40000" dirty="0"/>
                <a:t>R </a:t>
              </a:r>
            </a:p>
          </p:txBody>
        </p:sp>
      </p:grpSp>
      <p:grpSp>
        <p:nvGrpSpPr>
          <p:cNvPr id="17" name="Group 16"/>
          <p:cNvGrpSpPr/>
          <p:nvPr/>
        </p:nvGrpSpPr>
        <p:grpSpPr>
          <a:xfrm>
            <a:off x="4709016" y="5390501"/>
            <a:ext cx="1099457" cy="758927"/>
            <a:chOff x="3581400" y="2720672"/>
            <a:chExt cx="1981200" cy="1417336"/>
          </a:xfrm>
        </p:grpSpPr>
        <p:pic>
          <p:nvPicPr>
            <p:cNvPr id="18" name="Picture 13" descr="21_UN01FlowerGenoPheno-U"/>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33351" b="33299"/>
            <a:stretch/>
          </p:blipFill>
          <p:spPr bwMode="auto">
            <a:xfrm>
              <a:off x="3581400" y="2720672"/>
              <a:ext cx="1981200" cy="1417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ext Box 31"/>
            <p:cNvSpPr txBox="1">
              <a:spLocks noChangeArrowheads="1"/>
            </p:cNvSpPr>
            <p:nvPr/>
          </p:nvSpPr>
          <p:spPr bwMode="auto">
            <a:xfrm>
              <a:off x="4522788" y="3033713"/>
              <a:ext cx="10160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342900" indent="-342900" algn="r" eaLnBrk="0" hangingPunct="0">
                <a:defRPr sz="2400">
                  <a:solidFill>
                    <a:schemeClr val="tx1"/>
                  </a:solidFill>
                  <a:latin typeface="Arial" charset="0"/>
                  <a:cs typeface="Arial" charset="0"/>
                </a:defRPr>
              </a:lvl1pPr>
              <a:lvl2pPr marL="37931725" indent="-37474525" algn="r"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l">
                <a:lnSpc>
                  <a:spcPct val="115000"/>
                </a:lnSpc>
              </a:pPr>
              <a:r>
                <a:rPr lang="en-US" altLang="en-US" sz="2800" b="1" i="1" dirty="0"/>
                <a:t>C</a:t>
              </a:r>
              <a:r>
                <a:rPr lang="en-US" altLang="en-US" sz="2800" b="1" i="1" baseline="40000" dirty="0"/>
                <a:t>W</a:t>
              </a:r>
              <a:r>
                <a:rPr lang="en-US" altLang="en-US" sz="2800" b="1" i="1" dirty="0"/>
                <a:t>C</a:t>
              </a:r>
              <a:r>
                <a:rPr lang="en-US" altLang="en-US" sz="2800" b="1" i="1" baseline="40000" dirty="0"/>
                <a:t>W </a:t>
              </a:r>
            </a:p>
          </p:txBody>
        </p:sp>
      </p:grpSp>
      <p:grpSp>
        <p:nvGrpSpPr>
          <p:cNvPr id="20" name="Group 19"/>
          <p:cNvGrpSpPr/>
          <p:nvPr/>
        </p:nvGrpSpPr>
        <p:grpSpPr>
          <a:xfrm>
            <a:off x="6785031" y="5426100"/>
            <a:ext cx="1099457" cy="758927"/>
            <a:chOff x="3581400" y="2720672"/>
            <a:chExt cx="1981200" cy="1417336"/>
          </a:xfrm>
        </p:grpSpPr>
        <p:pic>
          <p:nvPicPr>
            <p:cNvPr id="21" name="Picture 13" descr="21_UN01FlowerGenoPheno-U"/>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33351" b="33299"/>
            <a:stretch/>
          </p:blipFill>
          <p:spPr bwMode="auto">
            <a:xfrm>
              <a:off x="3581400" y="2720672"/>
              <a:ext cx="1981200" cy="1417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ext Box 31"/>
            <p:cNvSpPr txBox="1">
              <a:spLocks noChangeArrowheads="1"/>
            </p:cNvSpPr>
            <p:nvPr/>
          </p:nvSpPr>
          <p:spPr bwMode="auto">
            <a:xfrm>
              <a:off x="4522788" y="3033713"/>
              <a:ext cx="10160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marL="342900" indent="-342900" algn="r" eaLnBrk="0" hangingPunct="0">
                <a:defRPr sz="2400">
                  <a:solidFill>
                    <a:schemeClr val="tx1"/>
                  </a:solidFill>
                  <a:latin typeface="Arial" charset="0"/>
                  <a:cs typeface="Arial" charset="0"/>
                </a:defRPr>
              </a:lvl1pPr>
              <a:lvl2pPr marL="37931725" indent="-37474525" algn="r"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l">
                <a:lnSpc>
                  <a:spcPct val="115000"/>
                </a:lnSpc>
              </a:pPr>
              <a:r>
                <a:rPr lang="en-US" altLang="en-US" sz="2800" b="1" i="1" dirty="0"/>
                <a:t>C</a:t>
              </a:r>
              <a:r>
                <a:rPr lang="en-US" altLang="en-US" sz="2800" b="1" i="1" baseline="40000" dirty="0"/>
                <a:t>W</a:t>
              </a:r>
              <a:r>
                <a:rPr lang="en-US" altLang="en-US" sz="2800" b="1" i="1" dirty="0"/>
                <a:t>C</a:t>
              </a:r>
              <a:r>
                <a:rPr lang="en-US" altLang="en-US" sz="2800" b="1" i="1" baseline="40000" dirty="0"/>
                <a:t>W </a:t>
              </a:r>
            </a:p>
          </p:txBody>
        </p:sp>
      </p:grpSp>
      <p:sp>
        <p:nvSpPr>
          <p:cNvPr id="23" name="TextBox 22"/>
          <p:cNvSpPr txBox="1"/>
          <p:nvPr/>
        </p:nvSpPr>
        <p:spPr>
          <a:xfrm>
            <a:off x="3642585" y="29656"/>
            <a:ext cx="2024063" cy="707886"/>
          </a:xfrm>
          <a:prstGeom prst="rect">
            <a:avLst/>
          </a:prstGeom>
          <a:noFill/>
        </p:spPr>
        <p:txBody>
          <a:bodyPr wrap="square" rtlCol="0">
            <a:spAutoFit/>
          </a:bodyPr>
          <a:lstStyle/>
          <a:p>
            <a:r>
              <a:rPr lang="en-US" sz="4000" dirty="0"/>
              <a:t>p + q = 1</a:t>
            </a:r>
          </a:p>
        </p:txBody>
      </p:sp>
    </p:spTree>
    <p:extLst>
      <p:ext uri="{BB962C8B-B14F-4D97-AF65-F5344CB8AC3E}">
        <p14:creationId xmlns:p14="http://schemas.microsoft.com/office/powerpoint/2010/main" val="3107629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4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4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41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41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uiExpand="1" build="p"/>
    </p:bldLst>
  </p:timing>
</p:sld>
</file>

<file path=ppt/tags/tag1.xml><?xml version="1.0" encoding="utf-8"?>
<p:tagLst xmlns:a="http://schemas.openxmlformats.org/drawingml/2006/main" xmlns:r="http://schemas.openxmlformats.org/officeDocument/2006/relationships" xmlns:p="http://schemas.openxmlformats.org/presentationml/2006/main">
  <p:tag name="TBTEXT" val=""/>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337</TotalTime>
  <Words>1253</Words>
  <Application>Microsoft Office PowerPoint</Application>
  <PresentationFormat>On-screen Show (4:3)</PresentationFormat>
  <Paragraphs>172</Paragraphs>
  <Slides>18</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Tahoma</vt:lpstr>
      <vt:lpstr>Times</vt:lpstr>
      <vt:lpstr>Times New Roman</vt:lpstr>
      <vt:lpstr>Wingdings</vt:lpstr>
      <vt:lpstr>Office Theme</vt:lpstr>
      <vt:lpstr>The last time to turn in missing assignments is Friday, March 6 at 2:30 </vt:lpstr>
      <vt:lpstr>PowerPoint Presentation</vt:lpstr>
      <vt:lpstr>PowerPoint Presentation</vt:lpstr>
      <vt:lpstr>The Hardy-Weinberg equation can be used to test whether a population is evolving</vt:lpstr>
      <vt:lpstr>Rats in New York City </vt:lpstr>
      <vt:lpstr>Populations of Rats in New York City</vt:lpstr>
      <vt:lpstr>PowerPoint Presentation</vt:lpstr>
      <vt:lpstr>PowerPoint Presentation</vt:lpstr>
      <vt:lpstr>PowerPoint Presentation</vt:lpstr>
      <vt:lpstr>PowerPoint Presentation</vt:lpstr>
      <vt:lpstr>PowerPoint Presentation</vt:lpstr>
      <vt:lpstr>The Hardy-Weinberg Principle</vt:lpstr>
      <vt:lpstr>PowerPoint Presentation</vt:lpstr>
      <vt:lpstr>PowerPoint Presentation</vt:lpstr>
      <vt:lpstr>PowerPoint Presentation</vt:lpstr>
      <vt:lpstr>Conditions for Hardy-Weinberg Equilibrium</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lauren.wingard</dc:creator>
  <cp:lastModifiedBy>winga</cp:lastModifiedBy>
  <cp:revision>74</cp:revision>
  <cp:lastPrinted>2015-02-26T12:46:07Z</cp:lastPrinted>
  <dcterms:created xsi:type="dcterms:W3CDTF">2015-02-25T13:16:19Z</dcterms:created>
  <dcterms:modified xsi:type="dcterms:W3CDTF">2020-03-02T21:54:00Z</dcterms:modified>
</cp:coreProperties>
</file>