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8" r:id="rId2"/>
  </p:sldMasterIdLst>
  <p:notesMasterIdLst>
    <p:notesMasterId r:id="rId18"/>
  </p:notesMasterIdLst>
  <p:handoutMasterIdLst>
    <p:handoutMasterId r:id="rId19"/>
  </p:handoutMasterIdLst>
  <p:sldIdLst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90" r:id="rId12"/>
    <p:sldId id="283" r:id="rId13"/>
    <p:sldId id="294" r:id="rId14"/>
    <p:sldId id="282" r:id="rId15"/>
    <p:sldId id="292" r:id="rId16"/>
    <p:sldId id="29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55" autoAdjust="0"/>
    <p:restoredTop sz="72202" autoAdjust="0"/>
  </p:normalViewPr>
  <p:slideViewPr>
    <p:cSldViewPr>
      <p:cViewPr varScale="1">
        <p:scale>
          <a:sx n="40" d="100"/>
          <a:sy n="40" d="100"/>
        </p:scale>
        <p:origin x="1008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2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472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41A9D9-2DAE-4CD5-94F2-4D530CD37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236"/>
            <a:ext cx="5608320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2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472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41B6E3-6984-4766-AF02-C53070A47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97AD3-8600-4E82-8449-B170F80AEEB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126D8-3C8B-4E81-A961-24C7C2DA7CB3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33EB6-60F1-4E7F-BB96-8247C32BB900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33EB6-60F1-4E7F-BB96-8247C32BB900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1B88CA-6BAB-3145-AE73-A9C0BA4D11C9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33EB6-60F1-4E7F-BB96-8247C32BB900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1B88CA-6BAB-3145-AE73-A9C0BA4D11C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8F60C4-9702-4345-87B7-A510A72475D2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80115-5564-4FE7-9778-394D28B1DCC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524C-29D2-4D9A-89A3-58896BA9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92BECC-38C5-46B3-802C-B6316F2DC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C75D-1AC5-429A-824B-8EB76A355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B98B3-7B2A-4F65-B85F-E4C6A842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72792F-BE92-4C0F-BC4C-20CE656D7F4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A0D3BB-96D9-4601-944A-2C368966F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920D-0F2C-4FD9-B29C-B67D643CD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FB33-386D-4D3B-9465-348E5E12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AE95CF7-0C78-4437-A14F-A0F6210006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039808-8157-4270-A90C-0DDF649E9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1F992-5AF6-4478-910D-B8585FE2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5005-FD36-4B77-B25A-EFDE50D4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0C7360-6FF6-41D3-9E29-74A2F4C405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4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511695-F021-44B0-8552-DCF139D11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4E36-314A-4B34-A4E6-D47737E40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68AC51-8E79-4094-A83D-09A109EE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ACDC1-4AD0-4A90-919B-C77EBA4AB6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8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B57D35-3A75-4ED2-A25E-84170D67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4CDC-B386-453C-B85F-9D1473B94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5CDFCE-98BB-4327-A315-7A9E8BB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8E39B9-F131-48BA-9819-289DF4608C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89EF0F-FA0E-4256-94C4-BC6C47B72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AEEA-F088-411E-8B89-FCB663970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5E78D4-5511-43A9-9125-DA5D72E3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C0A7DB-BEAA-4636-A0E4-8BB90842D10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49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92EF83-59E3-45B4-8C4F-1EC035965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38A0-B746-4775-8126-859E94587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89C080-851F-4304-8BEB-72B6AAF4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2ADC4-DEAD-4F07-8FA8-187E6CACF7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B16835-0492-4BAE-BDF6-A84EE4CE05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909E-9FDE-4B96-9B92-C0808A541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D7CD85-B45A-48DC-B179-D2EA6BF751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885229-3C45-42C0-A499-32CCAA80F7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EED2F-B232-483A-BB17-9BA76FB7F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430A-55B9-47FF-A4B4-03D25EA23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EF2F6-BBDB-4441-B9ED-F275244D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D4A4CE-2D11-4874-B244-4C0B708071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111909-5DCB-4DA3-B8A8-FC6E057CF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9889-3509-4936-9A22-E73BBDE6F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81B6B-7DF4-49FC-999A-12EAFA0F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49D782-CD03-4658-998E-707E451049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6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E0A8CA-1E7D-4343-B265-1D008BD60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6445-BA6E-43FE-B8C9-7F338C351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9896-FC02-4BCF-94DB-6E0AA462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630436A-0EE6-434A-B3EA-DF6FC5C9CA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2/5/2020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2/5/2020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706D0-A58B-4577-9109-62464D4FFF3C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2/5/2020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7F9D17-57C7-4009-895C-3EC097DDED16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40600-1A07-4C41-92D5-2C45A944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A4BCE7-E1CC-4555-B098-5E102A05C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F15D4-259B-4CFF-BEC6-CCE4683C39AF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480BE-67BB-442E-9EED-CB59B9E21A1F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AE4E-46C0-494F-9A97-9FA6B6818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C82FE3-BB20-4F68-A7D6-E1EF690DE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23A1-ADFB-48BB-AF52-F3C17A02B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14895-4CF0-4010-8840-9AB0F39EC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88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Genetics				</a:t>
            </a:r>
            <a:endParaRPr lang="en-US" sz="27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3200" u="sng" dirty="0"/>
              <a:t>Genes</a:t>
            </a:r>
            <a:r>
              <a:rPr lang="en-US" sz="3200" dirty="0"/>
              <a:t> are made of DNA and are located on chromosomes.  Genes determine an organisms traits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4000" dirty="0"/>
          </a:p>
          <a:p>
            <a:pPr eaLnBrk="1" hangingPunct="1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0"/>
            <a:ext cx="8763000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The ability to roll your tongue is dominant. The inability to roll your tongue is recessive.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1. What is the phenotype of the person in the picture?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CC0000"/>
                </a:solidFill>
              </a:rPr>
              <a:t>		</a:t>
            </a:r>
            <a:r>
              <a:rPr lang="en-US" sz="2200" dirty="0">
                <a:solidFill>
                  <a:srgbClr val="CC0000"/>
                </a:solidFill>
              </a:rPr>
              <a:t>Tongue roller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2. What is the genotype of a person who can’t roll their tongue?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200" dirty="0" err="1">
                <a:solidFill>
                  <a:srgbClr val="CC0000"/>
                </a:solidFill>
              </a:rPr>
              <a:t>rr</a:t>
            </a:r>
            <a:endParaRPr lang="en-US" sz="22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3. Is a person who can’t roll their tongue homozygous or heterozygous?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200" dirty="0">
                <a:solidFill>
                  <a:srgbClr val="CC0000"/>
                </a:solidFill>
              </a:rPr>
              <a:t>Homozygous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4. What are the possible genotypes of a person who can roll their tongue?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200" dirty="0" err="1">
                <a:solidFill>
                  <a:srgbClr val="CC0000"/>
                </a:solidFill>
              </a:rPr>
              <a:t>Rr</a:t>
            </a:r>
            <a:r>
              <a:rPr lang="en-US" sz="2200" dirty="0">
                <a:solidFill>
                  <a:srgbClr val="CC0000"/>
                </a:solidFill>
              </a:rPr>
              <a:t> or RR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5. Is a person who can roll their tongue homozygous or heterozygous?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200" dirty="0">
                <a:solidFill>
                  <a:srgbClr val="CC0000"/>
                </a:solidFill>
              </a:rPr>
              <a:t>They could be either</a:t>
            </a:r>
            <a:r>
              <a:rPr lang="en-US" sz="22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325"/>
            <a:ext cx="13716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1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17AA-2082-4B8A-84F2-65C0F2DED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543800" cy="2593975"/>
          </a:xfrm>
        </p:spPr>
        <p:txBody>
          <a:bodyPr/>
          <a:lstStyle/>
          <a:p>
            <a:pPr>
              <a:defRPr/>
            </a:pPr>
            <a:r>
              <a:rPr lang="en-US"/>
              <a:t>Karyotype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33354-9B39-482E-AA61-E782F0EAD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91822" y="107848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Where did you get your genes?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762000"/>
            <a:ext cx="4787900" cy="2071620"/>
            <a:chOff x="-685800" y="1371600"/>
            <a:chExt cx="8750300" cy="4419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3421"/>
            <a:stretch>
              <a:fillRect/>
            </a:stretch>
          </p:blipFill>
          <p:spPr bwMode="auto">
            <a:xfrm>
              <a:off x="4038600" y="1981200"/>
              <a:ext cx="3050972" cy="21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3421"/>
            <a:stretch>
              <a:fillRect/>
            </a:stretch>
          </p:blipFill>
          <p:spPr bwMode="auto">
            <a:xfrm>
              <a:off x="5486400" y="4397414"/>
              <a:ext cx="1952288" cy="1393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3421"/>
            <a:stretch>
              <a:fillRect/>
            </a:stretch>
          </p:blipFill>
          <p:spPr bwMode="auto">
            <a:xfrm>
              <a:off x="-685800" y="2286000"/>
              <a:ext cx="490976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23421"/>
            <a:stretch>
              <a:fillRect/>
            </a:stretch>
          </p:blipFill>
          <p:spPr bwMode="auto">
            <a:xfrm>
              <a:off x="6858000" y="1371600"/>
              <a:ext cx="1206500" cy="86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://worms.zoology.wisc.edu/zooweb/Phelps/ZWK99010k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/>
          <a:stretch/>
        </p:blipFill>
        <p:spPr bwMode="auto">
          <a:xfrm>
            <a:off x="152400" y="3563857"/>
            <a:ext cx="4258548" cy="3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genomicseducation.ca/prenatal_case/images/chromosomes-4.gif">
            <a:extLst>
              <a:ext uri="{FF2B5EF4-FFF2-40B4-BE49-F238E27FC236}">
                <a16:creationId xmlns:a16="http://schemas.microsoft.com/office/drawing/2014/main" id="{E765E1C1-A291-47E7-982B-C6720909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63" y="2910541"/>
            <a:ext cx="5485537" cy="391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1CB79D1-5FCD-42CA-B6A1-21B36967A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4000"/>
            <a:ext cx="6731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CEDC8D1F-9533-4C17-B780-91DFCFA1D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" b="71346"/>
          <a:stretch>
            <a:fillRect/>
          </a:stretch>
        </p:blipFill>
        <p:spPr bwMode="auto">
          <a:xfrm>
            <a:off x="12700" y="-6350"/>
            <a:ext cx="91313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CAE33445-B9D5-4BCC-9ACB-C1C0390EB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994" r="49467"/>
          <a:stretch>
            <a:fillRect/>
          </a:stretch>
        </p:blipFill>
        <p:spPr bwMode="auto">
          <a:xfrm>
            <a:off x="2438400" y="1851025"/>
            <a:ext cx="43767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96DF6711-FFFE-402A-80F0-ACF4934B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2">
            <a:extLst>
              <a:ext uri="{FF2B5EF4-FFF2-40B4-BE49-F238E27FC236}">
                <a16:creationId xmlns:a16="http://schemas.microsoft.com/office/drawing/2014/main" id="{4A3292F9-B3EA-4F1F-8C20-4845575586B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59544" y="2736056"/>
            <a:ext cx="4143375" cy="2786063"/>
            <a:chOff x="493295" y="381000"/>
            <a:chExt cx="7048500" cy="4576011"/>
          </a:xfrm>
        </p:grpSpPr>
        <p:pic>
          <p:nvPicPr>
            <p:cNvPr id="7172" name="Picture 2" descr="ttp://www.biologycorner.com/worksheets/karyotype/karyotype-female.gif">
              <a:extLst>
                <a:ext uri="{FF2B5EF4-FFF2-40B4-BE49-F238E27FC236}">
                  <a16:creationId xmlns:a16="http://schemas.microsoft.com/office/drawing/2014/main" id="{D0081AAD-0F55-46B7-865C-F8D2F0455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40"/>
            <a:stretch>
              <a:fillRect/>
            </a:stretch>
          </p:blipFill>
          <p:spPr bwMode="auto">
            <a:xfrm>
              <a:off x="493295" y="533400"/>
              <a:ext cx="7048500" cy="442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9A3E45-B4FB-4A6B-94C2-3FFB10C45956}"/>
                </a:ext>
              </a:extLst>
            </p:cNvPr>
            <p:cNvSpPr/>
            <p:nvPr/>
          </p:nvSpPr>
          <p:spPr>
            <a:xfrm>
              <a:off x="504097" y="381000"/>
              <a:ext cx="1488016" cy="761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91822" y="107848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Where did you get your genes?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762000"/>
            <a:ext cx="4787900" cy="2071620"/>
            <a:chOff x="-685800" y="1371600"/>
            <a:chExt cx="8750300" cy="4419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3421"/>
            <a:stretch>
              <a:fillRect/>
            </a:stretch>
          </p:blipFill>
          <p:spPr bwMode="auto">
            <a:xfrm>
              <a:off x="4038600" y="1981200"/>
              <a:ext cx="3050972" cy="21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3421"/>
            <a:stretch>
              <a:fillRect/>
            </a:stretch>
          </p:blipFill>
          <p:spPr bwMode="auto">
            <a:xfrm>
              <a:off x="5486400" y="4397414"/>
              <a:ext cx="1952288" cy="1393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3421"/>
            <a:stretch>
              <a:fillRect/>
            </a:stretch>
          </p:blipFill>
          <p:spPr bwMode="auto">
            <a:xfrm>
              <a:off x="-685800" y="2286000"/>
              <a:ext cx="490976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23421"/>
            <a:stretch>
              <a:fillRect/>
            </a:stretch>
          </p:blipFill>
          <p:spPr bwMode="auto">
            <a:xfrm>
              <a:off x="6858000" y="1371600"/>
              <a:ext cx="1206500" cy="86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://worms.zoology.wisc.edu/zooweb/Phelps/ZWK99010k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/>
          <a:stretch/>
        </p:blipFill>
        <p:spPr bwMode="auto">
          <a:xfrm>
            <a:off x="152400" y="3563857"/>
            <a:ext cx="4258548" cy="3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genomicseducation.ca/prenatal_case/images/chromosomes-4.gif">
            <a:extLst>
              <a:ext uri="{FF2B5EF4-FFF2-40B4-BE49-F238E27FC236}">
                <a16:creationId xmlns:a16="http://schemas.microsoft.com/office/drawing/2014/main" id="{E765E1C1-A291-47E7-982B-C6720909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63" y="2910541"/>
            <a:ext cx="5485537" cy="391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1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Are all genes the same?</a:t>
            </a:r>
          </a:p>
          <a:p>
            <a:pPr lvl="1" eaLnBrk="1" hangingPunct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No! 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Different forms of a gene are called </a:t>
            </a:r>
            <a:r>
              <a:rPr lang="en-US" sz="2800" u="sng" dirty="0"/>
              <a:t>alleles</a:t>
            </a:r>
            <a:r>
              <a:rPr lang="en-US" sz="2800" dirty="0"/>
              <a:t>.</a:t>
            </a:r>
          </a:p>
          <a:p>
            <a:pPr lvl="1" eaLnBrk="1" hangingPunct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For example, there is an allele the ability to taste PTC and an allele for not being able to taste PTC.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4876800"/>
            <a:ext cx="7086600" cy="1622964"/>
            <a:chOff x="990600" y="1981200"/>
            <a:chExt cx="7086600" cy="1622964"/>
          </a:xfrm>
        </p:grpSpPr>
        <p:grpSp>
          <p:nvGrpSpPr>
            <p:cNvPr id="15" name="Group 17"/>
            <p:cNvGrpSpPr/>
            <p:nvPr/>
          </p:nvGrpSpPr>
          <p:grpSpPr>
            <a:xfrm>
              <a:off x="990600" y="1981200"/>
              <a:ext cx="7086600" cy="1622964"/>
              <a:chOff x="990600" y="1981200"/>
              <a:chExt cx="7086600" cy="1622964"/>
            </a:xfrm>
          </p:grpSpPr>
          <p:grpSp>
            <p:nvGrpSpPr>
              <p:cNvPr id="17" name="Group 15"/>
              <p:cNvGrpSpPr/>
              <p:nvPr/>
            </p:nvGrpSpPr>
            <p:grpSpPr>
              <a:xfrm>
                <a:off x="990600" y="1981200"/>
                <a:ext cx="7086600" cy="1622964"/>
                <a:chOff x="990600" y="1981200"/>
                <a:chExt cx="7086600" cy="1622964"/>
              </a:xfrm>
            </p:grpSpPr>
            <p:grpSp>
              <p:nvGrpSpPr>
                <p:cNvPr id="19" name="Group 1"/>
                <p:cNvGrpSpPr/>
                <p:nvPr/>
              </p:nvGrpSpPr>
              <p:grpSpPr>
                <a:xfrm>
                  <a:off x="990600" y="1981200"/>
                  <a:ext cx="7086600" cy="1622964"/>
                  <a:chOff x="1371600" y="990600"/>
                  <a:chExt cx="7086600" cy="1622964"/>
                </a:xfrm>
              </p:grpSpPr>
              <p:grpSp>
                <p:nvGrpSpPr>
                  <p:cNvPr id="23" name="Group 16"/>
                  <p:cNvGrpSpPr/>
                  <p:nvPr/>
                </p:nvGrpSpPr>
                <p:grpSpPr>
                  <a:xfrm>
                    <a:off x="3581400" y="990600"/>
                    <a:ext cx="4876800" cy="1622964"/>
                    <a:chOff x="914400" y="685800"/>
                    <a:chExt cx="4876800" cy="1622964"/>
                  </a:xfrm>
                </p:grpSpPr>
                <p:grpSp>
                  <p:nvGrpSpPr>
                    <p:cNvPr id="25" name="Group 13"/>
                    <p:cNvGrpSpPr/>
                    <p:nvPr/>
                  </p:nvGrpSpPr>
                  <p:grpSpPr>
                    <a:xfrm>
                      <a:off x="914400" y="685800"/>
                      <a:ext cx="2273300" cy="1622964"/>
                      <a:chOff x="914400" y="685800"/>
                      <a:chExt cx="2273300" cy="1622964"/>
                    </a:xfrm>
                  </p:grpSpPr>
                  <p:pic>
                    <p:nvPicPr>
                      <p:cNvPr id="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b="23421"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2273300" cy="16229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28" name="Rounded Rectangle 7"/>
                      <p:cNvSpPr/>
                      <p:nvPr/>
                    </p:nvSpPr>
                    <p:spPr>
                      <a:xfrm>
                        <a:off x="27432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Rounded Rectangle 8"/>
                      <p:cNvSpPr/>
                      <p:nvPr/>
                    </p:nvSpPr>
                    <p:spPr>
                      <a:xfrm>
                        <a:off x="22860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Rounded Rectangle 9"/>
                      <p:cNvSpPr/>
                      <p:nvPr/>
                    </p:nvSpPr>
                    <p:spPr>
                      <a:xfrm>
                        <a:off x="17526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Rounded Rectangle 10"/>
                      <p:cNvSpPr/>
                      <p:nvPr/>
                    </p:nvSpPr>
                    <p:spPr>
                      <a:xfrm>
                        <a:off x="12954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971800" y="838200"/>
                      <a:ext cx="2819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 Allele for tasting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371600" y="1143000"/>
                    <a:ext cx="3352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  <a:sym typeface="Wingdings" pitchFamily="2" charset="2"/>
                      </a:rPr>
                      <a:t>Allele for not tasting 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0" name="Group 14"/>
                <p:cNvGrpSpPr/>
                <p:nvPr/>
              </p:nvGrpSpPr>
              <p:grpSpPr>
                <a:xfrm>
                  <a:off x="3848100" y="2057400"/>
                  <a:ext cx="419100" cy="1524000"/>
                  <a:chOff x="3848100" y="2057400"/>
                  <a:chExt cx="419100" cy="1524000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3962400" y="2057400"/>
                    <a:ext cx="304800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3848100" y="2895600"/>
                    <a:ext cx="419100" cy="6858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" name="Oval 17"/>
              <p:cNvSpPr/>
              <p:nvPr/>
            </p:nvSpPr>
            <p:spPr>
              <a:xfrm>
                <a:off x="4419600" y="2133600"/>
                <a:ext cx="47244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15"/>
            <p:cNvSpPr/>
            <p:nvPr/>
          </p:nvSpPr>
          <p:spPr>
            <a:xfrm rot="1580277">
              <a:off x="4438979" y="2888975"/>
              <a:ext cx="381000" cy="696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667000"/>
            <a:ext cx="2387600" cy="23876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1887" b="1887"/>
          <a:stretch>
            <a:fillRect/>
          </a:stretch>
        </p:blipFill>
        <p:spPr>
          <a:xfrm>
            <a:off x="6324600" y="1143000"/>
            <a:ext cx="1742142" cy="167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1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Dominant Gene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If you have one or more copies of a dominant allele, you will have that trait.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Ex. The ability to taste PTC is dominant, so if you have an allele for tasting PTC, you will be able to taste it.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47800" y="3048000"/>
            <a:ext cx="7086600" cy="1622964"/>
            <a:chOff x="990600" y="1981200"/>
            <a:chExt cx="7086600" cy="1622964"/>
          </a:xfrm>
        </p:grpSpPr>
        <p:grpSp>
          <p:nvGrpSpPr>
            <p:cNvPr id="22" name="Group 17"/>
            <p:cNvGrpSpPr/>
            <p:nvPr/>
          </p:nvGrpSpPr>
          <p:grpSpPr>
            <a:xfrm>
              <a:off x="990600" y="1981200"/>
              <a:ext cx="7086600" cy="1622964"/>
              <a:chOff x="990600" y="1981200"/>
              <a:chExt cx="7086600" cy="1622964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990600" y="1981200"/>
                <a:ext cx="7086600" cy="1622964"/>
                <a:chOff x="990600" y="1981200"/>
                <a:chExt cx="7086600" cy="1622964"/>
              </a:xfrm>
            </p:grpSpPr>
            <p:grpSp>
              <p:nvGrpSpPr>
                <p:cNvPr id="26" name="Group 1"/>
                <p:cNvGrpSpPr/>
                <p:nvPr/>
              </p:nvGrpSpPr>
              <p:grpSpPr>
                <a:xfrm>
                  <a:off x="990600" y="1981200"/>
                  <a:ext cx="7086600" cy="1622964"/>
                  <a:chOff x="1371600" y="990600"/>
                  <a:chExt cx="7086600" cy="1622964"/>
                </a:xfrm>
              </p:grpSpPr>
              <p:grpSp>
                <p:nvGrpSpPr>
                  <p:cNvPr id="30" name="Group 16"/>
                  <p:cNvGrpSpPr/>
                  <p:nvPr/>
                </p:nvGrpSpPr>
                <p:grpSpPr>
                  <a:xfrm>
                    <a:off x="3581400" y="990600"/>
                    <a:ext cx="4876800" cy="1622964"/>
                    <a:chOff x="914400" y="685800"/>
                    <a:chExt cx="4876800" cy="1622964"/>
                  </a:xfrm>
                </p:grpSpPr>
                <p:grpSp>
                  <p:nvGrpSpPr>
                    <p:cNvPr id="32" name="Group 13"/>
                    <p:cNvGrpSpPr/>
                    <p:nvPr/>
                  </p:nvGrpSpPr>
                  <p:grpSpPr>
                    <a:xfrm>
                      <a:off x="914400" y="685800"/>
                      <a:ext cx="2273300" cy="1622964"/>
                      <a:chOff x="914400" y="685800"/>
                      <a:chExt cx="2273300" cy="1622964"/>
                    </a:xfrm>
                  </p:grpSpPr>
                  <p:pic>
                    <p:nvPicPr>
                      <p:cNvPr id="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b="23421"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2273300" cy="16229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5" name="Rounded Rectangle 7"/>
                      <p:cNvSpPr/>
                      <p:nvPr/>
                    </p:nvSpPr>
                    <p:spPr>
                      <a:xfrm>
                        <a:off x="27432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ounded Rectangle 8"/>
                      <p:cNvSpPr/>
                      <p:nvPr/>
                    </p:nvSpPr>
                    <p:spPr>
                      <a:xfrm>
                        <a:off x="22860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Rounded Rectangle 9"/>
                      <p:cNvSpPr/>
                      <p:nvPr/>
                    </p:nvSpPr>
                    <p:spPr>
                      <a:xfrm>
                        <a:off x="17526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Rounded Rectangle 10"/>
                      <p:cNvSpPr/>
                      <p:nvPr/>
                    </p:nvSpPr>
                    <p:spPr>
                      <a:xfrm>
                        <a:off x="12954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971800" y="838200"/>
                      <a:ext cx="2819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 Allele for tasting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371600" y="1143000"/>
                    <a:ext cx="3352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  <a:sym typeface="Wingdings" pitchFamily="2" charset="2"/>
                      </a:rPr>
                      <a:t>Allele for not tasting 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" name="Group 14"/>
                <p:cNvGrpSpPr/>
                <p:nvPr/>
              </p:nvGrpSpPr>
              <p:grpSpPr>
                <a:xfrm>
                  <a:off x="3848100" y="2057400"/>
                  <a:ext cx="419100" cy="1524000"/>
                  <a:chOff x="3848100" y="2057400"/>
                  <a:chExt cx="419100" cy="1524000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3962400" y="2057400"/>
                    <a:ext cx="304800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3848100" y="2895600"/>
                    <a:ext cx="419100" cy="6858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5" name="Oval 24"/>
              <p:cNvSpPr/>
              <p:nvPr/>
            </p:nvSpPr>
            <p:spPr>
              <a:xfrm>
                <a:off x="4419600" y="2133600"/>
                <a:ext cx="47244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 rot="1580277">
              <a:off x="4438979" y="2888975"/>
              <a:ext cx="381000" cy="696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95400" y="5105400"/>
            <a:ext cx="7162800" cy="1622964"/>
            <a:chOff x="914400" y="1981200"/>
            <a:chExt cx="7162800" cy="1622964"/>
          </a:xfrm>
        </p:grpSpPr>
        <p:grpSp>
          <p:nvGrpSpPr>
            <p:cNvPr id="40" name="Group 17"/>
            <p:cNvGrpSpPr/>
            <p:nvPr/>
          </p:nvGrpSpPr>
          <p:grpSpPr>
            <a:xfrm>
              <a:off x="914400" y="1981200"/>
              <a:ext cx="7162800" cy="1622964"/>
              <a:chOff x="914400" y="1981200"/>
              <a:chExt cx="7162800" cy="1622964"/>
            </a:xfrm>
          </p:grpSpPr>
          <p:grpSp>
            <p:nvGrpSpPr>
              <p:cNvPr id="42" name="Group 15"/>
              <p:cNvGrpSpPr/>
              <p:nvPr/>
            </p:nvGrpSpPr>
            <p:grpSpPr>
              <a:xfrm>
                <a:off x="914400" y="1981200"/>
                <a:ext cx="7162800" cy="1622964"/>
                <a:chOff x="914400" y="1981200"/>
                <a:chExt cx="7162800" cy="1622964"/>
              </a:xfrm>
            </p:grpSpPr>
            <p:grpSp>
              <p:nvGrpSpPr>
                <p:cNvPr id="44" name="Group 1"/>
                <p:cNvGrpSpPr/>
                <p:nvPr/>
              </p:nvGrpSpPr>
              <p:grpSpPr>
                <a:xfrm>
                  <a:off x="914400" y="1981200"/>
                  <a:ext cx="7162800" cy="1622964"/>
                  <a:chOff x="1295400" y="990600"/>
                  <a:chExt cx="7162800" cy="1622964"/>
                </a:xfrm>
              </p:grpSpPr>
              <p:grpSp>
                <p:nvGrpSpPr>
                  <p:cNvPr id="48" name="Group 16"/>
                  <p:cNvGrpSpPr/>
                  <p:nvPr/>
                </p:nvGrpSpPr>
                <p:grpSpPr>
                  <a:xfrm>
                    <a:off x="3581400" y="990600"/>
                    <a:ext cx="4876800" cy="1622964"/>
                    <a:chOff x="914400" y="685800"/>
                    <a:chExt cx="4876800" cy="1622964"/>
                  </a:xfrm>
                </p:grpSpPr>
                <p:grpSp>
                  <p:nvGrpSpPr>
                    <p:cNvPr id="50" name="Group 13"/>
                    <p:cNvGrpSpPr/>
                    <p:nvPr/>
                  </p:nvGrpSpPr>
                  <p:grpSpPr>
                    <a:xfrm>
                      <a:off x="914400" y="685800"/>
                      <a:ext cx="2273300" cy="1622964"/>
                      <a:chOff x="914400" y="685800"/>
                      <a:chExt cx="2273300" cy="1622964"/>
                    </a:xfrm>
                  </p:grpSpPr>
                  <p:pic>
                    <p:nvPicPr>
                      <p:cNvPr id="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b="23421"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2273300" cy="16229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53" name="Rounded Rectangle 7"/>
                      <p:cNvSpPr/>
                      <p:nvPr/>
                    </p:nvSpPr>
                    <p:spPr>
                      <a:xfrm>
                        <a:off x="27432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ounded Rectangle 8"/>
                      <p:cNvSpPr/>
                      <p:nvPr/>
                    </p:nvSpPr>
                    <p:spPr>
                      <a:xfrm>
                        <a:off x="22860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ounded Rectangle 9"/>
                      <p:cNvSpPr/>
                      <p:nvPr/>
                    </p:nvSpPr>
                    <p:spPr>
                      <a:xfrm>
                        <a:off x="17526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ounded Rectangle 10"/>
                      <p:cNvSpPr/>
                      <p:nvPr/>
                    </p:nvSpPr>
                    <p:spPr>
                      <a:xfrm>
                        <a:off x="12954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2971800" y="838200"/>
                      <a:ext cx="2819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 Allele for tasting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295400" y="1143000"/>
                    <a:ext cx="3352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  <a:sym typeface="Wingdings" pitchFamily="2" charset="2"/>
                      </a:rPr>
                      <a:t>         Allele for tasting 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5" name="Group 14"/>
                <p:cNvGrpSpPr/>
                <p:nvPr/>
              </p:nvGrpSpPr>
              <p:grpSpPr>
                <a:xfrm>
                  <a:off x="3848100" y="2057400"/>
                  <a:ext cx="419100" cy="1524000"/>
                  <a:chOff x="3848100" y="2057400"/>
                  <a:chExt cx="419100" cy="1524000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3962400" y="2057400"/>
                    <a:ext cx="304800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3848100" y="2895600"/>
                    <a:ext cx="419100" cy="6858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Oval 42"/>
              <p:cNvSpPr/>
              <p:nvPr/>
            </p:nvSpPr>
            <p:spPr>
              <a:xfrm>
                <a:off x="4419600" y="2133600"/>
                <a:ext cx="47244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Oval 40"/>
            <p:cNvSpPr/>
            <p:nvPr/>
          </p:nvSpPr>
          <p:spPr>
            <a:xfrm rot="1580277">
              <a:off x="4438979" y="2888975"/>
              <a:ext cx="381000" cy="696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572000" y="4648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OR</a:t>
            </a:r>
          </a:p>
        </p:txBody>
      </p:sp>
      <p:pic>
        <p:nvPicPr>
          <p:cNvPr id="58" name="Content Placeholder 2"/>
          <p:cNvPicPr>
            <a:picLocks noChangeAspect="1"/>
          </p:cNvPicPr>
          <p:nvPr/>
        </p:nvPicPr>
        <p:blipFill>
          <a:blip r:embed="rId4"/>
          <a:srcRect t="1887" b="1887"/>
          <a:stretch>
            <a:fillRect/>
          </a:stretch>
        </p:blipFill>
        <p:spPr>
          <a:xfrm>
            <a:off x="2310279" y="3688080"/>
            <a:ext cx="1018242" cy="979817"/>
          </a:xfrm>
          <a:prstGeom prst="rect">
            <a:avLst/>
          </a:prstGeom>
        </p:spPr>
      </p:pic>
      <p:pic>
        <p:nvPicPr>
          <p:cNvPr id="59" name="Content Placeholder 2"/>
          <p:cNvPicPr>
            <a:picLocks noChangeAspect="1"/>
          </p:cNvPicPr>
          <p:nvPr/>
        </p:nvPicPr>
        <p:blipFill>
          <a:blip r:embed="rId4"/>
          <a:srcRect t="1887" b="1887"/>
          <a:stretch>
            <a:fillRect/>
          </a:stretch>
        </p:blipFill>
        <p:spPr>
          <a:xfrm>
            <a:off x="2157879" y="5725783"/>
            <a:ext cx="1018242" cy="97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1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Recessive Gene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You will only have a recessive trait if you don’t have a copy of the dominant allele.</a:t>
            </a:r>
          </a:p>
          <a:p>
            <a:pPr lvl="1">
              <a:lnSpc>
                <a:spcPct val="90000"/>
              </a:lnSpc>
            </a:pPr>
            <a:endParaRPr lang="en-US" sz="2500" dirty="0"/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Ex. You won’t be able to taste PTC only if you have two copies of the “not tasting” allele.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" name="Group 2"/>
          <p:cNvGrpSpPr/>
          <p:nvPr/>
        </p:nvGrpSpPr>
        <p:grpSpPr>
          <a:xfrm>
            <a:off x="1600200" y="3810000"/>
            <a:ext cx="7239000" cy="1622964"/>
            <a:chOff x="1295400" y="1981200"/>
            <a:chExt cx="7239000" cy="1622964"/>
          </a:xfrm>
        </p:grpSpPr>
        <p:grpSp>
          <p:nvGrpSpPr>
            <p:cNvPr id="3" name="Group 17"/>
            <p:cNvGrpSpPr/>
            <p:nvPr/>
          </p:nvGrpSpPr>
          <p:grpSpPr>
            <a:xfrm>
              <a:off x="1295400" y="1981200"/>
              <a:ext cx="7239000" cy="1622964"/>
              <a:chOff x="1295400" y="1981200"/>
              <a:chExt cx="7239000" cy="1622964"/>
            </a:xfrm>
          </p:grpSpPr>
          <p:grpSp>
            <p:nvGrpSpPr>
              <p:cNvPr id="4" name="Group 15"/>
              <p:cNvGrpSpPr/>
              <p:nvPr/>
            </p:nvGrpSpPr>
            <p:grpSpPr>
              <a:xfrm>
                <a:off x="1295400" y="1981200"/>
                <a:ext cx="7239000" cy="1622964"/>
                <a:chOff x="1295400" y="1981200"/>
                <a:chExt cx="7239000" cy="1622964"/>
              </a:xfrm>
            </p:grpSpPr>
            <p:grpSp>
              <p:nvGrpSpPr>
                <p:cNvPr id="6" name="Group 1"/>
                <p:cNvGrpSpPr/>
                <p:nvPr/>
              </p:nvGrpSpPr>
              <p:grpSpPr>
                <a:xfrm>
                  <a:off x="1295400" y="1981200"/>
                  <a:ext cx="7239000" cy="1622964"/>
                  <a:chOff x="1676400" y="990600"/>
                  <a:chExt cx="7239000" cy="1622964"/>
                </a:xfrm>
              </p:grpSpPr>
              <p:grpSp>
                <p:nvGrpSpPr>
                  <p:cNvPr id="8" name="Group 16"/>
                  <p:cNvGrpSpPr/>
                  <p:nvPr/>
                </p:nvGrpSpPr>
                <p:grpSpPr>
                  <a:xfrm>
                    <a:off x="3581400" y="990600"/>
                    <a:ext cx="5334000" cy="1622964"/>
                    <a:chOff x="914400" y="685800"/>
                    <a:chExt cx="5334000" cy="1622964"/>
                  </a:xfrm>
                </p:grpSpPr>
                <p:grpSp>
                  <p:nvGrpSpPr>
                    <p:cNvPr id="9" name="Group 13"/>
                    <p:cNvGrpSpPr/>
                    <p:nvPr/>
                  </p:nvGrpSpPr>
                  <p:grpSpPr>
                    <a:xfrm>
                      <a:off x="914400" y="685800"/>
                      <a:ext cx="2273300" cy="1622964"/>
                      <a:chOff x="914400" y="685800"/>
                      <a:chExt cx="2273300" cy="1622964"/>
                    </a:xfrm>
                  </p:grpSpPr>
                  <p:pic>
                    <p:nvPicPr>
                      <p:cNvPr id="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b="23421"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2273300" cy="16229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7" name="Rounded Rectangle 7"/>
                      <p:cNvSpPr/>
                      <p:nvPr/>
                    </p:nvSpPr>
                    <p:spPr>
                      <a:xfrm>
                        <a:off x="27432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Rounded Rectangle 8"/>
                      <p:cNvSpPr/>
                      <p:nvPr/>
                    </p:nvSpPr>
                    <p:spPr>
                      <a:xfrm>
                        <a:off x="2286000" y="990600"/>
                        <a:ext cx="152400" cy="76200"/>
                      </a:xfrm>
                      <a:prstGeom prst="round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Rounded Rectangle 9"/>
                      <p:cNvSpPr/>
                      <p:nvPr/>
                    </p:nvSpPr>
                    <p:spPr>
                      <a:xfrm>
                        <a:off x="17526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ounded Rectangle 10"/>
                      <p:cNvSpPr/>
                      <p:nvPr/>
                    </p:nvSpPr>
                    <p:spPr>
                      <a:xfrm>
                        <a:off x="1295400" y="990600"/>
                        <a:ext cx="152400" cy="7620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971800" y="838200"/>
                      <a:ext cx="32766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 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Allele for not tasting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676400" y="1143000"/>
                    <a:ext cx="3352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ym typeface="Wingdings" pitchFamily="2" charset="2"/>
                      </a:rPr>
                      <a:t> </a:t>
                    </a:r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  <a:sym typeface="Wingdings" pitchFamily="2" charset="2"/>
                      </a:rPr>
                      <a:t>Allele not tasting</a:t>
                    </a:r>
                    <a:r>
                      <a:rPr lang="en-US" dirty="0">
                        <a:sym typeface="Wingdings" pitchFamily="2" charset="2"/>
                      </a:rPr>
                      <a:t> </a:t>
                    </a:r>
                    <a:endParaRPr lang="en-US" dirty="0"/>
                  </a:p>
                </p:txBody>
              </p:sp>
            </p:grpSp>
            <p:grpSp>
              <p:nvGrpSpPr>
                <p:cNvPr id="12" name="Group 14"/>
                <p:cNvGrpSpPr/>
                <p:nvPr/>
              </p:nvGrpSpPr>
              <p:grpSpPr>
                <a:xfrm>
                  <a:off x="3848100" y="2057400"/>
                  <a:ext cx="419100" cy="1524000"/>
                  <a:chOff x="3848100" y="2057400"/>
                  <a:chExt cx="419100" cy="1524000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3962400" y="2057400"/>
                    <a:ext cx="304800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3848100" y="2895600"/>
                    <a:ext cx="419100" cy="6858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" name="Oval 6"/>
              <p:cNvSpPr/>
              <p:nvPr/>
            </p:nvSpPr>
            <p:spPr>
              <a:xfrm>
                <a:off x="4419600" y="2133600"/>
                <a:ext cx="472440" cy="487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 rot="1580277">
              <a:off x="4438979" y="2888975"/>
              <a:ext cx="381000" cy="696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4312682"/>
            <a:ext cx="2006600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6096000" cy="5745163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Arial" charset="0"/>
                <a:cs typeface="Arial" charset="0"/>
              </a:rPr>
              <a:t>Having free earlobes is a dominant trait.  Attached earlobes is a recessive trait.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074" name="Picture 2" descr="Image result for attached and free earlobes&quot;">
            <a:extLst>
              <a:ext uri="{FF2B5EF4-FFF2-40B4-BE49-F238E27FC236}">
                <a16:creationId xmlns:a16="http://schemas.microsoft.com/office/drawing/2014/main" id="{5AF08E3B-B94E-487A-9021-F0E4F7EF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9307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The capitalized 1</a:t>
            </a:r>
            <a:r>
              <a:rPr lang="en-US" sz="3600" baseline="30000" dirty="0"/>
              <a:t>st</a:t>
            </a:r>
            <a:r>
              <a:rPr lang="en-US" sz="3600" dirty="0"/>
              <a:t> letter of the dominant form of a gene becomes the symbol for the gene.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For example, F= Free earlobe and f = attached earlobe.</a:t>
            </a:r>
          </a:p>
        </p:txBody>
      </p:sp>
    </p:spTree>
    <p:extLst>
      <p:ext uri="{BB962C8B-B14F-4D97-AF65-F5344CB8AC3E}">
        <p14:creationId xmlns:p14="http://schemas.microsoft.com/office/powerpoint/2010/main" val="33801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634" y="381000"/>
            <a:ext cx="8836732" cy="574516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Homozygous – two identical alleles for a particular trait. </a:t>
            </a:r>
          </a:p>
          <a:p>
            <a:pPr lvl="1" eaLnBrk="1" hangingPunct="1"/>
            <a:r>
              <a:rPr lang="en-US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For example, </a:t>
            </a:r>
            <a:r>
              <a:rPr lang="en-US" sz="36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ff</a:t>
            </a:r>
            <a:r>
              <a:rPr lang="en-US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 or FF.</a:t>
            </a:r>
          </a:p>
          <a:p>
            <a:pPr eaLnBrk="1" hangingPunct="1"/>
            <a:endParaRPr lang="en-US" sz="36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Heterozygous – two different alleles for a particular trait. </a:t>
            </a:r>
          </a:p>
          <a:p>
            <a:pPr lvl="1" eaLnBrk="1" hangingPunct="1"/>
            <a:r>
              <a:rPr lang="en-US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For example, Ff.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050" name="Picture 2" descr="Image result for attached and free earlobes&quot;">
            <a:extLst>
              <a:ext uri="{FF2B5EF4-FFF2-40B4-BE49-F238E27FC236}">
                <a16:creationId xmlns:a16="http://schemas.microsoft.com/office/drawing/2014/main" id="{31FFEB43-AC95-406F-B0F4-815DF180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91" y="3657600"/>
            <a:ext cx="4445309" cy="303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Genotype – the genetic makeup of an organism.</a:t>
            </a:r>
          </a:p>
          <a:p>
            <a:pPr lvl="1" eaLnBrk="1" hangingPunct="1"/>
            <a:r>
              <a:rPr lang="en-US" sz="36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Ff</a:t>
            </a:r>
            <a:r>
              <a:rPr lang="en-US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 or FF or </a:t>
            </a:r>
            <a:r>
              <a:rPr lang="en-US" sz="36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ff</a:t>
            </a:r>
            <a:endParaRPr lang="en-US" sz="3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36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Phenotype – what an organism looks like.</a:t>
            </a:r>
          </a:p>
          <a:p>
            <a:pPr lvl="1" eaLnBrk="1" hangingPunct="1"/>
            <a:r>
              <a:rPr lang="en-US" sz="3600" dirty="0">
                <a:solidFill>
                  <a:schemeClr val="accent2"/>
                </a:solidFill>
                <a:latin typeface="Arial" charset="0"/>
                <a:cs typeface="Arial" charset="0"/>
              </a:rPr>
              <a:t>Free or attached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Image result for attached and free earlobes&quot;">
            <a:extLst>
              <a:ext uri="{FF2B5EF4-FFF2-40B4-BE49-F238E27FC236}">
                <a16:creationId xmlns:a16="http://schemas.microsoft.com/office/drawing/2014/main" id="{015D6DEF-EED0-4F42-9C43-19CC58B4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2" y="3733800"/>
            <a:ext cx="45832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430</Words>
  <Application>Microsoft Office PowerPoint</Application>
  <PresentationFormat>On-screen Show (4:3)</PresentationFormat>
  <Paragraphs>66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Century Schoolbook</vt:lpstr>
      <vt:lpstr>Wingdings</vt:lpstr>
      <vt:lpstr>Wingdings 2</vt:lpstr>
      <vt:lpstr>Oriel</vt:lpstr>
      <vt:lpstr>Adjacency</vt:lpstr>
      <vt:lpstr>Genetics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Karyotype</vt:lpstr>
      <vt:lpstr>PowerPoint Presentation</vt:lpstr>
      <vt:lpstr>PowerPoint Presentation</vt:lpstr>
      <vt:lpstr>PowerPoint Presentation</vt:lpstr>
      <vt:lpstr>PowerPoint Presentation</vt:lpstr>
    </vt:vector>
  </TitlesOfParts>
  <Company>Home Bodies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 Wingard</cp:lastModifiedBy>
  <cp:revision>103</cp:revision>
  <cp:lastPrinted>2020-02-03T17:14:38Z</cp:lastPrinted>
  <dcterms:created xsi:type="dcterms:W3CDTF">2007-01-10T13:18:41Z</dcterms:created>
  <dcterms:modified xsi:type="dcterms:W3CDTF">2020-02-05T19:33:59Z</dcterms:modified>
</cp:coreProperties>
</file>