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280" r:id="rId3"/>
    <p:sldId id="281" r:id="rId4"/>
    <p:sldId id="272" r:id="rId5"/>
    <p:sldId id="282" r:id="rId6"/>
    <p:sldId id="283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42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1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30471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195F91-166C-4468-BD8B-BA7374400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236"/>
            <a:ext cx="5608320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1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30471"/>
            <a:ext cx="3037840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1AAF13-ABC2-4EA2-A059-B4919FB80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0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EAAF779-8ED6-4B57-9573-2C8AD9DFE9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76A6FD1-2BC8-42DC-8A86-F79D789C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ヒラギノ角ゴ Pro W3" pitchFamily="-84" charset="-128"/>
              </a:rPr>
              <a:t>Read the lesson title aloud to students.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A89007C-AAAD-4B74-ADA5-61F790E88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1B26B2-AA8C-4E8B-8A1A-F13B42DC19BA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A1703E1-2DC0-4D00-81A8-8D77AFFFB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D7BEBC-3399-43ED-8942-2586B0DF0151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0674AAC-24FC-4971-A5A9-55D2813EF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5102D8-1D1A-4F54-9394-BD18E22CA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9DE660F-3C9C-4F18-AD6D-5CAA9DF93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AA4209-C98B-43B6-BE9D-530EE78A6665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C2E2F1F-C465-40CC-950F-358C6E519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90A2E4D-A783-47C0-8718-71D026174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C4D2E0A-4572-4641-8429-C14245903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722-B853-47AC-9405-A7313778739B}" type="slidenum">
              <a:rPr lang="en-US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0174521-54DE-4F3E-A548-665CA90AD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549C117-D635-438C-AB67-18141C562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756A9F3-ADF5-409A-9428-59C655026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6C772A-E9A9-4D05-998B-9863DD469F89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17A0CC6-C207-48F6-9B8D-40A6AA323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1470F95-984D-4D6D-A6BE-94056F23C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2171-EE41-41C4-B836-B75E6BE1D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2773-E635-4AAF-B52E-89F3824D7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9507-CBC7-456D-9B35-7924CD996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BDB6B-6340-4640-8274-379A6825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AAA5E0-8D04-4ACE-922F-8FE160B1C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6E9DAB-DFFB-46C3-90C8-D4DD9D26F905}"/>
              </a:ext>
            </a:extLst>
          </p:cNvPr>
          <p:cNvCxnSpPr/>
          <p:nvPr/>
        </p:nvCxnSpPr>
        <p:spPr>
          <a:xfrm>
            <a:off x="457200" y="2111375"/>
            <a:ext cx="0" cy="110172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8D1478-2E2A-4B71-8382-803695959A3D}"/>
              </a:ext>
            </a:extLst>
          </p:cNvPr>
          <p:cNvCxnSpPr/>
          <p:nvPr/>
        </p:nvCxnSpPr>
        <p:spPr>
          <a:xfrm>
            <a:off x="457200" y="2111375"/>
            <a:ext cx="12319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DBF25-862B-4DD8-9A5E-92884449B77F}"/>
              </a:ext>
            </a:extLst>
          </p:cNvPr>
          <p:cNvCxnSpPr/>
          <p:nvPr/>
        </p:nvCxnSpPr>
        <p:spPr>
          <a:xfrm>
            <a:off x="8699500" y="2103438"/>
            <a:ext cx="0" cy="1101725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67B759-5C32-4349-8207-F1F72EBDBF40}"/>
              </a:ext>
            </a:extLst>
          </p:cNvPr>
          <p:cNvCxnSpPr/>
          <p:nvPr/>
        </p:nvCxnSpPr>
        <p:spPr>
          <a:xfrm>
            <a:off x="7454900" y="2111375"/>
            <a:ext cx="1231900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887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DE3C8-7AEA-4742-9D95-3D2A9785A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72F4-B3D8-492A-995B-20FC8A900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FE2F-DA2A-43A9-8234-49BA216B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C497-9F76-4B88-A95D-6E3FA0D78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7510-E6D4-4B66-AF60-B5D43576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36244-8591-4A1A-8FC3-9CEE54F81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4E8EF-5D39-449F-A2BB-C4F98B5F8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4203-A757-4613-888D-5ED48CA55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043E334-B17B-4F7C-9161-56188144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5CD465D-FE59-466A-86E9-6D9995A7CB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118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Patterns of Inheritance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691F207F-10FA-49AD-B7D7-F765144C5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860550"/>
            <a:ext cx="83058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74C1190-8F66-4D44-9D45-82AC88C47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B08057C-A24B-4E68-AB75-8B50D9DF2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19050" y="1571625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u="sng">
                <a:ea typeface="ＭＳ Ｐゴシック" panose="020B0600070205080204" pitchFamily="34" charset="-128"/>
              </a:rPr>
              <a:t>Both</a:t>
            </a:r>
            <a:r>
              <a:rPr lang="en-US" altLang="en-US" sz="2800">
                <a:ea typeface="ＭＳ Ｐゴシック" panose="020B0600070205080204" pitchFamily="34" charset="-128"/>
              </a:rPr>
              <a:t> alleles are expressed.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Ex. Feather color in chickens </a:t>
            </a:r>
          </a:p>
          <a:p>
            <a:pPr lvl="1" eaLnBrk="1" hangingPunct="1"/>
            <a:r>
              <a:rPr lang="en-US" altLang="en-US" sz="2800">
                <a:ea typeface="Arial" panose="020B0604020202020204" pitchFamily="34" charset="0"/>
              </a:rPr>
              <a:t>Homozygous white x homozygous black.</a:t>
            </a:r>
          </a:p>
          <a:p>
            <a:pPr lvl="1" eaLnBrk="1" hangingPunct="1"/>
            <a:r>
              <a:rPr lang="en-US" altLang="en-US" sz="2800">
                <a:ea typeface="Arial" panose="020B0604020202020204" pitchFamily="34" charset="0"/>
              </a:rPr>
              <a:t>Heterozygous offspring have black </a:t>
            </a:r>
            <a:r>
              <a:rPr lang="en-US" altLang="en-US" sz="2800" b="1">
                <a:ea typeface="Arial" panose="020B0604020202020204" pitchFamily="34" charset="0"/>
              </a:rPr>
              <a:t>and</a:t>
            </a:r>
            <a:r>
              <a:rPr lang="en-US" altLang="en-US" sz="2800">
                <a:ea typeface="Arial" panose="020B0604020202020204" pitchFamily="34" charset="0"/>
              </a:rPr>
              <a:t> white feathers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FF366-E881-49FB-B0FE-1F7553B3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48150"/>
            <a:ext cx="3714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8ECD25-1BD5-477A-970D-1832E51F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23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D6878B4-3B62-4FBF-B584-26ADBC9B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3400"/>
            <a:ext cx="166211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">
            <a:extLst>
              <a:ext uri="{FF2B5EF4-FFF2-40B4-BE49-F238E27FC236}">
                <a16:creationId xmlns:a16="http://schemas.microsoft.com/office/drawing/2014/main" id="{20E4AA0C-E734-4F3B-AE9F-7D3D764BE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468313"/>
            <a:ext cx="3211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Codominance</a:t>
            </a:r>
            <a:endParaRPr lang="en-US" alt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AA6DC2-B6C4-4FF0-8E9C-0E63E14A5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Incomplete Dominance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6AF26C7-4C73-4E63-A252-6FBCB4C131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43000"/>
            <a:ext cx="4419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The heterozygous phenotype is a blend.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Ex. Snap dragons 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Homozygous red x  Homozygous white</a:t>
            </a:r>
          </a:p>
          <a:p>
            <a:pPr lvl="1" eaLnBrk="1" hangingPunct="1"/>
            <a:r>
              <a:rPr lang="en-US" altLang="en-US" sz="2800">
                <a:ea typeface="Arial" panose="020B0604020202020204" pitchFamily="34" charset="0"/>
              </a:rPr>
              <a:t>Heterozygous offspring are pink </a:t>
            </a:r>
          </a:p>
          <a:p>
            <a:pPr lvl="1" eaLnBrk="1" hangingPunct="1"/>
            <a:endParaRPr lang="en-US" altLang="en-US" sz="2400">
              <a:ea typeface="Arial" panose="020B0604020202020204" pitchFamily="34" charset="0"/>
            </a:endParaRPr>
          </a:p>
          <a:p>
            <a:pPr lvl="1" eaLnBrk="1" hangingPunct="1"/>
            <a:endParaRPr lang="en-US" altLang="en-US" sz="2400">
              <a:ea typeface="Arial" panose="020B0604020202020204" pitchFamily="34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73813DC3-742C-4D26-9212-2EA11FC460C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A2AF9663-3711-4521-B97F-35B6F957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685800"/>
            <a:ext cx="2838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715000" cy="60198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Epistasis</a:t>
            </a:r>
          </a:p>
          <a:p>
            <a:r>
              <a:rPr lang="en-US" sz="2800" dirty="0"/>
              <a:t>The effects of one gene are modified by one or several other genes.</a:t>
            </a:r>
          </a:p>
          <a:p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chemeClr val="bg2"/>
                </a:solidFill>
              </a:rPr>
              <a:t>Example: the gene causing albinism would hide the gene controlling color of an animal’s hair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>
                <a:solidFill>
                  <a:schemeClr val="bg2"/>
                </a:solidFill>
              </a:rPr>
              <a:t>Example: a gene coding for a widow's peak would be hidden by a gene causing baldness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599" y="5182364"/>
            <a:ext cx="1340509" cy="167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Image result for widows peak">
            <a:extLst>
              <a:ext uri="{FF2B5EF4-FFF2-40B4-BE49-F238E27FC236}">
                <a16:creationId xmlns:a16="http://schemas.microsoft.com/office/drawing/2014/main" id="{A8BF495B-6765-4072-AA23-A818AC29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2364"/>
            <a:ext cx="1286592" cy="16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brown rabbit bunny with long ears isolated on white Stock Photo - 7565332">
            <a:extLst>
              <a:ext uri="{FF2B5EF4-FFF2-40B4-BE49-F238E27FC236}">
                <a16:creationId xmlns:a16="http://schemas.microsoft.com/office/drawing/2014/main" id="{662C26A7-18CC-4110-BCDB-26A736D7D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5725"/>
            <a:ext cx="11255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26D3AA44-2BF4-491D-974A-125CC9002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2865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3200"/>
              <a:t>Multiple Alleles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515F853-0D07-4815-B19C-1CA784406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575" y="1706563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/>
              <a:t>The trait is controlled by one gene, but more than two alleles exist in the population.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chemeClr val="bg2"/>
                </a:solidFill>
              </a:rPr>
              <a:t>Ex. Rabbits have alleles for brown, gray, Himalayan (color only in certain parts of the body), and albino (no color) fur. 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F799951D-19A1-4598-81B5-7F807DE89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191125"/>
            <a:ext cx="158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Himalayan Rabbit">
            <a:extLst>
              <a:ext uri="{FF2B5EF4-FFF2-40B4-BE49-F238E27FC236}">
                <a16:creationId xmlns:a16="http://schemas.microsoft.com/office/drawing/2014/main" id="{8254E1F6-EA95-4336-A435-8F8D29B2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41275"/>
            <a:ext cx="2381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>
            <a:extLst>
              <a:ext uri="{FF2B5EF4-FFF2-40B4-BE49-F238E27FC236}">
                <a16:creationId xmlns:a16="http://schemas.microsoft.com/office/drawing/2014/main" id="{D3723CD8-081A-44ED-95C1-4DAD907A7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4700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474D54E-4DD5-4C6F-ACAE-FBAC8DE2D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850" y="100013"/>
            <a:ext cx="822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Polygenic Traits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9371281-2EEC-43FD-8F89-523A39DA4B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639763"/>
            <a:ext cx="4191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More than one gene controls a trait.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Often show a continuous distribution of phenotypes.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Ex. Height 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Ex. Skin Color 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050E6B78-E8DA-44A4-8682-7B451D1FC3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838200"/>
            <a:ext cx="3851275" cy="50292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1B73AA-1651-43D2-988E-6DC10A25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 t="9625" r="1807" b="12479"/>
          <a:stretch>
            <a:fillRect/>
          </a:stretch>
        </p:blipFill>
        <p:spPr bwMode="auto">
          <a:xfrm>
            <a:off x="346075" y="5257800"/>
            <a:ext cx="4149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787</TotalTime>
  <Words>189</Words>
  <Application>Microsoft Office PowerPoint</Application>
  <PresentationFormat>On-screen Show (4:3)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</vt:lpstr>
      <vt:lpstr>Pixel</vt:lpstr>
      <vt:lpstr>Other Patterns of Inheritance</vt:lpstr>
      <vt:lpstr>PowerPoint Presentation</vt:lpstr>
      <vt:lpstr>Incomplete Dominance</vt:lpstr>
      <vt:lpstr>PowerPoint Presentation</vt:lpstr>
      <vt:lpstr>Multiple Alleles</vt:lpstr>
      <vt:lpstr>Polygenic Traits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Wingard</dc:creator>
  <cp:lastModifiedBy>winga</cp:lastModifiedBy>
  <cp:revision>109</cp:revision>
  <cp:lastPrinted>2020-02-10T16:09:55Z</cp:lastPrinted>
  <dcterms:created xsi:type="dcterms:W3CDTF">2008-03-17T20:56:30Z</dcterms:created>
  <dcterms:modified xsi:type="dcterms:W3CDTF">2020-02-10T22:57:08Z</dcterms:modified>
</cp:coreProperties>
</file>