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5" r:id="rId2"/>
    <p:sldId id="257" r:id="rId3"/>
    <p:sldId id="289" r:id="rId4"/>
    <p:sldId id="314" r:id="rId5"/>
    <p:sldId id="292" r:id="rId6"/>
    <p:sldId id="303" r:id="rId7"/>
    <p:sldId id="304" r:id="rId8"/>
    <p:sldId id="305" r:id="rId9"/>
    <p:sldId id="306" r:id="rId10"/>
    <p:sldId id="307" r:id="rId11"/>
    <p:sldId id="310" r:id="rId12"/>
    <p:sldId id="291" r:id="rId13"/>
    <p:sldId id="273" r:id="rId14"/>
    <p:sldId id="275" r:id="rId15"/>
    <p:sldId id="277" r:id="rId16"/>
    <p:sldId id="278" r:id="rId17"/>
    <p:sldId id="309" r:id="rId18"/>
    <p:sldId id="282" r:id="rId19"/>
    <p:sldId id="28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778" autoAdjust="0"/>
  </p:normalViewPr>
  <p:slideViewPr>
    <p:cSldViewPr>
      <p:cViewPr varScale="1">
        <p:scale>
          <a:sx n="32" d="100"/>
          <a:sy n="32" d="100"/>
        </p:scale>
        <p:origin x="16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22A96D9-9365-42EE-9455-191E7F602655}" type="datetimeFigureOut">
              <a:rPr lang="en-US" smtClean="0"/>
              <a:t>2/10/2020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B7CF21-688A-48CD-9E87-3BA6F1E1C3EC}" type="slidenum">
              <a:rPr lang="en-US" smtClean="0"/>
              <a:t>‹#›</a:t>
            </a:fld>
            <a:endParaRPr lang="en-US" dirty="0"/>
          </a:p>
        </p:txBody>
      </p:sp>
    </p:spTree>
    <p:extLst>
      <p:ext uri="{BB962C8B-B14F-4D97-AF65-F5344CB8AC3E}">
        <p14:creationId xmlns:p14="http://schemas.microsoft.com/office/powerpoint/2010/main" val="73779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757066" indent="-291179" eaLnBrk="0" hangingPunct="0">
              <a:spcBef>
                <a:spcPct val="30000"/>
              </a:spcBef>
              <a:defRPr sz="1200">
                <a:solidFill>
                  <a:schemeClr val="tx1"/>
                </a:solidFill>
                <a:latin typeface="Times New Roman" pitchFamily="84" charset="0"/>
                <a:ea typeface="ＭＳ Ｐゴシック" pitchFamily="84" charset="-128"/>
              </a:defRPr>
            </a:lvl2pPr>
            <a:lvl3pPr marL="1164717" indent="-232943" eaLnBrk="0" hangingPunct="0">
              <a:spcBef>
                <a:spcPct val="30000"/>
              </a:spcBef>
              <a:defRPr sz="1200">
                <a:solidFill>
                  <a:schemeClr val="tx1"/>
                </a:solidFill>
                <a:latin typeface="Times New Roman" pitchFamily="84" charset="0"/>
                <a:ea typeface="ＭＳ Ｐゴシック" pitchFamily="84" charset="-128"/>
              </a:defRPr>
            </a:lvl3pPr>
            <a:lvl4pPr marL="1630604" indent="-232943" eaLnBrk="0" hangingPunct="0">
              <a:spcBef>
                <a:spcPct val="30000"/>
              </a:spcBef>
              <a:defRPr sz="1200">
                <a:solidFill>
                  <a:schemeClr val="tx1"/>
                </a:solidFill>
                <a:latin typeface="Times New Roman" pitchFamily="84" charset="0"/>
                <a:ea typeface="ＭＳ Ｐゴシック" pitchFamily="84" charset="-128"/>
              </a:defRPr>
            </a:lvl4pPr>
            <a:lvl5pPr marL="2096491" indent="-232943" eaLnBrk="0" hangingPunct="0">
              <a:spcBef>
                <a:spcPct val="30000"/>
              </a:spcBef>
              <a:defRPr sz="1200">
                <a:solidFill>
                  <a:schemeClr val="tx1"/>
                </a:solidFill>
                <a:latin typeface="Times New Roman" pitchFamily="84" charset="0"/>
                <a:ea typeface="ＭＳ Ｐゴシック" pitchFamily="84" charset="-128"/>
              </a:defRPr>
            </a:lvl5pPr>
            <a:lvl6pPr marL="2562377"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3028264"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94151"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960038" indent="-232943"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BAEFE3B3-73A2-4EF3-BBC2-CD1DC11AE1F0}" type="slidenum">
              <a:rPr lang="en-US" altLang="en-US" smtClean="0">
                <a:cs typeface="Arial" charset="0"/>
              </a:rPr>
              <a:pPr>
                <a:spcBef>
                  <a:spcPct val="0"/>
                </a:spcBef>
              </a:pPr>
              <a:t>2</a:t>
            </a:fld>
            <a:endParaRPr lang="en-US" altLang="en-US">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A6A5E318-71ED-4B50-9953-EE096EB739C8}" type="slidenum">
              <a:rPr lang="en-US" altLang="en-US">
                <a:latin typeface="Times" pitchFamily="84" charset="0"/>
              </a:rPr>
              <a:pPr algn="r">
                <a:spcBef>
                  <a:spcPct val="0"/>
                </a:spcBef>
              </a:pPr>
              <a:t>13</a:t>
            </a:fld>
            <a:endParaRPr lang="en-US" altLang="en-US">
              <a:latin typeface="Times" pitchFamily="84"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t>Bound activators are brought into contact with a group of mediator proteins through DNA bending.</a:t>
            </a:r>
          </a:p>
          <a:p>
            <a:pPr eaLnBrk="1" hangingPunct="1"/>
            <a:r>
              <a:rPr lang="en-US" altLang="en-US" dirty="0"/>
              <a:t>The mediator proteins in turn interact with proteins at the promoter.</a:t>
            </a:r>
            <a:r>
              <a:rPr lang="en-US" altLang="en-US" baseline="0" dirty="0"/>
              <a:t> </a:t>
            </a:r>
            <a:r>
              <a:rPr lang="en-US" altLang="en-US" dirty="0"/>
              <a:t>These protein-protein interactions help to assemble and position the initiation complex on the promoter.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47C26E45-9825-461D-90D5-BF257858552B}" type="slidenum">
              <a:rPr lang="en-US" altLang="en-US">
                <a:latin typeface="Arial" charset="0"/>
                <a:ea typeface="ヒラギノ角ゴ Pro W3" pitchFamily="84" charset="-128"/>
              </a:rPr>
              <a:pPr algn="r">
                <a:spcBef>
                  <a:spcPct val="0"/>
                </a:spcBef>
              </a:pPr>
              <a:t>14</a:t>
            </a:fld>
            <a:endParaRPr lang="en-US" altLang="en-US">
              <a:latin typeface="Arial" charset="0"/>
              <a:ea typeface="ヒラギノ角ゴ Pro W3" pitchFamily="84" charset="-128"/>
            </a:endParaRPr>
          </a:p>
        </p:txBody>
      </p:sp>
      <p:sp>
        <p:nvSpPr>
          <p:cNvPr id="87043" name="Rectangle 2"/>
          <p:cNvSpPr>
            <a:spLocks noGrp="1" noRot="1" noChangeAspect="1" noChangeArrowheads="1" noTextEdit="1"/>
          </p:cNvSpPr>
          <p:nvPr>
            <p:ph type="sldImg"/>
          </p:nvPr>
        </p:nvSpPr>
        <p:spPr>
          <a:xfrm>
            <a:off x="0" y="0"/>
            <a:ext cx="0" cy="0"/>
          </a:xfrm>
          <a:solidFill>
            <a:srgbClr val="FFFFFF"/>
          </a:solidFill>
          <a:ln/>
        </p:spPr>
      </p:sp>
      <p:sp>
        <p:nvSpPr>
          <p:cNvPr id="87044"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459BA070-A7D1-425B-8CB1-7FBA017D5B2F}" type="slidenum">
              <a:rPr lang="en-US" altLang="en-US">
                <a:latin typeface="Times" pitchFamily="84" charset="0"/>
              </a:rPr>
              <a:pPr algn="r">
                <a:spcBef>
                  <a:spcPct val="0"/>
                </a:spcBef>
              </a:pPr>
              <a:t>15</a:t>
            </a:fld>
            <a:endParaRPr lang="en-US" altLang="en-US">
              <a:latin typeface="Times" pitchFamily="84"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sz="1100" dirty="0">
              <a:solidFill>
                <a:srgbClr val="000000"/>
              </a:solidFill>
              <a:latin typeface="Arial" charset="0"/>
              <a:ea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7309EDE4-FF3C-473E-97D8-FF32BA1B1590}" type="slidenum">
              <a:rPr lang="en-US" altLang="en-US">
                <a:latin typeface="Times" pitchFamily="84" charset="0"/>
              </a:rPr>
              <a:pPr algn="r">
                <a:spcBef>
                  <a:spcPct val="0"/>
                </a:spcBef>
              </a:pPr>
              <a:t>16</a:t>
            </a:fld>
            <a:endParaRPr lang="en-US" altLang="en-US">
              <a:latin typeface="Times" pitchFamily="84"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dirty="0">
                <a:latin typeface="Times New Roman" pitchFamily="84" charset="0"/>
                <a:ea typeface="ＭＳ Ｐゴシック" pitchFamily="84" charset="-128"/>
              </a:rPr>
              <a:t>You aren’t expected to remember any details about the eye.</a:t>
            </a:r>
            <a:endParaRPr lang="en-US" altLang="en-US" sz="1100" dirty="0">
              <a:solidFill>
                <a:srgbClr val="000000"/>
              </a:solidFill>
              <a:latin typeface="Arial"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Eukaryotes coordinate gene expression with activators.</a:t>
            </a:r>
            <a:r>
              <a:rPr lang="en-US" altLang="en-US" baseline="0" dirty="0"/>
              <a:t> </a:t>
            </a:r>
            <a:endParaRPr lang="en-US" dirty="0"/>
          </a:p>
        </p:txBody>
      </p:sp>
      <p:sp>
        <p:nvSpPr>
          <p:cNvPr id="4" name="Slide Number Placeholder 3"/>
          <p:cNvSpPr>
            <a:spLocks noGrp="1"/>
          </p:cNvSpPr>
          <p:nvPr>
            <p:ph type="sldNum" sz="quarter" idx="10"/>
          </p:nvPr>
        </p:nvSpPr>
        <p:spPr/>
        <p:txBody>
          <a:bodyPr/>
          <a:lstStyle/>
          <a:p>
            <a:fld id="{15B7CF21-688A-48CD-9E87-3BA6F1E1C3EC}" type="slidenum">
              <a:rPr lang="en-US" smtClean="0"/>
              <a:t>17</a:t>
            </a:fld>
            <a:endParaRPr lang="en-US" dirty="0"/>
          </a:p>
        </p:txBody>
      </p:sp>
    </p:spTree>
    <p:extLst>
      <p:ext uri="{BB962C8B-B14F-4D97-AF65-F5344CB8AC3E}">
        <p14:creationId xmlns:p14="http://schemas.microsoft.com/office/powerpoint/2010/main" val="290120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C77648FB-E2A6-4D27-9CF4-48C3867C8829}" type="slidenum">
              <a:rPr lang="en-US" altLang="en-US">
                <a:latin typeface="Times" pitchFamily="84" charset="0"/>
              </a:rPr>
              <a:pPr algn="r">
                <a:spcBef>
                  <a:spcPct val="0"/>
                </a:spcBef>
              </a:pPr>
              <a:t>18</a:t>
            </a:fld>
            <a:endParaRPr lang="en-US" altLang="en-US">
              <a:latin typeface="Times" pitchFamily="8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t>Transcription alone does not account for gene expression.</a:t>
            </a:r>
            <a:r>
              <a:rPr lang="en-US" altLang="en-US" baseline="0" dirty="0"/>
              <a:t> </a:t>
            </a:r>
            <a:r>
              <a:rPr lang="en-US" altLang="en-US" dirty="0"/>
              <a:t>Regulatory mechanisms can operate at various stages after transcription.</a:t>
            </a:r>
            <a:r>
              <a:rPr lang="en-US" altLang="en-US" baseline="0" dirty="0"/>
              <a:t> </a:t>
            </a:r>
            <a:r>
              <a:rPr lang="en-US" altLang="en-US" dirty="0"/>
              <a:t>Such mechanisms allow a cell to fine-tune gene expression rapidly in response to environmental changes.</a:t>
            </a:r>
            <a:endParaRPr lang="en-US" altLang="en-US"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F617DBB-E919-4310-8CFC-E9F9A8A8D25C}" type="slidenum">
              <a:rPr lang="en-US" altLang="en-US">
                <a:latin typeface="Times" pitchFamily="84" charset="0"/>
              </a:rPr>
              <a:pPr algn="r">
                <a:spcBef>
                  <a:spcPct val="0"/>
                </a:spcBef>
              </a:pPr>
              <a:t>19</a:t>
            </a:fld>
            <a:endParaRPr lang="en-US" altLang="en-US">
              <a:latin typeface="Times" pitchFamily="84"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t>In </a:t>
            </a:r>
            <a:r>
              <a:rPr lang="en-US" altLang="en-US" b="1" dirty="0"/>
              <a:t>alternative RNA splicing</a:t>
            </a:r>
            <a:r>
              <a:rPr lang="en-US" altLang="en-US" dirty="0"/>
              <a:t>, different mRNA molecules are produced from the same primary transcript, depending on which RNA segments are treated as exons and which as introns.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itchFamily="84" charset="0"/>
              <a:ea typeface="ＭＳ Ｐゴシック" pitchFamily="84" charset="-128"/>
            </a:endParaRPr>
          </a:p>
          <a:p>
            <a:pPr eaLnBrk="1" hangingPunct="1"/>
            <a:r>
              <a:rPr lang="en-US" altLang="en-US" dirty="0">
                <a:latin typeface="Times New Roman" pitchFamily="84" charset="0"/>
                <a:ea typeface="ＭＳ Ｐゴシック" pitchFamily="84" charset="-128"/>
              </a:rPr>
              <a:t>Prokaryotes and eukaryotes alter gene expression in response to their changing environment.</a:t>
            </a:r>
          </a:p>
          <a:p>
            <a:pPr eaLnBrk="1" hangingPunct="1"/>
            <a:r>
              <a:rPr lang="en-US" altLang="en-US" dirty="0">
                <a:latin typeface="Times New Roman" pitchFamily="84" charset="0"/>
                <a:ea typeface="ＭＳ Ｐゴシック" pitchFamily="84" charset="-128"/>
              </a:rPr>
              <a:t>Multicellular eukaryotes also develop and maintain multiple cell types.</a:t>
            </a:r>
          </a:p>
          <a:p>
            <a:pPr eaLnBrk="1" hangingPunct="1"/>
            <a:r>
              <a:rPr lang="en-US" altLang="en-US" dirty="0">
                <a:latin typeface="Times New Roman" pitchFamily="84" charset="0"/>
                <a:ea typeface="ＭＳ Ｐゴシック" pitchFamily="84" charset="-128"/>
              </a:rPr>
              <a:t>Gene expression is often regulated at the transcription stage, but control at other stages is important, too.</a:t>
            </a:r>
          </a:p>
          <a:p>
            <a:pPr eaLnBrk="1" hangingPunct="1"/>
            <a:r>
              <a:rPr lang="en-US" altLang="en-US" dirty="0"/>
              <a:t>All organisms must regulate which genes are expressed at any given time.</a:t>
            </a:r>
          </a:p>
          <a:p>
            <a:pPr eaLnBrk="1" hangingPunct="1"/>
            <a:r>
              <a:rPr lang="en-US" altLang="en-US" dirty="0"/>
              <a:t>In multicellular organisms regulation of gene expression is essential for cell specialization.</a:t>
            </a:r>
          </a:p>
          <a:p>
            <a:endParaRPr lang="en-US" altLang="en-US" dirty="0">
              <a:latin typeface="Times New Roman" pitchFamily="84" charset="0"/>
              <a:ea typeface="ＭＳ Ｐゴシック" pitchFamily="84" charset="-128"/>
            </a:endParaRPr>
          </a:p>
        </p:txBody>
      </p:sp>
      <p:sp>
        <p:nvSpPr>
          <p:cNvPr id="4" name="Slide Number Placeholder 3"/>
          <p:cNvSpPr>
            <a:spLocks noGrp="1"/>
          </p:cNvSpPr>
          <p:nvPr>
            <p:ph type="sldNum" sz="quarter" idx="5"/>
          </p:nvPr>
        </p:nvSpPr>
        <p:spPr/>
        <p:txBody>
          <a:bodyPr/>
          <a:lstStyle/>
          <a:p>
            <a:pPr>
              <a:defRPr/>
            </a:pPr>
            <a:fld id="{04A5F269-36AE-4820-921C-2C6D5A7BC84A}" type="slidenum">
              <a:rPr lang="en-US" smtClean="0"/>
              <a:pPr>
                <a:defRPr/>
              </a:pPr>
              <a:t>4</a:t>
            </a:fld>
            <a:endParaRPr lang="en-US"/>
          </a:p>
        </p:txBody>
      </p:sp>
    </p:spTree>
    <p:extLst>
      <p:ext uri="{BB962C8B-B14F-4D97-AF65-F5344CB8AC3E}">
        <p14:creationId xmlns:p14="http://schemas.microsoft.com/office/powerpoint/2010/main" val="193981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A4FB8AE-AA70-4EC5-AEB7-A63019D26D17}" type="slidenum">
              <a:rPr lang="en-US" smtClean="0"/>
              <a:t>5</a:t>
            </a:fld>
            <a:endParaRPr lang="en-US"/>
          </a:p>
        </p:txBody>
      </p:sp>
    </p:spTree>
    <p:extLst>
      <p:ext uri="{BB962C8B-B14F-4D97-AF65-F5344CB8AC3E}">
        <p14:creationId xmlns:p14="http://schemas.microsoft.com/office/powerpoint/2010/main" val="315965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acetyl</a:t>
            </a:r>
            <a:r>
              <a:rPr lang="en-US" baseline="0" dirty="0"/>
              <a:t> –COCH</a:t>
            </a:r>
            <a:r>
              <a:rPr lang="en-US" baseline="-25000" dirty="0"/>
              <a:t>3</a:t>
            </a:r>
            <a:r>
              <a:rPr lang="en-US" baseline="0" dirty="0"/>
              <a:t>)</a:t>
            </a:r>
          </a:p>
          <a:p>
            <a:r>
              <a:rPr lang="en-US" baseline="0" dirty="0"/>
              <a:t>(methyl –CH</a:t>
            </a:r>
            <a:r>
              <a:rPr lang="en-US" baseline="-25000" dirty="0"/>
              <a:t>3</a:t>
            </a:r>
            <a:r>
              <a:rPr lang="en-US" baseline="0" dirty="0"/>
              <a:t>)</a:t>
            </a:r>
          </a:p>
          <a:p>
            <a:endParaRPr lang="en-US" baseline="0" dirty="0"/>
          </a:p>
          <a:p>
            <a:pPr defTabSz="931774">
              <a:defRPr/>
            </a:pPr>
            <a:r>
              <a:rPr lang="en-US" altLang="en-US" dirty="0"/>
              <a:t>Chemical modifications to histone proteins and DNA can influence chromatin structure and gene expression. </a:t>
            </a:r>
            <a:endParaRPr lang="en-US" dirty="0"/>
          </a:p>
          <a:p>
            <a:endParaRPr lang="en-US" dirty="0"/>
          </a:p>
        </p:txBody>
      </p:sp>
      <p:sp>
        <p:nvSpPr>
          <p:cNvPr id="4" name="Slide Number Placeholder 3"/>
          <p:cNvSpPr>
            <a:spLocks noGrp="1"/>
          </p:cNvSpPr>
          <p:nvPr>
            <p:ph type="sldNum" sz="quarter" idx="10"/>
          </p:nvPr>
        </p:nvSpPr>
        <p:spPr/>
        <p:txBody>
          <a:bodyPr/>
          <a:lstStyle/>
          <a:p>
            <a:fld id="{9A4FB8AE-AA70-4EC5-AEB7-A63019D26D17}" type="slidenum">
              <a:rPr lang="en-US" smtClean="0"/>
              <a:t>6</a:t>
            </a:fld>
            <a:endParaRPr lang="en-US"/>
          </a:p>
        </p:txBody>
      </p:sp>
    </p:spTree>
    <p:extLst>
      <p:ext uri="{BB962C8B-B14F-4D97-AF65-F5344CB8AC3E}">
        <p14:creationId xmlns:p14="http://schemas.microsoft.com/office/powerpoint/2010/main" val="315965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0E220E2C-762B-4895-B52F-1270F8EB6A3E}" type="slidenum">
              <a:rPr lang="en-US" altLang="en-US">
                <a:latin typeface="Times" pitchFamily="84" charset="0"/>
              </a:rPr>
              <a:pPr algn="r">
                <a:spcBef>
                  <a:spcPct val="0"/>
                </a:spcBef>
              </a:pPr>
              <a:t>7</a:t>
            </a:fld>
            <a:endParaRPr lang="en-US" altLang="en-US">
              <a:latin typeface="Times" pitchFamily="8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934720" y="4415790"/>
            <a:ext cx="5140960" cy="418338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931774">
              <a:defRPr/>
            </a:pPr>
            <a:r>
              <a:rPr lang="en-US" altLang="en-US" dirty="0"/>
              <a:t>In </a:t>
            </a:r>
            <a:r>
              <a:rPr lang="en-US" altLang="en-US" b="1" dirty="0"/>
              <a:t>histone acetylation</a:t>
            </a:r>
            <a:r>
              <a:rPr lang="en-US" altLang="en-US" dirty="0"/>
              <a:t>, acetyl groups are attached to positively charged </a:t>
            </a:r>
            <a:r>
              <a:rPr lang="en-US" altLang="en-US" dirty="0" err="1"/>
              <a:t>lysines</a:t>
            </a:r>
            <a:r>
              <a:rPr lang="en-US" altLang="en-US" dirty="0"/>
              <a:t> in histone tails. This generally loosens chromatin structure, promoting the initiation of transcription. (You don’t need to remember the chemical structure for lysine or acetyl-lysine for the test.)</a:t>
            </a:r>
          </a:p>
          <a:p>
            <a:pPr eaLnBrk="1" hangingPunct="1"/>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After replication, enzymes methylate the correct daughter strand so that the methylation pattern is inherited.</a:t>
            </a:r>
          </a:p>
          <a:p>
            <a:endParaRPr lang="en-US" dirty="0"/>
          </a:p>
        </p:txBody>
      </p:sp>
      <p:sp>
        <p:nvSpPr>
          <p:cNvPr id="4" name="Slide Number Placeholder 3"/>
          <p:cNvSpPr>
            <a:spLocks noGrp="1"/>
          </p:cNvSpPr>
          <p:nvPr>
            <p:ph type="sldNum" sz="quarter" idx="10"/>
          </p:nvPr>
        </p:nvSpPr>
        <p:spPr/>
        <p:txBody>
          <a:bodyPr/>
          <a:lstStyle/>
          <a:p>
            <a:fld id="{15B7CF21-688A-48CD-9E87-3BA6F1E1C3EC}" type="slidenum">
              <a:rPr lang="en-US" smtClean="0"/>
              <a:t>9</a:t>
            </a:fld>
            <a:endParaRPr lang="en-US" dirty="0"/>
          </a:p>
        </p:txBody>
      </p:sp>
    </p:spTree>
    <p:extLst>
      <p:ext uri="{BB962C8B-B14F-4D97-AF65-F5344CB8AC3E}">
        <p14:creationId xmlns:p14="http://schemas.microsoft.com/office/powerpoint/2010/main" val="788540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08E3BADC-5BB1-44BF-94FD-97168A5F5D27}" type="slidenum">
              <a:rPr lang="en-US" altLang="en-US">
                <a:latin typeface="Arial" charset="0"/>
                <a:ea typeface="ヒラギノ角ゴ Pro W3" pitchFamily="84" charset="-128"/>
              </a:rPr>
              <a:pPr algn="r">
                <a:spcBef>
                  <a:spcPct val="0"/>
                </a:spcBef>
              </a:pPr>
              <a:t>10</a:t>
            </a:fld>
            <a:endParaRPr lang="en-US" altLang="en-US">
              <a:latin typeface="Arial" charset="0"/>
              <a:ea typeface="ヒラギノ角ゴ Pro W3" pitchFamily="84" charset="-128"/>
            </a:endParaRPr>
          </a:p>
        </p:txBody>
      </p:sp>
      <p:sp>
        <p:nvSpPr>
          <p:cNvPr id="95235" name="Rectangle 2"/>
          <p:cNvSpPr>
            <a:spLocks noGrp="1" noRot="1" noChangeAspect="1" noChangeArrowheads="1" noTextEdit="1"/>
          </p:cNvSpPr>
          <p:nvPr>
            <p:ph type="sldImg"/>
          </p:nvPr>
        </p:nvSpPr>
        <p:spPr>
          <a:xfrm>
            <a:off x="0" y="0"/>
            <a:ext cx="0" cy="0"/>
          </a:xfrm>
          <a:solidFill>
            <a:srgbClr val="FFFFFF"/>
          </a:solidFill>
          <a:ln/>
        </p:spPr>
      </p:sp>
      <p:sp>
        <p:nvSpPr>
          <p:cNvPr id="95236"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r>
              <a:rPr lang="en-US" altLang="en-US" dirty="0"/>
              <a:t>Though chromatin modifications do not alter DNA sequence, they may be passed to future generations of cells.</a:t>
            </a:r>
          </a:p>
          <a:p>
            <a:pPr eaLnBrk="1" hangingPunct="1"/>
            <a:r>
              <a:rPr lang="en-US" altLang="en-US" dirty="0"/>
              <a:t>The inheritance of traits transmitted by mechanisms not directly involving the nucleotide sequence is called </a:t>
            </a:r>
            <a:r>
              <a:rPr lang="en-US" altLang="en-US" b="1" dirty="0"/>
              <a:t>epigenetic inheritance.</a:t>
            </a:r>
            <a:r>
              <a:rPr lang="en-US" altLang="en-US" b="1" baseline="0" dirty="0"/>
              <a:t>  </a:t>
            </a:r>
            <a:r>
              <a:rPr lang="en-US" altLang="en-US" dirty="0"/>
              <a:t>Epigenetic modifications can be reversed, unlike mutations in DNA sequence.</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6EE43BE7-EA5C-45A3-BD6B-9B14DC91AC19}" type="slidenum">
              <a:rPr lang="en-US" altLang="en-US" sz="1200">
                <a:latin typeface="Times" pitchFamily="84" charset="0"/>
              </a:rPr>
              <a:pPr/>
              <a:t>11</a:t>
            </a:fld>
            <a:endParaRPr lang="en-US" altLang="en-US" sz="1200">
              <a:latin typeface="Times" pitchFamily="84" charset="0"/>
            </a:endParaRPr>
          </a:p>
        </p:txBody>
      </p:sp>
      <p:sp>
        <p:nvSpPr>
          <p:cNvPr id="431107"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431108" name="Rectangle 3"/>
          <p:cNvSpPr>
            <a:spLocks noGrp="1" noChangeArrowheads="1"/>
          </p:cNvSpPr>
          <p:nvPr>
            <p:ph type="body" idx="1"/>
          </p:nvPr>
        </p:nvSpPr>
        <p:spPr bwMode="auto">
          <a:xfrm>
            <a:off x="934720" y="4415790"/>
            <a:ext cx="5140960" cy="418338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Times New Roman" pitchFamily="84" charset="0"/>
                <a:ea typeface="ＭＳ Ｐゴシック" pitchFamily="84" charset="-128"/>
              </a:rPr>
              <a:t>Figure 15.UN01 </a:t>
            </a:r>
            <a:r>
              <a:rPr lang="en-US" altLang="en-US" sz="1100">
                <a:solidFill>
                  <a:srgbClr val="000000"/>
                </a:solidFill>
                <a:latin typeface="Arial" charset="0"/>
                <a:ea typeface="ＭＳ Ｐゴシック" pitchFamily="84" charset="-128"/>
              </a:rPr>
              <a:t>In-text figure, regulation at the level of transcription, p. 301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3177" tIns="46589" rIns="93177" bIns="46589"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F4F32DA7-4CB0-44C3-9270-398F93BF75C9}" type="slidenum">
              <a:rPr lang="en-US" altLang="en-US" sz="1200">
                <a:latin typeface="Times" pitchFamily="84" charset="0"/>
              </a:rPr>
              <a:pPr/>
              <a:t>12</a:t>
            </a:fld>
            <a:endParaRPr lang="en-US" altLang="en-US" sz="1200">
              <a:latin typeface="Times" pitchFamily="84" charset="0"/>
            </a:endParaRPr>
          </a:p>
        </p:txBody>
      </p:sp>
      <p:sp>
        <p:nvSpPr>
          <p:cNvPr id="386051"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386052" name="Rectangle 3"/>
          <p:cNvSpPr>
            <a:spLocks noGrp="1" noChangeArrowheads="1"/>
          </p:cNvSpPr>
          <p:nvPr>
            <p:ph type="body" idx="1"/>
          </p:nvPr>
        </p:nvSpPr>
        <p:spPr bwMode="auto">
          <a:xfrm>
            <a:off x="934720" y="4415790"/>
            <a:ext cx="5140960" cy="418338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31774">
              <a:defRPr/>
            </a:pPr>
            <a:r>
              <a:rPr lang="en-US" altLang="en-US" sz="1100" dirty="0"/>
              <a:t>Associated with most eukaryotic genes are multiple </a:t>
            </a:r>
            <a:r>
              <a:rPr lang="en-US" altLang="en-US" sz="1100" b="1" dirty="0"/>
              <a:t>control elements</a:t>
            </a:r>
            <a:r>
              <a:rPr lang="en-US" altLang="en-US" sz="1100" dirty="0"/>
              <a:t>, segments of noncoding DNA that serve as binding sites for transcription factors that help regulate transcription. Control elements and the transcription factors they bind are critical for the precise regulation of gene expression in different cell types.  Proximal control elements are located close to the promoter.  Distal control elements, groupings of which are called </a:t>
            </a:r>
            <a:r>
              <a:rPr lang="en-US" altLang="en-US" sz="1100" b="1" dirty="0"/>
              <a:t>enhancers</a:t>
            </a:r>
            <a:r>
              <a:rPr lang="en-US" altLang="en-US" sz="1100" dirty="0"/>
              <a:t>, may be far away from a gene or even located in an intron.</a:t>
            </a:r>
          </a:p>
          <a:p>
            <a:pPr defTabSz="931774">
              <a:defRPr/>
            </a:pPr>
            <a:endParaRPr lang="en-US" altLang="en-US" sz="1100" dirty="0"/>
          </a:p>
          <a:p>
            <a:pPr eaLnBrk="1" hangingPunct="1"/>
            <a:endParaRPr lang="en-US" altLang="en-US" sz="1100" dirty="0">
              <a:solidFill>
                <a:srgbClr val="000000"/>
              </a:solidFill>
              <a:latin typeface="Arial"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146476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42997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87072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74833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59169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225947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395595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24475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14699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43428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0E651A-80D2-4C90-B4AE-2FF738437C0A}" type="datetimeFigureOut">
              <a:rPr lang="en-US" smtClean="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E6244F-1D3B-4390-B585-F38A8B8524B3}" type="slidenum">
              <a:rPr lang="en-US" smtClean="0"/>
              <a:t>‹#›</a:t>
            </a:fld>
            <a:endParaRPr lang="en-US" dirty="0"/>
          </a:p>
        </p:txBody>
      </p:sp>
    </p:spTree>
    <p:extLst>
      <p:ext uri="{BB962C8B-B14F-4D97-AF65-F5344CB8AC3E}">
        <p14:creationId xmlns:p14="http://schemas.microsoft.com/office/powerpoint/2010/main" val="8137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E651A-80D2-4C90-B4AE-2FF738437C0A}" type="datetimeFigureOut">
              <a:rPr lang="en-US" smtClean="0"/>
              <a:t>2/10/2020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6244F-1D3B-4390-B585-F38A8B8524B3}" type="slidenum">
              <a:rPr lang="en-US" smtClean="0"/>
              <a:t>‹#›</a:t>
            </a:fld>
            <a:endParaRPr lang="en-US" dirty="0"/>
          </a:p>
        </p:txBody>
      </p:sp>
    </p:spTree>
    <p:extLst>
      <p:ext uri="{BB962C8B-B14F-4D97-AF65-F5344CB8AC3E}">
        <p14:creationId xmlns:p14="http://schemas.microsoft.com/office/powerpoint/2010/main" val="39535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learn.genetics.utah.edu/content/epigenetic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B8C08-D94E-462B-83E8-FA4AFA0E8E4E}"/>
              </a:ext>
            </a:extLst>
          </p:cNvPr>
          <p:cNvSpPr>
            <a:spLocks noGrp="1"/>
          </p:cNvSpPr>
          <p:nvPr>
            <p:ph idx="1"/>
          </p:nvPr>
        </p:nvSpPr>
        <p:spPr>
          <a:xfrm>
            <a:off x="304800" y="304800"/>
            <a:ext cx="8229600" cy="4525963"/>
          </a:xfrm>
        </p:spPr>
        <p:txBody>
          <a:bodyPr>
            <a:normAutofit/>
          </a:bodyPr>
          <a:lstStyle/>
          <a:p>
            <a:r>
              <a:rPr lang="en-US" sz="4400" dirty="0"/>
              <a:t>This is the last new information that will be on the test.</a:t>
            </a:r>
          </a:p>
          <a:p>
            <a:endParaRPr lang="en-US" sz="4400" dirty="0"/>
          </a:p>
          <a:p>
            <a:endParaRPr lang="en-US" sz="4400" dirty="0"/>
          </a:p>
          <a:p>
            <a:r>
              <a:rPr lang="en-US" sz="4400" dirty="0"/>
              <a:t>We are skipping lots of Chapter 15</a:t>
            </a:r>
          </a:p>
        </p:txBody>
      </p:sp>
    </p:spTree>
    <p:extLst>
      <p:ext uri="{BB962C8B-B14F-4D97-AF65-F5344CB8AC3E}">
        <p14:creationId xmlns:p14="http://schemas.microsoft.com/office/powerpoint/2010/main" val="50396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05093" y="-81280"/>
            <a:ext cx="8534400" cy="503237"/>
          </a:xfrm>
        </p:spPr>
        <p:txBody>
          <a:bodyPr lIns="91440" tIns="45720" rIns="91440" bIns="45720" anchor="ctr">
            <a:normAutofit fontScale="90000"/>
          </a:bodyPr>
          <a:lstStyle/>
          <a:p>
            <a:pPr eaLnBrk="1" hangingPunct="1"/>
            <a:r>
              <a:rPr lang="en-US" altLang="en-US" i="1" dirty="0"/>
              <a:t>Epigenetic Inheritance</a:t>
            </a:r>
            <a:endParaRPr lang="en-US" altLang="en-US" b="0" i="1" dirty="0"/>
          </a:p>
        </p:txBody>
      </p:sp>
      <p:sp>
        <p:nvSpPr>
          <p:cNvPr id="17411" name="Rectangle 3"/>
          <p:cNvSpPr>
            <a:spLocks noGrp="1" noChangeArrowheads="1"/>
          </p:cNvSpPr>
          <p:nvPr>
            <p:ph type="body" idx="4294967295"/>
          </p:nvPr>
        </p:nvSpPr>
        <p:spPr>
          <a:xfrm>
            <a:off x="419100" y="409575"/>
            <a:ext cx="8724900" cy="685800"/>
          </a:xfrm>
        </p:spPr>
        <p:txBody>
          <a:bodyPr lIns="91440" tIns="45720" rIns="91440" bIns="45720">
            <a:normAutofit fontScale="92500"/>
          </a:bodyPr>
          <a:lstStyle/>
          <a:p>
            <a:pPr marL="0" indent="0">
              <a:buNone/>
            </a:pPr>
            <a:r>
              <a:rPr lang="en-US" altLang="en-US" dirty="0">
                <a:hlinkClick r:id="rId3"/>
              </a:rPr>
              <a:t>http://learn.genetics.utah.edu/content/epigenetics/</a:t>
            </a:r>
            <a:endParaRPr lang="en-US" altLang="en-US" dirty="0"/>
          </a:p>
        </p:txBody>
      </p:sp>
      <p:sp>
        <p:nvSpPr>
          <p:cNvPr id="17412"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098" name="Picture 2" descr="http://www.beginbeforebirth.org/wp-content/uploads/2011/03/Licking-and-grooming2.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4372293" y="1069975"/>
            <a:ext cx="2385853" cy="60759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k"/>
          <p:cNvPicPr>
            <a:picLocks noChangeAspect="1" noChangeArrowheads="1"/>
          </p:cNvPicPr>
          <p:nvPr/>
        </p:nvPicPr>
        <p:blipFill rotWithShape="1">
          <a:blip r:embed="rId5">
            <a:extLst>
              <a:ext uri="{28A0092B-C50C-407E-A947-70E740481C1C}">
                <a14:useLocalDpi xmlns:a14="http://schemas.microsoft.com/office/drawing/2010/main" val="0"/>
              </a:ext>
            </a:extLst>
          </a:blip>
          <a:srcRect l="31573" t="7033"/>
          <a:stretch/>
        </p:blipFill>
        <p:spPr bwMode="auto">
          <a:xfrm>
            <a:off x="403412" y="1694328"/>
            <a:ext cx="3681670" cy="32586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eginbeforebirth.org/wp-content/uploads/2011/03/Licking-and-grooming2.jp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6758146" y="1069975"/>
            <a:ext cx="2385854" cy="6075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0250CD-7EF9-4FA2-8D30-18D54F780E08}"/>
              </a:ext>
            </a:extLst>
          </p:cNvPr>
          <p:cNvPicPr>
            <a:picLocks noChangeAspect="1"/>
          </p:cNvPicPr>
          <p:nvPr/>
        </p:nvPicPr>
        <p:blipFill>
          <a:blip r:embed="rId6"/>
          <a:stretch>
            <a:fillRect/>
          </a:stretch>
        </p:blipFill>
        <p:spPr>
          <a:xfrm>
            <a:off x="-123683" y="5147343"/>
            <a:ext cx="2792564" cy="1723339"/>
          </a:xfrm>
          <a:prstGeom prst="rect">
            <a:avLst/>
          </a:prstGeom>
        </p:spPr>
      </p:pic>
    </p:spTree>
    <p:extLst>
      <p:ext uri="{BB962C8B-B14F-4D97-AF65-F5344CB8AC3E}">
        <p14:creationId xmlns:p14="http://schemas.microsoft.com/office/powerpoint/2010/main" val="40864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descr="15_UN01TranscriptRegMini-U"/>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2095500" y="136525"/>
            <a:ext cx="4951413" cy="6432550"/>
          </a:xfrm>
          <a:prstGeom prst="rect">
            <a:avLst/>
          </a:prstGeom>
          <a:noFill/>
          <a:extLst>
            <a:ext uri="{909E8E84-426E-40DD-AFC4-6F175D3DCCD1}">
              <a14:hiddenFill xmlns:a14="http://schemas.microsoft.com/office/drawing/2010/main">
                <a:solidFill>
                  <a:srgbClr val="FFFFFF"/>
                </a:solidFill>
              </a14:hiddenFill>
            </a:ext>
          </a:extLst>
        </p:spPr>
      </p:pic>
      <p:sp>
        <p:nvSpPr>
          <p:cNvPr id="430083" name="Rectangle 3"/>
          <p:cNvSpPr>
            <a:spLocks noGrp="1" noChangeArrowheads="1"/>
          </p:cNvSpPr>
          <p:nvPr>
            <p:ph type="ctrTitle" idx="4294967295"/>
          </p:nvPr>
        </p:nvSpPr>
        <p:spPr bwMode="auto">
          <a:xfrm>
            <a:off x="152400" y="0"/>
            <a:ext cx="19812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15.UN01</a:t>
            </a:r>
          </a:p>
        </p:txBody>
      </p:sp>
      <p:sp>
        <p:nvSpPr>
          <p:cNvPr id="430084" name="Text Box 31"/>
          <p:cNvSpPr txBox="1">
            <a:spLocks noChangeArrowheads="1"/>
          </p:cNvSpPr>
          <p:nvPr/>
        </p:nvSpPr>
        <p:spPr bwMode="auto">
          <a:xfrm>
            <a:off x="3292475" y="1041400"/>
            <a:ext cx="2757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Chromatin modification</a:t>
            </a:r>
          </a:p>
        </p:txBody>
      </p:sp>
      <p:sp>
        <p:nvSpPr>
          <p:cNvPr id="430085" name="Text Box 31"/>
          <p:cNvSpPr txBox="1">
            <a:spLocks noChangeArrowheads="1"/>
          </p:cNvSpPr>
          <p:nvPr/>
        </p:nvSpPr>
        <p:spPr bwMode="auto">
          <a:xfrm>
            <a:off x="3851275" y="19939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Transcription</a:t>
            </a:r>
          </a:p>
        </p:txBody>
      </p:sp>
      <p:sp>
        <p:nvSpPr>
          <p:cNvPr id="430086" name="Text Box 31"/>
          <p:cNvSpPr txBox="1">
            <a:spLocks noChangeArrowheads="1"/>
          </p:cNvSpPr>
          <p:nvPr/>
        </p:nvSpPr>
        <p:spPr bwMode="auto">
          <a:xfrm>
            <a:off x="3686175" y="29718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RNA processing</a:t>
            </a:r>
          </a:p>
        </p:txBody>
      </p:sp>
      <p:sp>
        <p:nvSpPr>
          <p:cNvPr id="430087" name="Text Box 31"/>
          <p:cNvSpPr txBox="1">
            <a:spLocks noChangeArrowheads="1"/>
          </p:cNvSpPr>
          <p:nvPr/>
        </p:nvSpPr>
        <p:spPr bwMode="auto">
          <a:xfrm>
            <a:off x="5108575" y="42545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Translation</a:t>
            </a:r>
          </a:p>
        </p:txBody>
      </p:sp>
      <p:sp>
        <p:nvSpPr>
          <p:cNvPr id="430088" name="Text Box 31"/>
          <p:cNvSpPr txBox="1">
            <a:spLocks noChangeArrowheads="1"/>
          </p:cNvSpPr>
          <p:nvPr/>
        </p:nvSpPr>
        <p:spPr bwMode="auto">
          <a:xfrm>
            <a:off x="2809875" y="42545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a:t>mRNA</a:t>
            </a:r>
            <a:br>
              <a:rPr lang="en-US" altLang="en-US" sz="1800"/>
            </a:br>
            <a:r>
              <a:rPr lang="en-US" altLang="en-US" sz="1800"/>
              <a:t>degradation</a:t>
            </a:r>
          </a:p>
        </p:txBody>
      </p:sp>
      <p:sp>
        <p:nvSpPr>
          <p:cNvPr id="430089" name="Text Box 31"/>
          <p:cNvSpPr txBox="1">
            <a:spLocks noChangeArrowheads="1"/>
          </p:cNvSpPr>
          <p:nvPr/>
        </p:nvSpPr>
        <p:spPr bwMode="auto">
          <a:xfrm>
            <a:off x="4994275" y="51816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a:t>Protein</a:t>
            </a:r>
            <a:br>
              <a:rPr lang="en-US" altLang="en-US" sz="1800"/>
            </a:br>
            <a:r>
              <a:rPr lang="en-US" altLang="en-US" sz="1800"/>
              <a:t>processing</a:t>
            </a:r>
            <a:br>
              <a:rPr lang="en-US" altLang="en-US" sz="1800"/>
            </a:br>
            <a:r>
              <a:rPr lang="en-US" altLang="en-US" sz="1800"/>
              <a:t>and degradation</a:t>
            </a:r>
          </a:p>
        </p:txBody>
      </p:sp>
    </p:spTree>
    <p:extLst>
      <p:ext uri="{BB962C8B-B14F-4D97-AF65-F5344CB8AC3E}">
        <p14:creationId xmlns:p14="http://schemas.microsoft.com/office/powerpoint/2010/main" val="259349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15_08_EukTranscription-U"/>
          <p:cNvPicPr>
            <a:picLocks noChangeAspect="1" noChangeArrowheads="1"/>
          </p:cNvPicPr>
          <p:nvPr/>
        </p:nvPicPr>
        <p:blipFill rotWithShape="1">
          <a:blip r:embed="rId3">
            <a:extLst>
              <a:ext uri="{28A0092B-C50C-407E-A947-70E740481C1C}">
                <a14:useLocalDpi xmlns:a14="http://schemas.microsoft.com/office/drawing/2010/main" val="0"/>
              </a:ext>
            </a:extLst>
          </a:blip>
          <a:srcRect t="-1" b="73783"/>
          <a:stretch/>
        </p:blipFill>
        <p:spPr bwMode="auto">
          <a:xfrm>
            <a:off x="336550" y="2522538"/>
            <a:ext cx="8548687" cy="117951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49973" y="3962400"/>
            <a:ext cx="8635264" cy="2514600"/>
          </a:xfrm>
        </p:spPr>
        <p:txBody>
          <a:bodyPr>
            <a:normAutofit lnSpcReduction="10000"/>
          </a:bodyPr>
          <a:lstStyle/>
          <a:p>
            <a:r>
              <a:rPr lang="en-US" altLang="en-US" dirty="0"/>
              <a:t>An activator is a protein that binds to an enhancer and stimulates transcription of a gene.</a:t>
            </a:r>
          </a:p>
          <a:p>
            <a:endParaRPr lang="en-US" altLang="en-US" dirty="0"/>
          </a:p>
          <a:p>
            <a:r>
              <a:rPr lang="en-US" altLang="en-US" dirty="0"/>
              <a:t>Activators have two domains, one that binds DNA and a second that activates transcription.</a:t>
            </a:r>
          </a:p>
          <a:p>
            <a:endParaRPr lang="en-US" dirty="0"/>
          </a:p>
        </p:txBody>
      </p:sp>
      <p:sp>
        <p:nvSpPr>
          <p:cNvPr id="385048" name="Text Box 31"/>
          <p:cNvSpPr txBox="1">
            <a:spLocks noChangeArrowheads="1"/>
          </p:cNvSpPr>
          <p:nvPr/>
        </p:nvSpPr>
        <p:spPr bwMode="auto">
          <a:xfrm>
            <a:off x="376237" y="3371850"/>
            <a:ext cx="3968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DNA</a:t>
            </a:r>
          </a:p>
        </p:txBody>
      </p:sp>
      <p:sp>
        <p:nvSpPr>
          <p:cNvPr id="385049" name="Text Box 31"/>
          <p:cNvSpPr txBox="1">
            <a:spLocks noChangeArrowheads="1"/>
          </p:cNvSpPr>
          <p:nvPr/>
        </p:nvSpPr>
        <p:spPr bwMode="auto">
          <a:xfrm>
            <a:off x="1023937" y="3556000"/>
            <a:ext cx="9588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Upstream</a:t>
            </a:r>
          </a:p>
        </p:txBody>
      </p:sp>
      <p:grpSp>
        <p:nvGrpSpPr>
          <p:cNvPr id="7" name="Group 6"/>
          <p:cNvGrpSpPr/>
          <p:nvPr/>
        </p:nvGrpSpPr>
        <p:grpSpPr>
          <a:xfrm>
            <a:off x="1144587" y="2546350"/>
            <a:ext cx="2492375" cy="866775"/>
            <a:chOff x="1104900" y="1203325"/>
            <a:chExt cx="2492375" cy="866775"/>
          </a:xfrm>
        </p:grpSpPr>
        <p:sp>
          <p:nvSpPr>
            <p:cNvPr id="385030" name="Line 6"/>
            <p:cNvSpPr>
              <a:spLocks noChangeShapeType="1"/>
            </p:cNvSpPr>
            <p:nvPr/>
          </p:nvSpPr>
          <p:spPr bwMode="auto">
            <a:xfrm>
              <a:off x="1682750" y="1781175"/>
              <a:ext cx="498475" cy="282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5"/>
            <p:cNvGrpSpPr/>
            <p:nvPr/>
          </p:nvGrpSpPr>
          <p:grpSpPr>
            <a:xfrm>
              <a:off x="1104900" y="1203325"/>
              <a:ext cx="2492375" cy="866775"/>
              <a:chOff x="1104900" y="1203325"/>
              <a:chExt cx="2492375" cy="866775"/>
            </a:xfrm>
          </p:grpSpPr>
          <p:sp>
            <p:nvSpPr>
              <p:cNvPr id="385028" name="Line 4"/>
              <p:cNvSpPr>
                <a:spLocks noChangeShapeType="1"/>
              </p:cNvSpPr>
              <p:nvPr/>
            </p:nvSpPr>
            <p:spPr bwMode="auto">
              <a:xfrm flipV="1">
                <a:off x="1339850" y="1781175"/>
                <a:ext cx="342900" cy="282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29" name="Line 5"/>
              <p:cNvSpPr>
                <a:spLocks noChangeShapeType="1"/>
              </p:cNvSpPr>
              <p:nvPr/>
            </p:nvSpPr>
            <p:spPr bwMode="auto">
              <a:xfrm>
                <a:off x="1682750" y="1781175"/>
                <a:ext cx="0" cy="288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1" name="Line 7"/>
              <p:cNvSpPr>
                <a:spLocks noChangeShapeType="1"/>
              </p:cNvSpPr>
              <p:nvPr/>
            </p:nvSpPr>
            <p:spPr bwMode="auto">
              <a:xfrm>
                <a:off x="3251200" y="1790700"/>
                <a:ext cx="44450" cy="276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2" name="Line 8"/>
              <p:cNvSpPr>
                <a:spLocks noChangeShapeType="1"/>
              </p:cNvSpPr>
              <p:nvPr/>
            </p:nvSpPr>
            <p:spPr bwMode="auto">
              <a:xfrm>
                <a:off x="3254375" y="1790700"/>
                <a:ext cx="254000" cy="276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50" name="Text Box 31"/>
              <p:cNvSpPr txBox="1">
                <a:spLocks noChangeArrowheads="1"/>
              </p:cNvSpPr>
              <p:nvPr/>
            </p:nvSpPr>
            <p:spPr bwMode="auto">
              <a:xfrm>
                <a:off x="1104900" y="1203325"/>
                <a:ext cx="11557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Enhancer</a:t>
                </a:r>
                <a:br>
                  <a:rPr lang="en-US" altLang="en-US" sz="1400" b="1" dirty="0"/>
                </a:br>
                <a:r>
                  <a:rPr lang="en-US" altLang="en-US" sz="1400" b="1" dirty="0"/>
                  <a:t>(distal control</a:t>
                </a:r>
                <a:br>
                  <a:rPr lang="en-US" altLang="en-US" sz="1400" b="1" dirty="0"/>
                </a:br>
                <a:r>
                  <a:rPr lang="en-US" altLang="en-US" sz="1400" b="1" dirty="0"/>
                  <a:t>elements)</a:t>
                </a:r>
                <a:br>
                  <a:rPr lang="en-US" altLang="en-US" sz="1400" b="1" dirty="0"/>
                </a:br>
                <a:endParaRPr lang="en-US" altLang="en-US" sz="1400" b="1" dirty="0"/>
              </a:p>
            </p:txBody>
          </p:sp>
          <p:sp>
            <p:nvSpPr>
              <p:cNvPr id="385051" name="Text Box 31"/>
              <p:cNvSpPr txBox="1">
                <a:spLocks noChangeArrowheads="1"/>
              </p:cNvSpPr>
              <p:nvPr/>
            </p:nvSpPr>
            <p:spPr bwMode="auto">
              <a:xfrm>
                <a:off x="2794000" y="1206500"/>
                <a:ext cx="803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Proximal</a:t>
                </a:r>
                <a:br>
                  <a:rPr lang="en-US" altLang="en-US" sz="1400" b="1"/>
                </a:br>
                <a:r>
                  <a:rPr lang="en-US" altLang="en-US" sz="1400" b="1"/>
                  <a:t>control</a:t>
                </a:r>
              </a:p>
              <a:p>
                <a:pPr algn="ctr">
                  <a:lnSpc>
                    <a:spcPct val="90000"/>
                  </a:lnSpc>
                </a:pPr>
                <a:r>
                  <a:rPr lang="en-US" altLang="en-US" sz="1400" b="1"/>
                  <a:t>elements</a:t>
                </a:r>
              </a:p>
            </p:txBody>
          </p:sp>
        </p:grpSp>
      </p:grpSp>
      <p:sp>
        <p:nvSpPr>
          <p:cNvPr id="385053" name="Text Box 31"/>
          <p:cNvSpPr txBox="1">
            <a:spLocks noChangeArrowheads="1"/>
          </p:cNvSpPr>
          <p:nvPr/>
        </p:nvSpPr>
        <p:spPr bwMode="auto">
          <a:xfrm>
            <a:off x="448468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Exon</a:t>
            </a:r>
          </a:p>
        </p:txBody>
      </p:sp>
      <p:sp>
        <p:nvSpPr>
          <p:cNvPr id="385054" name="Text Box 31"/>
          <p:cNvSpPr txBox="1">
            <a:spLocks noChangeArrowheads="1"/>
          </p:cNvSpPr>
          <p:nvPr/>
        </p:nvSpPr>
        <p:spPr bwMode="auto">
          <a:xfrm>
            <a:off x="521493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Intron</a:t>
            </a:r>
          </a:p>
        </p:txBody>
      </p:sp>
      <p:sp>
        <p:nvSpPr>
          <p:cNvPr id="385055" name="Text Box 31"/>
          <p:cNvSpPr txBox="1">
            <a:spLocks noChangeArrowheads="1"/>
          </p:cNvSpPr>
          <p:nvPr/>
        </p:nvSpPr>
        <p:spPr bwMode="auto">
          <a:xfrm>
            <a:off x="5824537" y="31940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Exon</a:t>
            </a:r>
          </a:p>
        </p:txBody>
      </p:sp>
      <p:grpSp>
        <p:nvGrpSpPr>
          <p:cNvPr id="3" name="Group 2"/>
          <p:cNvGrpSpPr/>
          <p:nvPr/>
        </p:nvGrpSpPr>
        <p:grpSpPr>
          <a:xfrm>
            <a:off x="3700462" y="2736850"/>
            <a:ext cx="1162050" cy="1128713"/>
            <a:chOff x="3660775" y="1393825"/>
            <a:chExt cx="1162050" cy="1128713"/>
          </a:xfrm>
        </p:grpSpPr>
        <p:sp>
          <p:nvSpPr>
            <p:cNvPr id="385033" name="Line 9"/>
            <p:cNvSpPr>
              <a:spLocks noChangeShapeType="1"/>
            </p:cNvSpPr>
            <p:nvPr/>
          </p:nvSpPr>
          <p:spPr bwMode="auto">
            <a:xfrm>
              <a:off x="4162425" y="1797050"/>
              <a:ext cx="0" cy="269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4" name="AutoShape 10"/>
            <p:cNvSpPr>
              <a:spLocks/>
            </p:cNvSpPr>
            <p:nvPr/>
          </p:nvSpPr>
          <p:spPr bwMode="auto">
            <a:xfrm rot="5400000">
              <a:off x="3859212" y="2049463"/>
              <a:ext cx="111125" cy="508000"/>
            </a:xfrm>
            <a:prstGeom prst="rightBrace">
              <a:avLst>
                <a:gd name="adj1" fmla="val 3809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52" name="Text Box 31"/>
            <p:cNvSpPr txBox="1">
              <a:spLocks noChangeArrowheads="1"/>
            </p:cNvSpPr>
            <p:nvPr/>
          </p:nvSpPr>
          <p:spPr bwMode="auto">
            <a:xfrm>
              <a:off x="3829050" y="1393825"/>
              <a:ext cx="993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Transcription</a:t>
              </a:r>
              <a:br>
                <a:rPr lang="en-US" altLang="en-US" sz="1400" b="1"/>
              </a:br>
              <a:r>
                <a:rPr lang="en-US" altLang="en-US" sz="1400" b="1"/>
                <a:t>start site</a:t>
              </a:r>
            </a:p>
          </p:txBody>
        </p:sp>
        <p:sp>
          <p:nvSpPr>
            <p:cNvPr id="385056" name="Text Box 31"/>
            <p:cNvSpPr txBox="1">
              <a:spLocks noChangeArrowheads="1"/>
            </p:cNvSpPr>
            <p:nvPr/>
          </p:nvSpPr>
          <p:spPr bwMode="auto">
            <a:xfrm>
              <a:off x="3679825" y="23463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Promoter</a:t>
              </a:r>
            </a:p>
          </p:txBody>
        </p:sp>
      </p:grpSp>
      <p:sp>
        <p:nvSpPr>
          <p:cNvPr id="385057" name="Text Box 31"/>
          <p:cNvSpPr txBox="1">
            <a:spLocks noChangeArrowheads="1"/>
          </p:cNvSpPr>
          <p:nvPr/>
        </p:nvSpPr>
        <p:spPr bwMode="auto">
          <a:xfrm>
            <a:off x="654843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Intron</a:t>
            </a:r>
          </a:p>
        </p:txBody>
      </p:sp>
      <p:sp>
        <p:nvSpPr>
          <p:cNvPr id="385058" name="Text Box 31"/>
          <p:cNvSpPr txBox="1">
            <a:spLocks noChangeArrowheads="1"/>
          </p:cNvSpPr>
          <p:nvPr/>
        </p:nvSpPr>
        <p:spPr bwMode="auto">
          <a:xfrm>
            <a:off x="711358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Exon</a:t>
            </a:r>
          </a:p>
        </p:txBody>
      </p:sp>
      <p:grpSp>
        <p:nvGrpSpPr>
          <p:cNvPr id="4" name="Group 3"/>
          <p:cNvGrpSpPr/>
          <p:nvPr/>
        </p:nvGrpSpPr>
        <p:grpSpPr>
          <a:xfrm>
            <a:off x="6519862" y="2540000"/>
            <a:ext cx="1085850" cy="873125"/>
            <a:chOff x="6480175" y="1196975"/>
            <a:chExt cx="1085850" cy="873125"/>
          </a:xfrm>
        </p:grpSpPr>
        <p:sp>
          <p:nvSpPr>
            <p:cNvPr id="385035" name="Line 11"/>
            <p:cNvSpPr>
              <a:spLocks noChangeShapeType="1"/>
            </p:cNvSpPr>
            <p:nvPr/>
          </p:nvSpPr>
          <p:spPr bwMode="auto">
            <a:xfrm>
              <a:off x="7404100" y="1504950"/>
              <a:ext cx="161925"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6" name="Line 12"/>
            <p:cNvSpPr>
              <a:spLocks noChangeShapeType="1"/>
            </p:cNvSpPr>
            <p:nvPr/>
          </p:nvSpPr>
          <p:spPr bwMode="auto">
            <a:xfrm>
              <a:off x="7566025" y="1695450"/>
              <a:ext cx="0" cy="374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59" name="Text Box 31"/>
            <p:cNvSpPr txBox="1">
              <a:spLocks noChangeArrowheads="1"/>
            </p:cNvSpPr>
            <p:nvPr/>
          </p:nvSpPr>
          <p:spPr bwMode="auto">
            <a:xfrm>
              <a:off x="6480175" y="1196975"/>
              <a:ext cx="914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Poly-A signal</a:t>
              </a:r>
              <a:br>
                <a:rPr lang="en-US" altLang="en-US" sz="1400" b="1"/>
              </a:br>
              <a:r>
                <a:rPr lang="en-US" altLang="en-US" sz="1400" b="1"/>
                <a:t>sequence</a:t>
              </a:r>
            </a:p>
          </p:txBody>
        </p:sp>
      </p:grpSp>
      <p:grpSp>
        <p:nvGrpSpPr>
          <p:cNvPr id="5" name="Group 4"/>
          <p:cNvGrpSpPr/>
          <p:nvPr/>
        </p:nvGrpSpPr>
        <p:grpSpPr>
          <a:xfrm>
            <a:off x="7827962" y="2549525"/>
            <a:ext cx="914400" cy="1198563"/>
            <a:chOff x="7788275" y="1206500"/>
            <a:chExt cx="914400" cy="1198563"/>
          </a:xfrm>
        </p:grpSpPr>
        <p:sp>
          <p:nvSpPr>
            <p:cNvPr id="385037" name="Line 13"/>
            <p:cNvSpPr>
              <a:spLocks noChangeShapeType="1"/>
            </p:cNvSpPr>
            <p:nvPr/>
          </p:nvSpPr>
          <p:spPr bwMode="auto">
            <a:xfrm>
              <a:off x="8277225" y="1797050"/>
              <a:ext cx="3175" cy="260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60" name="Text Box 31"/>
            <p:cNvSpPr txBox="1">
              <a:spLocks noChangeArrowheads="1"/>
            </p:cNvSpPr>
            <p:nvPr/>
          </p:nvSpPr>
          <p:spPr bwMode="auto">
            <a:xfrm>
              <a:off x="7788275" y="1206500"/>
              <a:ext cx="914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Transcription</a:t>
              </a:r>
              <a:br>
                <a:rPr lang="en-US" altLang="en-US" sz="1400" b="1" dirty="0"/>
              </a:br>
              <a:r>
                <a:rPr lang="en-US" altLang="en-US" sz="1400" b="1" dirty="0"/>
                <a:t>termination</a:t>
              </a:r>
              <a:br>
                <a:rPr lang="en-US" altLang="en-US" sz="1400" b="1" dirty="0"/>
              </a:br>
              <a:r>
                <a:rPr lang="en-US" altLang="en-US" sz="1400" b="1" dirty="0"/>
                <a:t>region</a:t>
              </a:r>
            </a:p>
          </p:txBody>
        </p:sp>
        <p:sp>
          <p:nvSpPr>
            <p:cNvPr id="385061" name="Text Box 31"/>
            <p:cNvSpPr txBox="1">
              <a:spLocks noChangeArrowheads="1"/>
            </p:cNvSpPr>
            <p:nvPr/>
          </p:nvSpPr>
          <p:spPr bwMode="auto">
            <a:xfrm>
              <a:off x="8245475" y="22288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Down-</a:t>
              </a:r>
              <a:br>
                <a:rPr lang="en-US" altLang="en-US" sz="1400" b="1"/>
              </a:br>
              <a:r>
                <a:rPr lang="en-US" altLang="en-US" sz="1400" b="1"/>
                <a:t>stream</a:t>
              </a:r>
            </a:p>
          </p:txBody>
        </p:sp>
      </p:grpSp>
      <p:grpSp>
        <p:nvGrpSpPr>
          <p:cNvPr id="73" name="Group 72"/>
          <p:cNvGrpSpPr/>
          <p:nvPr/>
        </p:nvGrpSpPr>
        <p:grpSpPr>
          <a:xfrm>
            <a:off x="156503" y="242617"/>
            <a:ext cx="5054600" cy="2239304"/>
            <a:chOff x="1908969" y="446049"/>
            <a:chExt cx="5054600" cy="2239304"/>
          </a:xfrm>
        </p:grpSpPr>
        <p:pic>
          <p:nvPicPr>
            <p:cNvPr id="74" name="Picture 2" descr="15_11bLensCellTranscrip-U"/>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4702" r="2685" b="61292"/>
            <a:stretch/>
          </p:blipFill>
          <p:spPr bwMode="auto">
            <a:xfrm>
              <a:off x="1908969" y="446049"/>
              <a:ext cx="5054600" cy="22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31"/>
            <p:cNvSpPr txBox="1">
              <a:spLocks noChangeArrowheads="1"/>
            </p:cNvSpPr>
            <p:nvPr/>
          </p:nvSpPr>
          <p:spPr bwMode="auto">
            <a:xfrm>
              <a:off x="3940175" y="706438"/>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Activators</a:t>
              </a:r>
            </a:p>
          </p:txBody>
        </p:sp>
      </p:grpSp>
    </p:spTree>
    <p:extLst>
      <p:ext uri="{BB962C8B-B14F-4D97-AF65-F5344CB8AC3E}">
        <p14:creationId xmlns:p14="http://schemas.microsoft.com/office/powerpoint/2010/main" val="42233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50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5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0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50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5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85053" grpId="0"/>
      <p:bldP spid="385054" grpId="0"/>
      <p:bldP spid="385055" grpId="0"/>
      <p:bldP spid="385057" grpId="0"/>
      <p:bldP spid="3850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50863" y="3612995"/>
            <a:ext cx="8042275" cy="2943380"/>
            <a:chOff x="550863" y="3612995"/>
            <a:chExt cx="8042275" cy="2943380"/>
          </a:xfrm>
        </p:grpSpPr>
        <p:pic>
          <p:nvPicPr>
            <p:cNvPr id="40" name="Picture 2" descr="15_10ActivatorA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t="52794" b="2507"/>
            <a:stretch/>
          </p:blipFill>
          <p:spPr bwMode="auto">
            <a:xfrm>
              <a:off x="550863" y="3612995"/>
              <a:ext cx="8042275" cy="294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31"/>
            <p:cNvSpPr txBox="1">
              <a:spLocks noChangeArrowheads="1"/>
            </p:cNvSpPr>
            <p:nvPr/>
          </p:nvSpPr>
          <p:spPr bwMode="auto">
            <a:xfrm>
              <a:off x="5686425" y="3770313"/>
              <a:ext cx="16351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RNA</a:t>
              </a:r>
              <a:br>
                <a:rPr lang="en-US" altLang="en-US" sz="1800" b="1"/>
              </a:br>
              <a:r>
                <a:rPr lang="en-US" altLang="en-US" sz="1800" b="1"/>
                <a:t>polymerase </a:t>
              </a:r>
              <a:r>
                <a:rPr lang="en-US" altLang="en-US" sz="1800" b="1">
                  <a:latin typeface="Times New Roman" pitchFamily="84" charset="0"/>
                </a:rPr>
                <a:t>II</a:t>
              </a:r>
              <a:endParaRPr lang="en-US" altLang="en-US" sz="1800" b="1"/>
            </a:p>
          </p:txBody>
        </p:sp>
        <p:sp>
          <p:nvSpPr>
            <p:cNvPr id="42" name="Text Box 31"/>
            <p:cNvSpPr txBox="1">
              <a:spLocks noChangeArrowheads="1"/>
            </p:cNvSpPr>
            <p:nvPr/>
          </p:nvSpPr>
          <p:spPr bwMode="auto">
            <a:xfrm>
              <a:off x="6181725" y="5205413"/>
              <a:ext cx="16351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RNA</a:t>
              </a:r>
              <a:br>
                <a:rPr lang="en-US" altLang="en-US" sz="1800" b="1"/>
              </a:br>
              <a:r>
                <a:rPr lang="en-US" altLang="en-US" sz="1800" b="1"/>
                <a:t>polymerase </a:t>
              </a:r>
              <a:r>
                <a:rPr lang="en-US" altLang="en-US" sz="1800" b="1">
                  <a:latin typeface="Times New Roman" pitchFamily="84" charset="0"/>
                </a:rPr>
                <a:t>II</a:t>
              </a:r>
              <a:endParaRPr lang="en-US" altLang="en-US" sz="1800" b="1"/>
            </a:p>
          </p:txBody>
        </p:sp>
        <p:sp>
          <p:nvSpPr>
            <p:cNvPr id="43" name="Text Box 31"/>
            <p:cNvSpPr txBox="1">
              <a:spLocks noChangeArrowheads="1"/>
            </p:cNvSpPr>
            <p:nvPr/>
          </p:nvSpPr>
          <p:spPr bwMode="auto">
            <a:xfrm>
              <a:off x="5972175" y="6284913"/>
              <a:ext cx="12160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RNA synthesis</a:t>
              </a:r>
            </a:p>
          </p:txBody>
        </p:sp>
        <p:sp>
          <p:nvSpPr>
            <p:cNvPr id="44" name="Text Box 31"/>
            <p:cNvSpPr txBox="1">
              <a:spLocks noChangeArrowheads="1"/>
            </p:cNvSpPr>
            <p:nvPr/>
          </p:nvSpPr>
          <p:spPr bwMode="auto">
            <a:xfrm>
              <a:off x="2689225" y="6030913"/>
              <a:ext cx="21685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Transcription</a:t>
              </a:r>
              <a:br>
                <a:rPr lang="en-US" altLang="en-US" sz="1800" b="1"/>
              </a:br>
              <a:r>
                <a:rPr lang="en-US" altLang="en-US" sz="1800" b="1"/>
                <a:t>initiation complex</a:t>
              </a:r>
            </a:p>
          </p:txBody>
        </p:sp>
        <p:sp>
          <p:nvSpPr>
            <p:cNvPr id="45" name="Line 26"/>
            <p:cNvSpPr>
              <a:spLocks noChangeShapeType="1"/>
            </p:cNvSpPr>
            <p:nvPr/>
          </p:nvSpPr>
          <p:spPr bwMode="auto">
            <a:xfrm flipV="1">
              <a:off x="5435600" y="5595938"/>
              <a:ext cx="68580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 name="Group 31"/>
          <p:cNvGrpSpPr/>
          <p:nvPr/>
        </p:nvGrpSpPr>
        <p:grpSpPr>
          <a:xfrm>
            <a:off x="550863" y="880269"/>
            <a:ext cx="8061325" cy="2665819"/>
            <a:chOff x="550863" y="880269"/>
            <a:chExt cx="8061325" cy="2665819"/>
          </a:xfrm>
        </p:grpSpPr>
        <p:pic>
          <p:nvPicPr>
            <p:cNvPr id="33" name="Picture 2" descr="15_10ActivatorA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t="11294" b="48222"/>
            <a:stretch/>
          </p:blipFill>
          <p:spPr bwMode="auto">
            <a:xfrm>
              <a:off x="550863" y="880269"/>
              <a:ext cx="8042275" cy="266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17"/>
            <p:cNvSpPr>
              <a:spLocks noChangeShapeType="1"/>
            </p:cNvSpPr>
            <p:nvPr/>
          </p:nvSpPr>
          <p:spPr bwMode="auto">
            <a:xfrm flipV="1">
              <a:off x="3422650" y="2336800"/>
              <a:ext cx="228600"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31"/>
            <p:cNvSpPr txBox="1">
              <a:spLocks noChangeArrowheads="1"/>
            </p:cNvSpPr>
            <p:nvPr/>
          </p:nvSpPr>
          <p:spPr bwMode="auto">
            <a:xfrm>
              <a:off x="3694113" y="2208213"/>
              <a:ext cx="9271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DNA-</a:t>
              </a:r>
            </a:p>
            <a:p>
              <a:pPr>
                <a:lnSpc>
                  <a:spcPct val="90000"/>
                </a:lnSpc>
              </a:pPr>
              <a:r>
                <a:rPr lang="en-US" altLang="en-US" sz="1800" b="1"/>
                <a:t>bending</a:t>
              </a:r>
              <a:br>
                <a:rPr lang="en-US" altLang="en-US" sz="1800" b="1"/>
              </a:br>
              <a:r>
                <a:rPr lang="en-US" altLang="en-US" sz="1800" b="1"/>
                <a:t>protein</a:t>
              </a:r>
            </a:p>
          </p:txBody>
        </p:sp>
        <p:sp>
          <p:nvSpPr>
            <p:cNvPr id="36" name="Text Box 31"/>
            <p:cNvSpPr txBox="1">
              <a:spLocks noChangeArrowheads="1"/>
            </p:cNvSpPr>
            <p:nvPr/>
          </p:nvSpPr>
          <p:spPr bwMode="auto">
            <a:xfrm>
              <a:off x="5602288" y="2978150"/>
              <a:ext cx="30099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Group of mediator proteins</a:t>
              </a:r>
            </a:p>
          </p:txBody>
        </p:sp>
        <p:sp>
          <p:nvSpPr>
            <p:cNvPr id="37" name="Line 20"/>
            <p:cNvSpPr>
              <a:spLocks noChangeShapeType="1"/>
            </p:cNvSpPr>
            <p:nvPr/>
          </p:nvSpPr>
          <p:spPr bwMode="auto">
            <a:xfrm>
              <a:off x="5340350" y="2838450"/>
              <a:ext cx="211138" cy="225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Text Box 31"/>
            <p:cNvSpPr txBox="1">
              <a:spLocks noChangeArrowheads="1"/>
            </p:cNvSpPr>
            <p:nvPr/>
          </p:nvSpPr>
          <p:spPr bwMode="auto">
            <a:xfrm>
              <a:off x="5961063" y="1655763"/>
              <a:ext cx="2305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General transcription</a:t>
              </a:r>
              <a:br>
                <a:rPr lang="en-US" altLang="en-US" sz="1800" b="1"/>
              </a:br>
              <a:r>
                <a:rPr lang="en-US" altLang="en-US" sz="1800" b="1"/>
                <a:t>factors</a:t>
              </a:r>
            </a:p>
          </p:txBody>
        </p:sp>
      </p:grpSp>
      <p:pic>
        <p:nvPicPr>
          <p:cNvPr id="20482" name="Picture 2" descr="15_10ActivatorAction_3-U"/>
          <p:cNvPicPr>
            <a:picLocks noChangeAspect="1" noChangeArrowheads="1"/>
          </p:cNvPicPr>
          <p:nvPr/>
        </p:nvPicPr>
        <p:blipFill rotWithShape="1">
          <a:blip r:embed="rId3">
            <a:extLst>
              <a:ext uri="{28A0092B-C50C-407E-A947-70E740481C1C}">
                <a14:useLocalDpi xmlns:a14="http://schemas.microsoft.com/office/drawing/2010/main" val="0"/>
              </a:ext>
            </a:extLst>
          </a:blip>
          <a:srcRect t="-1" b="87802"/>
          <a:stretch/>
        </p:blipFill>
        <p:spPr bwMode="auto">
          <a:xfrm>
            <a:off x="550863" y="136525"/>
            <a:ext cx="8042275" cy="8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solidFill>
                  <a:schemeClr val="tx1"/>
                </a:solidFill>
                <a:latin typeface="Arial" charset="0"/>
              </a:rPr>
              <a:t>Figure 15.10-3</a:t>
            </a:r>
          </a:p>
        </p:txBody>
      </p:sp>
      <p:sp>
        <p:nvSpPr>
          <p:cNvPr id="20484" name="Text Box 31"/>
          <p:cNvSpPr txBox="1">
            <a:spLocks noChangeArrowheads="1"/>
          </p:cNvSpPr>
          <p:nvPr/>
        </p:nvSpPr>
        <p:spPr bwMode="auto">
          <a:xfrm>
            <a:off x="614363" y="639763"/>
            <a:ext cx="457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DNA</a:t>
            </a:r>
          </a:p>
        </p:txBody>
      </p:sp>
      <p:sp>
        <p:nvSpPr>
          <p:cNvPr id="20485" name="Text Box 31"/>
          <p:cNvSpPr txBox="1">
            <a:spLocks noChangeArrowheads="1"/>
          </p:cNvSpPr>
          <p:nvPr/>
        </p:nvSpPr>
        <p:spPr bwMode="auto">
          <a:xfrm>
            <a:off x="1365250" y="1042988"/>
            <a:ext cx="11223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Enhancer</a:t>
            </a:r>
          </a:p>
        </p:txBody>
      </p:sp>
      <p:sp>
        <p:nvSpPr>
          <p:cNvPr id="20486" name="Line 6"/>
          <p:cNvSpPr>
            <a:spLocks noChangeShapeType="1"/>
          </p:cNvSpPr>
          <p:nvPr/>
        </p:nvSpPr>
        <p:spPr bwMode="auto">
          <a:xfrm>
            <a:off x="2112963" y="266700"/>
            <a:ext cx="153987"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7"/>
          <p:cNvSpPr>
            <a:spLocks noChangeShapeType="1"/>
          </p:cNvSpPr>
          <p:nvPr/>
        </p:nvSpPr>
        <p:spPr bwMode="auto">
          <a:xfrm flipH="1">
            <a:off x="1884363" y="452438"/>
            <a:ext cx="388937" cy="2206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Line 8"/>
          <p:cNvSpPr>
            <a:spLocks noChangeShapeType="1"/>
          </p:cNvSpPr>
          <p:nvPr/>
        </p:nvSpPr>
        <p:spPr bwMode="auto">
          <a:xfrm>
            <a:off x="2133600" y="744538"/>
            <a:ext cx="508000" cy="2714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AutoShape 9"/>
          <p:cNvSpPr>
            <a:spLocks/>
          </p:cNvSpPr>
          <p:nvPr/>
        </p:nvSpPr>
        <p:spPr bwMode="auto">
          <a:xfrm rot="5400000">
            <a:off x="1835944" y="721519"/>
            <a:ext cx="139700" cy="528638"/>
          </a:xfrm>
          <a:prstGeom prst="rightBrace">
            <a:avLst>
              <a:gd name="adj1" fmla="val 31534"/>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20490" name="Text Box 31"/>
          <p:cNvSpPr txBox="1">
            <a:spLocks noChangeArrowheads="1"/>
          </p:cNvSpPr>
          <p:nvPr/>
        </p:nvSpPr>
        <p:spPr bwMode="auto">
          <a:xfrm>
            <a:off x="2686050" y="911225"/>
            <a:ext cx="16478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Distal control</a:t>
            </a:r>
            <a:br>
              <a:rPr lang="en-US" altLang="en-US" sz="1800" b="1"/>
            </a:br>
            <a:r>
              <a:rPr lang="en-US" altLang="en-US" sz="1800" b="1"/>
              <a:t>element</a:t>
            </a:r>
          </a:p>
        </p:txBody>
      </p:sp>
      <p:sp>
        <p:nvSpPr>
          <p:cNvPr id="20491" name="Text Box 31"/>
          <p:cNvSpPr txBox="1">
            <a:spLocks noChangeArrowheads="1"/>
          </p:cNvSpPr>
          <p:nvPr/>
        </p:nvSpPr>
        <p:spPr bwMode="auto">
          <a:xfrm>
            <a:off x="2328863" y="354013"/>
            <a:ext cx="11223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Activators</a:t>
            </a:r>
          </a:p>
        </p:txBody>
      </p:sp>
      <p:sp>
        <p:nvSpPr>
          <p:cNvPr id="20492" name="Text Box 31"/>
          <p:cNvSpPr txBox="1">
            <a:spLocks noChangeArrowheads="1"/>
          </p:cNvSpPr>
          <p:nvPr/>
        </p:nvSpPr>
        <p:spPr bwMode="auto">
          <a:xfrm>
            <a:off x="5576888" y="249238"/>
            <a:ext cx="1122362"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Promoter</a:t>
            </a:r>
          </a:p>
        </p:txBody>
      </p:sp>
      <p:sp>
        <p:nvSpPr>
          <p:cNvPr id="20493" name="AutoShape 13"/>
          <p:cNvSpPr>
            <a:spLocks/>
          </p:cNvSpPr>
          <p:nvPr/>
        </p:nvSpPr>
        <p:spPr bwMode="auto">
          <a:xfrm rot="5400000">
            <a:off x="5784057" y="796131"/>
            <a:ext cx="139700" cy="287337"/>
          </a:xfrm>
          <a:prstGeom prst="rightBrace">
            <a:avLst>
              <a:gd name="adj1" fmla="val 1714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20494" name="Text Box 31"/>
          <p:cNvSpPr txBox="1">
            <a:spLocks noChangeArrowheads="1"/>
          </p:cNvSpPr>
          <p:nvPr/>
        </p:nvSpPr>
        <p:spPr bwMode="auto">
          <a:xfrm>
            <a:off x="7092950" y="439738"/>
            <a:ext cx="68262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Gene</a:t>
            </a:r>
          </a:p>
        </p:txBody>
      </p:sp>
      <p:sp>
        <p:nvSpPr>
          <p:cNvPr id="20495" name="Text Box 31"/>
          <p:cNvSpPr txBox="1">
            <a:spLocks noChangeArrowheads="1"/>
          </p:cNvSpPr>
          <p:nvPr/>
        </p:nvSpPr>
        <p:spPr bwMode="auto">
          <a:xfrm>
            <a:off x="5305425" y="1039813"/>
            <a:ext cx="12160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TATA box</a:t>
            </a:r>
          </a:p>
        </p:txBody>
      </p:sp>
      <p:sp>
        <p:nvSpPr>
          <p:cNvPr id="20496" name="AutoShape 16"/>
          <p:cNvSpPr>
            <a:spLocks/>
          </p:cNvSpPr>
          <p:nvPr/>
        </p:nvSpPr>
        <p:spPr bwMode="auto">
          <a:xfrm rot="5400000">
            <a:off x="5988050" y="207963"/>
            <a:ext cx="169863" cy="681037"/>
          </a:xfrm>
          <a:prstGeom prst="leftBrace">
            <a:avLst>
              <a:gd name="adj1" fmla="val 33411"/>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5728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80500" y="600449"/>
            <a:ext cx="8534400" cy="1555750"/>
          </a:xfrm>
        </p:spPr>
        <p:txBody>
          <a:bodyPr lIns="91440" tIns="45720" rIns="91440" bIns="45720"/>
          <a:lstStyle/>
          <a:p>
            <a:pPr eaLnBrk="1" hangingPunct="1"/>
            <a:r>
              <a:rPr lang="en-US" altLang="en-US" dirty="0"/>
              <a:t>A particular combination of control elements can activate transcription only when the appropriate activator proteins are present.</a:t>
            </a:r>
          </a:p>
        </p:txBody>
      </p:sp>
      <p:sp>
        <p:nvSpPr>
          <p:cNvPr id="61443" name="Rectangle 3"/>
          <p:cNvSpPr>
            <a:spLocks noChangeArrowheads="1"/>
          </p:cNvSpPr>
          <p:nvPr/>
        </p:nvSpPr>
        <p:spPr bwMode="auto">
          <a:xfrm>
            <a:off x="0" y="45478"/>
            <a:ext cx="7178675" cy="519112"/>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altLang="en-US" sz="2800" b="1" dirty="0">
                <a:ea typeface="ヒラギノ角ゴ Pro W3" pitchFamily="84" charset="-128"/>
              </a:rPr>
              <a:t>Combinatorial Control of Gene Activation</a:t>
            </a:r>
          </a:p>
        </p:txBody>
      </p:sp>
      <p:sp>
        <p:nvSpPr>
          <p:cNvPr id="22533"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182563" y="2680397"/>
            <a:ext cx="8728734" cy="3622946"/>
            <a:chOff x="156503" y="242617"/>
            <a:chExt cx="8728734" cy="3622946"/>
          </a:xfrm>
        </p:grpSpPr>
        <p:pic>
          <p:nvPicPr>
            <p:cNvPr id="6" name="Picture 2" descr="15_08_EukTranscription-U"/>
            <p:cNvPicPr>
              <a:picLocks noChangeAspect="1" noChangeArrowheads="1"/>
            </p:cNvPicPr>
            <p:nvPr/>
          </p:nvPicPr>
          <p:blipFill rotWithShape="1">
            <a:blip r:embed="rId3">
              <a:extLst>
                <a:ext uri="{28A0092B-C50C-407E-A947-70E740481C1C}">
                  <a14:useLocalDpi xmlns:a14="http://schemas.microsoft.com/office/drawing/2010/main" val="0"/>
                </a:ext>
              </a:extLst>
            </a:blip>
            <a:srcRect t="-1" b="73783"/>
            <a:stretch/>
          </p:blipFill>
          <p:spPr bwMode="auto">
            <a:xfrm>
              <a:off x="336550" y="2522538"/>
              <a:ext cx="8548687" cy="117951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1"/>
            <p:cNvSpPr txBox="1">
              <a:spLocks noChangeArrowheads="1"/>
            </p:cNvSpPr>
            <p:nvPr/>
          </p:nvSpPr>
          <p:spPr bwMode="auto">
            <a:xfrm>
              <a:off x="376237" y="3371850"/>
              <a:ext cx="3968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DNA</a:t>
              </a:r>
            </a:p>
          </p:txBody>
        </p:sp>
        <p:sp>
          <p:nvSpPr>
            <p:cNvPr id="8" name="Text Box 31"/>
            <p:cNvSpPr txBox="1">
              <a:spLocks noChangeArrowheads="1"/>
            </p:cNvSpPr>
            <p:nvPr/>
          </p:nvSpPr>
          <p:spPr bwMode="auto">
            <a:xfrm>
              <a:off x="1023937" y="3556000"/>
              <a:ext cx="9588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r>
                <a:rPr lang="en-US" altLang="en-US" sz="1400" b="1"/>
                <a:t>Upstream</a:t>
              </a:r>
            </a:p>
          </p:txBody>
        </p:sp>
        <p:grpSp>
          <p:nvGrpSpPr>
            <p:cNvPr id="9" name="Group 8"/>
            <p:cNvGrpSpPr/>
            <p:nvPr/>
          </p:nvGrpSpPr>
          <p:grpSpPr>
            <a:xfrm>
              <a:off x="1144587" y="2546350"/>
              <a:ext cx="2492375" cy="866775"/>
              <a:chOff x="1104900" y="1203325"/>
              <a:chExt cx="2492375" cy="866775"/>
            </a:xfrm>
          </p:grpSpPr>
          <p:sp>
            <p:nvSpPr>
              <p:cNvPr id="10" name="Line 6"/>
              <p:cNvSpPr>
                <a:spLocks noChangeShapeType="1"/>
              </p:cNvSpPr>
              <p:nvPr/>
            </p:nvSpPr>
            <p:spPr bwMode="auto">
              <a:xfrm>
                <a:off x="1682750" y="1781175"/>
                <a:ext cx="498475" cy="282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0"/>
              <p:cNvGrpSpPr/>
              <p:nvPr/>
            </p:nvGrpSpPr>
            <p:grpSpPr>
              <a:xfrm>
                <a:off x="1104900" y="1203325"/>
                <a:ext cx="2492375" cy="866775"/>
                <a:chOff x="1104900" y="1203325"/>
                <a:chExt cx="2492375" cy="866775"/>
              </a:xfrm>
            </p:grpSpPr>
            <p:sp>
              <p:nvSpPr>
                <p:cNvPr id="12" name="Line 4"/>
                <p:cNvSpPr>
                  <a:spLocks noChangeShapeType="1"/>
                </p:cNvSpPr>
                <p:nvPr/>
              </p:nvSpPr>
              <p:spPr bwMode="auto">
                <a:xfrm flipV="1">
                  <a:off x="1339850" y="1781175"/>
                  <a:ext cx="342900" cy="282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5"/>
                <p:cNvSpPr>
                  <a:spLocks noChangeShapeType="1"/>
                </p:cNvSpPr>
                <p:nvPr/>
              </p:nvSpPr>
              <p:spPr bwMode="auto">
                <a:xfrm>
                  <a:off x="1682750" y="1781175"/>
                  <a:ext cx="0" cy="288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7"/>
                <p:cNvSpPr>
                  <a:spLocks noChangeShapeType="1"/>
                </p:cNvSpPr>
                <p:nvPr/>
              </p:nvSpPr>
              <p:spPr bwMode="auto">
                <a:xfrm>
                  <a:off x="3251200" y="1790700"/>
                  <a:ext cx="44450" cy="276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8"/>
                <p:cNvSpPr>
                  <a:spLocks noChangeShapeType="1"/>
                </p:cNvSpPr>
                <p:nvPr/>
              </p:nvSpPr>
              <p:spPr bwMode="auto">
                <a:xfrm>
                  <a:off x="3254375" y="1790700"/>
                  <a:ext cx="254000" cy="276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31"/>
                <p:cNvSpPr txBox="1">
                  <a:spLocks noChangeArrowheads="1"/>
                </p:cNvSpPr>
                <p:nvPr/>
              </p:nvSpPr>
              <p:spPr bwMode="auto">
                <a:xfrm>
                  <a:off x="1104900" y="1203325"/>
                  <a:ext cx="11557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Enhancer</a:t>
                  </a:r>
                  <a:br>
                    <a:rPr lang="en-US" altLang="en-US" sz="1400" b="1" dirty="0"/>
                  </a:br>
                  <a:r>
                    <a:rPr lang="en-US" altLang="en-US" sz="1400" b="1" dirty="0"/>
                    <a:t>(distal control</a:t>
                  </a:r>
                  <a:br>
                    <a:rPr lang="en-US" altLang="en-US" sz="1400" b="1" dirty="0"/>
                  </a:br>
                  <a:r>
                    <a:rPr lang="en-US" altLang="en-US" sz="1400" b="1" dirty="0"/>
                    <a:t>elements)</a:t>
                  </a:r>
                  <a:br>
                    <a:rPr lang="en-US" altLang="en-US" sz="1400" b="1" dirty="0"/>
                  </a:br>
                  <a:endParaRPr lang="en-US" altLang="en-US" sz="1400" b="1" dirty="0"/>
                </a:p>
              </p:txBody>
            </p:sp>
            <p:sp>
              <p:nvSpPr>
                <p:cNvPr id="17" name="Text Box 31"/>
                <p:cNvSpPr txBox="1">
                  <a:spLocks noChangeArrowheads="1"/>
                </p:cNvSpPr>
                <p:nvPr/>
              </p:nvSpPr>
              <p:spPr bwMode="auto">
                <a:xfrm>
                  <a:off x="2794000" y="1206500"/>
                  <a:ext cx="80327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Proximal</a:t>
                  </a:r>
                  <a:br>
                    <a:rPr lang="en-US" altLang="en-US" sz="1400" b="1"/>
                  </a:br>
                  <a:r>
                    <a:rPr lang="en-US" altLang="en-US" sz="1400" b="1"/>
                    <a:t>control</a:t>
                  </a:r>
                </a:p>
                <a:p>
                  <a:pPr algn="ctr">
                    <a:lnSpc>
                      <a:spcPct val="90000"/>
                    </a:lnSpc>
                  </a:pPr>
                  <a:r>
                    <a:rPr lang="en-US" altLang="en-US" sz="1400" b="1"/>
                    <a:t>elements</a:t>
                  </a:r>
                </a:p>
              </p:txBody>
            </p:sp>
          </p:grpSp>
        </p:grpSp>
        <p:sp>
          <p:nvSpPr>
            <p:cNvPr id="18" name="Text Box 31"/>
            <p:cNvSpPr txBox="1">
              <a:spLocks noChangeArrowheads="1"/>
            </p:cNvSpPr>
            <p:nvPr/>
          </p:nvSpPr>
          <p:spPr bwMode="auto">
            <a:xfrm>
              <a:off x="448468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Exon</a:t>
              </a:r>
            </a:p>
          </p:txBody>
        </p:sp>
        <p:sp>
          <p:nvSpPr>
            <p:cNvPr id="19" name="Text Box 31"/>
            <p:cNvSpPr txBox="1">
              <a:spLocks noChangeArrowheads="1"/>
            </p:cNvSpPr>
            <p:nvPr/>
          </p:nvSpPr>
          <p:spPr bwMode="auto">
            <a:xfrm>
              <a:off x="521493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Intron</a:t>
              </a:r>
            </a:p>
          </p:txBody>
        </p:sp>
        <p:sp>
          <p:nvSpPr>
            <p:cNvPr id="20" name="Text Box 31"/>
            <p:cNvSpPr txBox="1">
              <a:spLocks noChangeArrowheads="1"/>
            </p:cNvSpPr>
            <p:nvPr/>
          </p:nvSpPr>
          <p:spPr bwMode="auto">
            <a:xfrm>
              <a:off x="5824537" y="31940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Exon</a:t>
              </a:r>
            </a:p>
          </p:txBody>
        </p:sp>
        <p:grpSp>
          <p:nvGrpSpPr>
            <p:cNvPr id="21" name="Group 20"/>
            <p:cNvGrpSpPr/>
            <p:nvPr/>
          </p:nvGrpSpPr>
          <p:grpSpPr>
            <a:xfrm>
              <a:off x="3700462" y="2736850"/>
              <a:ext cx="1162050" cy="1128713"/>
              <a:chOff x="3660775" y="1393825"/>
              <a:chExt cx="1162050" cy="1128713"/>
            </a:xfrm>
          </p:grpSpPr>
          <p:sp>
            <p:nvSpPr>
              <p:cNvPr id="22" name="Line 9"/>
              <p:cNvSpPr>
                <a:spLocks noChangeShapeType="1"/>
              </p:cNvSpPr>
              <p:nvPr/>
            </p:nvSpPr>
            <p:spPr bwMode="auto">
              <a:xfrm>
                <a:off x="4162425" y="1797050"/>
                <a:ext cx="0" cy="269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0"/>
              <p:cNvSpPr>
                <a:spLocks/>
              </p:cNvSpPr>
              <p:nvPr/>
            </p:nvSpPr>
            <p:spPr bwMode="auto">
              <a:xfrm rot="5400000">
                <a:off x="3859212" y="2049463"/>
                <a:ext cx="111125" cy="508000"/>
              </a:xfrm>
              <a:prstGeom prst="rightBrace">
                <a:avLst>
                  <a:gd name="adj1" fmla="val 3809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31"/>
              <p:cNvSpPr txBox="1">
                <a:spLocks noChangeArrowheads="1"/>
              </p:cNvSpPr>
              <p:nvPr/>
            </p:nvSpPr>
            <p:spPr bwMode="auto">
              <a:xfrm>
                <a:off x="3829050" y="1393825"/>
                <a:ext cx="9937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Transcription</a:t>
                </a:r>
                <a:br>
                  <a:rPr lang="en-US" altLang="en-US" sz="1400" b="1"/>
                </a:br>
                <a:r>
                  <a:rPr lang="en-US" altLang="en-US" sz="1400" b="1"/>
                  <a:t>start site</a:t>
                </a:r>
              </a:p>
            </p:txBody>
          </p:sp>
          <p:sp>
            <p:nvSpPr>
              <p:cNvPr id="25" name="Text Box 31"/>
              <p:cNvSpPr txBox="1">
                <a:spLocks noChangeArrowheads="1"/>
              </p:cNvSpPr>
              <p:nvPr/>
            </p:nvSpPr>
            <p:spPr bwMode="auto">
              <a:xfrm>
                <a:off x="3679825" y="23463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Promoter</a:t>
                </a:r>
              </a:p>
            </p:txBody>
          </p:sp>
        </p:grpSp>
        <p:sp>
          <p:nvSpPr>
            <p:cNvPr id="26" name="Text Box 31"/>
            <p:cNvSpPr txBox="1">
              <a:spLocks noChangeArrowheads="1"/>
            </p:cNvSpPr>
            <p:nvPr/>
          </p:nvSpPr>
          <p:spPr bwMode="auto">
            <a:xfrm>
              <a:off x="654843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Intron</a:t>
              </a:r>
            </a:p>
          </p:txBody>
        </p:sp>
        <p:sp>
          <p:nvSpPr>
            <p:cNvPr id="27" name="Text Box 31"/>
            <p:cNvSpPr txBox="1">
              <a:spLocks noChangeArrowheads="1"/>
            </p:cNvSpPr>
            <p:nvPr/>
          </p:nvSpPr>
          <p:spPr bwMode="auto">
            <a:xfrm>
              <a:off x="7113587" y="3184525"/>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Exon</a:t>
              </a:r>
            </a:p>
          </p:txBody>
        </p:sp>
        <p:grpSp>
          <p:nvGrpSpPr>
            <p:cNvPr id="28" name="Group 27"/>
            <p:cNvGrpSpPr/>
            <p:nvPr/>
          </p:nvGrpSpPr>
          <p:grpSpPr>
            <a:xfrm>
              <a:off x="6519862" y="2540000"/>
              <a:ext cx="1085850" cy="873125"/>
              <a:chOff x="6480175" y="1196975"/>
              <a:chExt cx="1085850" cy="873125"/>
            </a:xfrm>
          </p:grpSpPr>
          <p:sp>
            <p:nvSpPr>
              <p:cNvPr id="29" name="Line 11"/>
              <p:cNvSpPr>
                <a:spLocks noChangeShapeType="1"/>
              </p:cNvSpPr>
              <p:nvPr/>
            </p:nvSpPr>
            <p:spPr bwMode="auto">
              <a:xfrm>
                <a:off x="7404100" y="1504950"/>
                <a:ext cx="161925" cy="190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12"/>
              <p:cNvSpPr>
                <a:spLocks noChangeShapeType="1"/>
              </p:cNvSpPr>
              <p:nvPr/>
            </p:nvSpPr>
            <p:spPr bwMode="auto">
              <a:xfrm>
                <a:off x="7566025" y="1695450"/>
                <a:ext cx="0" cy="374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31"/>
              <p:cNvSpPr txBox="1">
                <a:spLocks noChangeArrowheads="1"/>
              </p:cNvSpPr>
              <p:nvPr/>
            </p:nvSpPr>
            <p:spPr bwMode="auto">
              <a:xfrm>
                <a:off x="6480175" y="1196975"/>
                <a:ext cx="914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Poly-A signal</a:t>
                </a:r>
                <a:br>
                  <a:rPr lang="en-US" altLang="en-US" sz="1400" b="1"/>
                </a:br>
                <a:r>
                  <a:rPr lang="en-US" altLang="en-US" sz="1400" b="1"/>
                  <a:t>sequence</a:t>
                </a:r>
              </a:p>
            </p:txBody>
          </p:sp>
        </p:grpSp>
        <p:grpSp>
          <p:nvGrpSpPr>
            <p:cNvPr id="32" name="Group 31"/>
            <p:cNvGrpSpPr/>
            <p:nvPr/>
          </p:nvGrpSpPr>
          <p:grpSpPr>
            <a:xfrm>
              <a:off x="7827962" y="2549525"/>
              <a:ext cx="914400" cy="1198563"/>
              <a:chOff x="7788275" y="1206500"/>
              <a:chExt cx="914400" cy="1198563"/>
            </a:xfrm>
          </p:grpSpPr>
          <p:sp>
            <p:nvSpPr>
              <p:cNvPr id="33" name="Line 13"/>
              <p:cNvSpPr>
                <a:spLocks noChangeShapeType="1"/>
              </p:cNvSpPr>
              <p:nvPr/>
            </p:nvSpPr>
            <p:spPr bwMode="auto">
              <a:xfrm>
                <a:off x="8277225" y="1797050"/>
                <a:ext cx="3175" cy="260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31"/>
              <p:cNvSpPr txBox="1">
                <a:spLocks noChangeArrowheads="1"/>
              </p:cNvSpPr>
              <p:nvPr/>
            </p:nvSpPr>
            <p:spPr bwMode="auto">
              <a:xfrm>
                <a:off x="7788275" y="1206500"/>
                <a:ext cx="9144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dirty="0"/>
                  <a:t>Transcription</a:t>
                </a:r>
                <a:br>
                  <a:rPr lang="en-US" altLang="en-US" sz="1400" b="1" dirty="0"/>
                </a:br>
                <a:r>
                  <a:rPr lang="en-US" altLang="en-US" sz="1400" b="1" dirty="0"/>
                  <a:t>termination</a:t>
                </a:r>
                <a:br>
                  <a:rPr lang="en-US" altLang="en-US" sz="1400" b="1" dirty="0"/>
                </a:br>
                <a:r>
                  <a:rPr lang="en-US" altLang="en-US" sz="1400" b="1" dirty="0"/>
                  <a:t>region</a:t>
                </a:r>
              </a:p>
            </p:txBody>
          </p:sp>
          <p:sp>
            <p:nvSpPr>
              <p:cNvPr id="35" name="Text Box 31"/>
              <p:cNvSpPr txBox="1">
                <a:spLocks noChangeArrowheads="1"/>
              </p:cNvSpPr>
              <p:nvPr/>
            </p:nvSpPr>
            <p:spPr bwMode="auto">
              <a:xfrm>
                <a:off x="8245475" y="2228850"/>
                <a:ext cx="4572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400" b="1"/>
                  <a:t>Down-</a:t>
                </a:r>
                <a:br>
                  <a:rPr lang="en-US" altLang="en-US" sz="1400" b="1"/>
                </a:br>
                <a:r>
                  <a:rPr lang="en-US" altLang="en-US" sz="1400" b="1"/>
                  <a:t>stream</a:t>
                </a:r>
              </a:p>
            </p:txBody>
          </p:sp>
        </p:grpSp>
        <p:grpSp>
          <p:nvGrpSpPr>
            <p:cNvPr id="36" name="Group 35"/>
            <p:cNvGrpSpPr/>
            <p:nvPr/>
          </p:nvGrpSpPr>
          <p:grpSpPr>
            <a:xfrm>
              <a:off x="156503" y="242617"/>
              <a:ext cx="5054600" cy="2239304"/>
              <a:chOff x="1908969" y="446049"/>
              <a:chExt cx="5054600" cy="2239304"/>
            </a:xfrm>
          </p:grpSpPr>
          <p:pic>
            <p:nvPicPr>
              <p:cNvPr id="37" name="Picture 2" descr="15_11bLensCellTranscrip-U"/>
              <p:cNvPicPr>
                <a:picLocks noChangeAspect="1" noChangeArrowheads="1"/>
              </p:cNvPicPr>
              <p:nvPr/>
            </p:nvPicPr>
            <p:blipFill rotWithShape="1">
              <a:blip r:embed="rId4">
                <a:extLst>
                  <a:ext uri="{28A0092B-C50C-407E-A947-70E740481C1C}">
                    <a14:useLocalDpi xmlns:a14="http://schemas.microsoft.com/office/drawing/2010/main" val="0"/>
                  </a:ext>
                </a:extLst>
              </a:blip>
              <a:srcRect l="-2685" t="4702" r="2685" b="61292"/>
              <a:stretch/>
            </p:blipFill>
            <p:spPr bwMode="auto">
              <a:xfrm>
                <a:off x="1908969" y="446049"/>
                <a:ext cx="5054600" cy="22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1"/>
              <p:cNvSpPr txBox="1">
                <a:spLocks noChangeArrowheads="1"/>
              </p:cNvSpPr>
              <p:nvPr/>
            </p:nvSpPr>
            <p:spPr bwMode="auto">
              <a:xfrm>
                <a:off x="3940175" y="706438"/>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Activators</a:t>
                </a:r>
              </a:p>
            </p:txBody>
          </p:sp>
        </p:grpSp>
      </p:grpSp>
    </p:spTree>
    <p:extLst>
      <p:ext uri="{BB962C8B-B14F-4D97-AF65-F5344CB8AC3E}">
        <p14:creationId xmlns:p14="http://schemas.microsoft.com/office/powerpoint/2010/main" val="4193629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5_11aLiverCellTranscrip-U"/>
          <p:cNvPicPr>
            <a:picLocks noChangeAspect="1" noChangeArrowheads="1"/>
          </p:cNvPicPr>
          <p:nvPr/>
        </p:nvPicPr>
        <p:blipFill rotWithShape="1">
          <a:blip r:embed="rId3">
            <a:extLst>
              <a:ext uri="{28A0092B-C50C-407E-A947-70E740481C1C}">
                <a14:useLocalDpi xmlns:a14="http://schemas.microsoft.com/office/drawing/2010/main" val="0"/>
              </a:ext>
            </a:extLst>
          </a:blip>
          <a:srcRect t="-1" b="79176"/>
          <a:stretch/>
        </p:blipFill>
        <p:spPr bwMode="auto">
          <a:xfrm>
            <a:off x="2093913" y="266700"/>
            <a:ext cx="4956175" cy="131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31"/>
          <p:cNvSpPr txBox="1">
            <a:spLocks noChangeArrowheads="1"/>
          </p:cNvSpPr>
          <p:nvPr/>
        </p:nvSpPr>
        <p:spPr bwMode="auto">
          <a:xfrm>
            <a:off x="3873500" y="739775"/>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Available</a:t>
            </a:r>
            <a:br>
              <a:rPr lang="en-US" altLang="en-US" sz="2300" b="1" dirty="0"/>
            </a:br>
            <a:r>
              <a:rPr lang="en-US" altLang="en-US" sz="2300" b="1" dirty="0"/>
              <a:t>activators</a:t>
            </a:r>
          </a:p>
        </p:txBody>
      </p:sp>
      <p:sp>
        <p:nvSpPr>
          <p:cNvPr id="24583" name="Text Box 31"/>
          <p:cNvSpPr txBox="1">
            <a:spLocks noChangeArrowheads="1"/>
          </p:cNvSpPr>
          <p:nvPr/>
        </p:nvSpPr>
        <p:spPr bwMode="auto">
          <a:xfrm>
            <a:off x="2155825" y="304800"/>
            <a:ext cx="25415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 LIVER CELL NUCLEUS</a:t>
            </a:r>
          </a:p>
        </p:txBody>
      </p:sp>
      <p:pic>
        <p:nvPicPr>
          <p:cNvPr id="1028" name="Picture 4" descr="http://www.menshealth.co.uk/cm/menshealthuk/images/tK/liverLARGE250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0" y="3339306"/>
            <a:ext cx="2136775" cy="160258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093913" y="266700"/>
            <a:ext cx="4956175" cy="6145213"/>
            <a:chOff x="2093913" y="266700"/>
            <a:chExt cx="4956175" cy="6145213"/>
          </a:xfrm>
        </p:grpSpPr>
        <p:pic>
          <p:nvPicPr>
            <p:cNvPr id="9" name="Picture 2" descr="15_11aLiverCellTranscrip-U"/>
            <p:cNvPicPr>
              <a:picLocks noChangeAspect="1" noChangeArrowheads="1"/>
            </p:cNvPicPr>
            <p:nvPr/>
          </p:nvPicPr>
          <p:blipFill>
            <a:blip r:embed="rId3">
              <a:extLst>
                <a:ext uri="{28A0092B-C50C-407E-A947-70E740481C1C}">
                  <a14:useLocalDpi xmlns:a14="http://schemas.microsoft.com/office/drawing/2010/main" val="0"/>
                </a:ext>
              </a:extLst>
            </a:blip>
            <a:srcRect b="2812"/>
            <a:stretch>
              <a:fillRect/>
            </a:stretch>
          </p:blipFill>
          <p:spPr bwMode="auto">
            <a:xfrm>
              <a:off x="2093913" y="266700"/>
              <a:ext cx="495617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4881563" y="5762625"/>
              <a:ext cx="992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Crystallin gene</a:t>
              </a:r>
              <a:br>
                <a:rPr lang="en-US" altLang="en-US" sz="2300" b="1"/>
              </a:br>
              <a:r>
                <a:rPr lang="en-US" altLang="en-US" sz="2300" b="1"/>
                <a:t>not expressed</a:t>
              </a:r>
            </a:p>
          </p:txBody>
        </p:sp>
        <p:sp>
          <p:nvSpPr>
            <p:cNvPr id="11" name="Text Box 31"/>
            <p:cNvSpPr txBox="1">
              <a:spLocks noChangeArrowheads="1"/>
            </p:cNvSpPr>
            <p:nvPr/>
          </p:nvSpPr>
          <p:spPr bwMode="auto">
            <a:xfrm>
              <a:off x="5070475" y="3586163"/>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Albumin gene</a:t>
              </a:r>
              <a:br>
                <a:rPr lang="en-US" altLang="en-US" sz="2300" b="1" dirty="0"/>
              </a:br>
              <a:r>
                <a:rPr lang="en-US" altLang="en-US" sz="2300" b="1" dirty="0"/>
                <a:t>expressed</a:t>
              </a:r>
            </a:p>
          </p:txBody>
        </p:sp>
        <p:sp>
          <p:nvSpPr>
            <p:cNvPr id="12" name="Text Box 31"/>
            <p:cNvSpPr txBox="1">
              <a:spLocks noChangeArrowheads="1"/>
            </p:cNvSpPr>
            <p:nvPr/>
          </p:nvSpPr>
          <p:spPr bwMode="auto">
            <a:xfrm>
              <a:off x="3873500" y="739775"/>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Available</a:t>
              </a:r>
              <a:br>
                <a:rPr lang="en-US" altLang="en-US" sz="2300" b="1" dirty="0"/>
              </a:br>
              <a:r>
                <a:rPr lang="en-US" altLang="en-US" sz="2300" b="1" dirty="0"/>
                <a:t>activators</a:t>
              </a:r>
            </a:p>
          </p:txBody>
        </p:sp>
        <p:sp>
          <p:nvSpPr>
            <p:cNvPr id="13" name="Text Box 31"/>
            <p:cNvSpPr txBox="1">
              <a:spLocks noChangeArrowheads="1"/>
            </p:cNvSpPr>
            <p:nvPr/>
          </p:nvSpPr>
          <p:spPr bwMode="auto">
            <a:xfrm>
              <a:off x="2155825" y="304800"/>
              <a:ext cx="25415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 LIVER CELL NUCLEUS</a:t>
              </a:r>
            </a:p>
          </p:txBody>
        </p:sp>
      </p:grpSp>
    </p:spTree>
    <p:extLst>
      <p:ext uri="{BB962C8B-B14F-4D97-AF65-F5344CB8AC3E}">
        <p14:creationId xmlns:p14="http://schemas.microsoft.com/office/powerpoint/2010/main" val="2438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5_11bLensCellTranscrip-U"/>
          <p:cNvPicPr>
            <a:picLocks noChangeAspect="1" noChangeArrowheads="1"/>
          </p:cNvPicPr>
          <p:nvPr/>
        </p:nvPicPr>
        <p:blipFill rotWithShape="1">
          <a:blip r:embed="rId3">
            <a:extLst>
              <a:ext uri="{28A0092B-C50C-407E-A947-70E740481C1C}">
                <a14:useLocalDpi xmlns:a14="http://schemas.microsoft.com/office/drawing/2010/main" val="0"/>
              </a:ext>
            </a:extLst>
          </a:blip>
          <a:srcRect b="62447"/>
          <a:stretch/>
        </p:blipFill>
        <p:spPr bwMode="auto">
          <a:xfrm>
            <a:off x="2044700" y="136525"/>
            <a:ext cx="5054600" cy="247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ctrTitle" idx="4294967295"/>
          </p:nvPr>
        </p:nvSpPr>
        <p:spPr bwMode="auto">
          <a:xfrm>
            <a:off x="152400" y="0"/>
            <a:ext cx="1981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l" eaLnBrk="1" hangingPunct="1"/>
            <a:r>
              <a:rPr lang="en-US" altLang="en-US" sz="1200">
                <a:latin typeface="Arial" charset="0"/>
              </a:rPr>
              <a:t>Figure 15.11b</a:t>
            </a:r>
          </a:p>
        </p:txBody>
      </p:sp>
      <p:sp>
        <p:nvSpPr>
          <p:cNvPr id="25604" name="Text Box 31"/>
          <p:cNvSpPr txBox="1">
            <a:spLocks noChangeArrowheads="1"/>
          </p:cNvSpPr>
          <p:nvPr/>
        </p:nvSpPr>
        <p:spPr bwMode="auto">
          <a:xfrm>
            <a:off x="2111375" y="179388"/>
            <a:ext cx="2482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(b) LENS CELL NUCLEUS</a:t>
            </a:r>
          </a:p>
        </p:txBody>
      </p:sp>
      <p:sp>
        <p:nvSpPr>
          <p:cNvPr id="25605" name="Text Box 31"/>
          <p:cNvSpPr txBox="1">
            <a:spLocks noChangeArrowheads="1"/>
          </p:cNvSpPr>
          <p:nvPr/>
        </p:nvSpPr>
        <p:spPr bwMode="auto">
          <a:xfrm>
            <a:off x="3940175" y="706438"/>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Available</a:t>
            </a:r>
            <a:br>
              <a:rPr lang="en-US" altLang="en-US" sz="2300" b="1" dirty="0"/>
            </a:br>
            <a:r>
              <a:rPr lang="en-US" altLang="en-US" sz="2300" b="1" dirty="0"/>
              <a:t>activators</a:t>
            </a:r>
          </a:p>
        </p:txBody>
      </p:sp>
      <p:pic>
        <p:nvPicPr>
          <p:cNvPr id="6146" name="Picture 2" descr="http://www.thenakedscientists.com/HTML/uploads/tx_naksciimages/karensmith3_eye_le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
            <a:ext cx="2194417" cy="19475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044700" y="136525"/>
            <a:ext cx="5054600" cy="6407150"/>
            <a:chOff x="2044700" y="136525"/>
            <a:chExt cx="5054600" cy="6407150"/>
          </a:xfrm>
        </p:grpSpPr>
        <p:pic>
          <p:nvPicPr>
            <p:cNvPr id="10" name="Picture 2" descr="15_11bLensCellTranscrip-U"/>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2044700" y="136525"/>
              <a:ext cx="50546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p:cNvSpPr txBox="1">
              <a:spLocks noChangeArrowheads="1"/>
            </p:cNvSpPr>
            <p:nvPr/>
          </p:nvSpPr>
          <p:spPr bwMode="auto">
            <a:xfrm>
              <a:off x="2111375" y="179388"/>
              <a:ext cx="2482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(b) LENS CELL NUCLEUS</a:t>
              </a:r>
            </a:p>
          </p:txBody>
        </p:sp>
        <p:sp>
          <p:nvSpPr>
            <p:cNvPr id="12" name="Text Box 31"/>
            <p:cNvSpPr txBox="1">
              <a:spLocks noChangeArrowheads="1"/>
            </p:cNvSpPr>
            <p:nvPr/>
          </p:nvSpPr>
          <p:spPr bwMode="auto">
            <a:xfrm>
              <a:off x="3940175" y="706438"/>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Available</a:t>
              </a:r>
              <a:br>
                <a:rPr lang="en-US" altLang="en-US" sz="2300" b="1" dirty="0"/>
              </a:br>
              <a:r>
                <a:rPr lang="en-US" altLang="en-US" sz="2300" b="1" dirty="0"/>
                <a:t>activators</a:t>
              </a:r>
            </a:p>
          </p:txBody>
        </p:sp>
        <p:sp>
          <p:nvSpPr>
            <p:cNvPr id="13" name="Text Box 31"/>
            <p:cNvSpPr txBox="1">
              <a:spLocks noChangeArrowheads="1"/>
            </p:cNvSpPr>
            <p:nvPr/>
          </p:nvSpPr>
          <p:spPr bwMode="auto">
            <a:xfrm>
              <a:off x="5065713" y="3195638"/>
              <a:ext cx="9921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Albumin gene</a:t>
              </a:r>
              <a:br>
                <a:rPr lang="en-US" altLang="en-US" sz="2300" b="1"/>
              </a:br>
              <a:r>
                <a:rPr lang="en-US" altLang="en-US" sz="2300" b="1"/>
                <a:t>not expressed</a:t>
              </a:r>
            </a:p>
          </p:txBody>
        </p:sp>
        <p:sp>
          <p:nvSpPr>
            <p:cNvPr id="14" name="Text Box 31"/>
            <p:cNvSpPr txBox="1">
              <a:spLocks noChangeArrowheads="1"/>
            </p:cNvSpPr>
            <p:nvPr/>
          </p:nvSpPr>
          <p:spPr bwMode="auto">
            <a:xfrm>
              <a:off x="4905375" y="5895975"/>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err="1"/>
                <a:t>Crystallin</a:t>
              </a:r>
              <a:r>
                <a:rPr lang="en-US" altLang="en-US" sz="2300" b="1" dirty="0"/>
                <a:t> gene</a:t>
              </a:r>
              <a:br>
                <a:rPr lang="en-US" altLang="en-US" sz="2300" b="1" dirty="0"/>
              </a:br>
              <a:r>
                <a:rPr lang="en-US" altLang="en-US" sz="2300" b="1" dirty="0"/>
                <a:t>expressed</a:t>
              </a:r>
            </a:p>
          </p:txBody>
        </p:sp>
      </p:grpSp>
    </p:spTree>
    <p:extLst>
      <p:ext uri="{BB962C8B-B14F-4D97-AF65-F5344CB8AC3E}">
        <p14:creationId xmlns:p14="http://schemas.microsoft.com/office/powerpoint/2010/main" val="20217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6553200"/>
          </a:xfrm>
        </p:spPr>
        <p:txBody>
          <a:bodyPr>
            <a:normAutofit/>
          </a:bodyPr>
          <a:lstStyle/>
          <a:p>
            <a:r>
              <a:rPr lang="en-US" altLang="en-US" dirty="0"/>
              <a:t>The activators recognize specific control elements and promote simultaneous transcription of the genes, even when the genes are on different chromosomes.</a:t>
            </a:r>
          </a:p>
          <a:p>
            <a:endParaRPr lang="en-US" dirty="0"/>
          </a:p>
        </p:txBody>
      </p:sp>
      <p:grpSp>
        <p:nvGrpSpPr>
          <p:cNvPr id="4" name="Group 3"/>
          <p:cNvGrpSpPr/>
          <p:nvPr/>
        </p:nvGrpSpPr>
        <p:grpSpPr>
          <a:xfrm>
            <a:off x="228600" y="2542067"/>
            <a:ext cx="4597400" cy="1978915"/>
            <a:chOff x="1908969" y="446049"/>
            <a:chExt cx="5054600" cy="2239304"/>
          </a:xfrm>
        </p:grpSpPr>
        <p:pic>
          <p:nvPicPr>
            <p:cNvPr id="5" name="Picture 2" descr="15_11bLensCellTranscrip-U"/>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4702" r="2685" b="61292"/>
            <a:stretch/>
          </p:blipFill>
          <p:spPr bwMode="auto">
            <a:xfrm>
              <a:off x="1908969" y="446049"/>
              <a:ext cx="5054600" cy="22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1"/>
            <p:cNvSpPr txBox="1">
              <a:spLocks noChangeArrowheads="1"/>
            </p:cNvSpPr>
            <p:nvPr/>
          </p:nvSpPr>
          <p:spPr bwMode="auto">
            <a:xfrm>
              <a:off x="3940175" y="706438"/>
              <a:ext cx="9921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dirty="0"/>
                <a:t>Activators</a:t>
              </a:r>
            </a:p>
          </p:txBody>
        </p:sp>
      </p:grpSp>
      <p:pic>
        <p:nvPicPr>
          <p:cNvPr id="7170" name="Picture 2" descr="http://sepetjian.files.wordpress.com/2011/12/karyotype_color_chromosomes_white_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15933"/>
            <a:ext cx="5408810" cy="26513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nakedscientists.com/HTML/uploads/tx_naksciimages/karensmith3_eye_len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972" y="4315933"/>
            <a:ext cx="2194417" cy="194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5_UN02RNAProcessRegMini-U"/>
          <p:cNvPicPr>
            <a:picLocks noChangeAspect="1" noChangeArrowheads="1"/>
          </p:cNvPicPr>
          <p:nvPr/>
        </p:nvPicPr>
        <p:blipFill>
          <a:blip r:embed="rId3">
            <a:extLst>
              <a:ext uri="{28A0092B-C50C-407E-A947-70E740481C1C}">
                <a14:useLocalDpi xmlns:a14="http://schemas.microsoft.com/office/drawing/2010/main" val="0"/>
              </a:ext>
            </a:extLst>
          </a:blip>
          <a:srcRect b="2676"/>
          <a:stretch>
            <a:fillRect/>
          </a:stretch>
        </p:blipFill>
        <p:spPr bwMode="auto">
          <a:xfrm>
            <a:off x="4198937" y="136525"/>
            <a:ext cx="4945063"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1"/>
          <p:cNvSpPr txBox="1">
            <a:spLocks noChangeArrowheads="1"/>
          </p:cNvSpPr>
          <p:nvPr/>
        </p:nvSpPr>
        <p:spPr bwMode="auto">
          <a:xfrm>
            <a:off x="5392737" y="1003300"/>
            <a:ext cx="27574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Chromatin modification</a:t>
            </a:r>
          </a:p>
        </p:txBody>
      </p:sp>
      <p:sp>
        <p:nvSpPr>
          <p:cNvPr id="29701" name="Text Box 31"/>
          <p:cNvSpPr txBox="1">
            <a:spLocks noChangeArrowheads="1"/>
          </p:cNvSpPr>
          <p:nvPr/>
        </p:nvSpPr>
        <p:spPr bwMode="auto">
          <a:xfrm>
            <a:off x="5951537" y="19685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Transcription</a:t>
            </a:r>
          </a:p>
        </p:txBody>
      </p:sp>
      <p:sp>
        <p:nvSpPr>
          <p:cNvPr id="29702" name="Text Box 31"/>
          <p:cNvSpPr txBox="1">
            <a:spLocks noChangeArrowheads="1"/>
          </p:cNvSpPr>
          <p:nvPr/>
        </p:nvSpPr>
        <p:spPr bwMode="auto">
          <a:xfrm>
            <a:off x="5786437" y="29210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t>RNA processing</a:t>
            </a:r>
          </a:p>
        </p:txBody>
      </p:sp>
      <p:sp>
        <p:nvSpPr>
          <p:cNvPr id="29703" name="Text Box 31"/>
          <p:cNvSpPr txBox="1">
            <a:spLocks noChangeArrowheads="1"/>
          </p:cNvSpPr>
          <p:nvPr/>
        </p:nvSpPr>
        <p:spPr bwMode="auto">
          <a:xfrm>
            <a:off x="7208837" y="42291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Translation</a:t>
            </a:r>
          </a:p>
        </p:txBody>
      </p:sp>
      <p:sp>
        <p:nvSpPr>
          <p:cNvPr id="29704" name="Text Box 31"/>
          <p:cNvSpPr txBox="1">
            <a:spLocks noChangeArrowheads="1"/>
          </p:cNvSpPr>
          <p:nvPr/>
        </p:nvSpPr>
        <p:spPr bwMode="auto">
          <a:xfrm>
            <a:off x="4910137" y="42164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mRNA</a:t>
            </a:r>
            <a:br>
              <a:rPr lang="en-US" altLang="en-US" sz="1800" b="1"/>
            </a:br>
            <a:r>
              <a:rPr lang="en-US" altLang="en-US" sz="1800" b="1"/>
              <a:t>degradation</a:t>
            </a:r>
          </a:p>
        </p:txBody>
      </p:sp>
      <p:sp>
        <p:nvSpPr>
          <p:cNvPr id="29705" name="Text Box 31"/>
          <p:cNvSpPr txBox="1">
            <a:spLocks noChangeArrowheads="1"/>
          </p:cNvSpPr>
          <p:nvPr/>
        </p:nvSpPr>
        <p:spPr bwMode="auto">
          <a:xfrm>
            <a:off x="7094537" y="5156200"/>
            <a:ext cx="14620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Protein</a:t>
            </a:r>
            <a:br>
              <a:rPr lang="en-US" altLang="en-US" sz="1800" b="1"/>
            </a:br>
            <a:r>
              <a:rPr lang="en-US" altLang="en-US" sz="1800" b="1"/>
              <a:t>processing</a:t>
            </a:r>
            <a:br>
              <a:rPr lang="en-US" altLang="en-US" sz="1800" b="1"/>
            </a:br>
            <a:r>
              <a:rPr lang="en-US" altLang="en-US" sz="1800" b="1"/>
              <a:t>and degradation</a:t>
            </a:r>
          </a:p>
        </p:txBody>
      </p:sp>
    </p:spTree>
    <p:extLst>
      <p:ext uri="{BB962C8B-B14F-4D97-AF65-F5344CB8AC3E}">
        <p14:creationId xmlns:p14="http://schemas.microsoft.com/office/powerpoint/2010/main" val="2739973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5_12AltRNASplicing-U"/>
          <p:cNvPicPr>
            <a:picLocks noChangeAspect="1" noChangeArrowheads="1"/>
          </p:cNvPicPr>
          <p:nvPr/>
        </p:nvPicPr>
        <p:blipFill>
          <a:blip r:embed="rId3">
            <a:extLst>
              <a:ext uri="{28A0092B-C50C-407E-A947-70E740481C1C}">
                <a14:useLocalDpi xmlns:a14="http://schemas.microsoft.com/office/drawing/2010/main" val="0"/>
              </a:ext>
            </a:extLst>
          </a:blip>
          <a:srcRect b="2507"/>
          <a:stretch>
            <a:fillRect/>
          </a:stretch>
        </p:blipFill>
        <p:spPr bwMode="auto">
          <a:xfrm>
            <a:off x="296863" y="384175"/>
            <a:ext cx="8548687"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ctrTitle" idx="4294967295"/>
          </p:nvPr>
        </p:nvSpPr>
        <p:spPr bwMode="auto">
          <a:xfrm>
            <a:off x="250554" y="1"/>
            <a:ext cx="1981200" cy="882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rmAutofit/>
          </a:bodyPr>
          <a:lstStyle/>
          <a:p>
            <a:pPr algn="l"/>
            <a:r>
              <a:rPr lang="en-US" altLang="en-US" sz="2400" b="1" dirty="0"/>
              <a:t>Alternative RNA splicing</a:t>
            </a:r>
            <a:endParaRPr lang="en-US" altLang="en-US" sz="2400" dirty="0">
              <a:latin typeface="Arial" charset="0"/>
            </a:endParaRPr>
          </a:p>
        </p:txBody>
      </p:sp>
      <p:sp>
        <p:nvSpPr>
          <p:cNvPr id="30724" name="Text Box 31"/>
          <p:cNvSpPr txBox="1">
            <a:spLocks noChangeArrowheads="1"/>
          </p:cNvSpPr>
          <p:nvPr/>
        </p:nvSpPr>
        <p:spPr bwMode="auto">
          <a:xfrm>
            <a:off x="333375" y="1658938"/>
            <a:ext cx="1004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DNA</a:t>
            </a:r>
          </a:p>
        </p:txBody>
      </p:sp>
      <p:sp>
        <p:nvSpPr>
          <p:cNvPr id="30725" name="Text Box 31"/>
          <p:cNvSpPr txBox="1">
            <a:spLocks noChangeArrowheads="1"/>
          </p:cNvSpPr>
          <p:nvPr/>
        </p:nvSpPr>
        <p:spPr bwMode="auto">
          <a:xfrm>
            <a:off x="320675" y="3932238"/>
            <a:ext cx="15636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Primary</a:t>
            </a:r>
            <a:br>
              <a:rPr lang="en-US" altLang="en-US" sz="2300" b="1"/>
            </a:br>
            <a:r>
              <a:rPr lang="en-US" altLang="en-US" sz="2300" b="1"/>
              <a:t>RNA</a:t>
            </a:r>
            <a:br>
              <a:rPr lang="en-US" altLang="en-US" sz="2300" b="1"/>
            </a:br>
            <a:r>
              <a:rPr lang="en-US" altLang="en-US" sz="2300" b="1"/>
              <a:t>transcript</a:t>
            </a:r>
          </a:p>
        </p:txBody>
      </p:sp>
      <p:sp>
        <p:nvSpPr>
          <p:cNvPr id="30726" name="Text Box 31"/>
          <p:cNvSpPr txBox="1">
            <a:spLocks noChangeArrowheads="1"/>
          </p:cNvSpPr>
          <p:nvPr/>
        </p:nvSpPr>
        <p:spPr bwMode="auto">
          <a:xfrm>
            <a:off x="320675" y="5951538"/>
            <a:ext cx="1004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mRNA</a:t>
            </a:r>
          </a:p>
        </p:txBody>
      </p:sp>
      <p:sp>
        <p:nvSpPr>
          <p:cNvPr id="30727" name="Text Box 31"/>
          <p:cNvSpPr txBox="1">
            <a:spLocks noChangeArrowheads="1"/>
          </p:cNvSpPr>
          <p:nvPr/>
        </p:nvSpPr>
        <p:spPr bwMode="auto">
          <a:xfrm>
            <a:off x="4879975" y="5926138"/>
            <a:ext cx="4460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or</a:t>
            </a:r>
          </a:p>
        </p:txBody>
      </p:sp>
      <p:sp>
        <p:nvSpPr>
          <p:cNvPr id="30728" name="Text Box 31"/>
          <p:cNvSpPr txBox="1">
            <a:spLocks noChangeArrowheads="1"/>
          </p:cNvSpPr>
          <p:nvPr/>
        </p:nvSpPr>
        <p:spPr bwMode="auto">
          <a:xfrm>
            <a:off x="4410075" y="401638"/>
            <a:ext cx="1004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Exons</a:t>
            </a:r>
          </a:p>
        </p:txBody>
      </p:sp>
      <p:sp>
        <p:nvSpPr>
          <p:cNvPr id="30729" name="Text Box 31"/>
          <p:cNvSpPr txBox="1">
            <a:spLocks noChangeArrowheads="1"/>
          </p:cNvSpPr>
          <p:nvPr/>
        </p:nvSpPr>
        <p:spPr bwMode="auto">
          <a:xfrm>
            <a:off x="3902075" y="2344738"/>
            <a:ext cx="27066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Troponin T gene</a:t>
            </a:r>
          </a:p>
        </p:txBody>
      </p:sp>
      <p:sp>
        <p:nvSpPr>
          <p:cNvPr id="30730" name="Text Box 31"/>
          <p:cNvSpPr txBox="1">
            <a:spLocks noChangeArrowheads="1"/>
          </p:cNvSpPr>
          <p:nvPr/>
        </p:nvSpPr>
        <p:spPr bwMode="auto">
          <a:xfrm>
            <a:off x="4117975" y="5253038"/>
            <a:ext cx="1944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300" b="1"/>
              <a:t>RNA splicing</a:t>
            </a:r>
          </a:p>
        </p:txBody>
      </p:sp>
      <p:sp>
        <p:nvSpPr>
          <p:cNvPr id="30731" name="Text Box 31"/>
          <p:cNvSpPr txBox="1">
            <a:spLocks noChangeArrowheads="1"/>
          </p:cNvSpPr>
          <p:nvPr/>
        </p:nvSpPr>
        <p:spPr bwMode="auto">
          <a:xfrm>
            <a:off x="2192338" y="4152900"/>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1 </a:t>
            </a:r>
          </a:p>
        </p:txBody>
      </p:sp>
      <p:sp>
        <p:nvSpPr>
          <p:cNvPr id="30732" name="Text Box 31"/>
          <p:cNvSpPr txBox="1">
            <a:spLocks noChangeArrowheads="1"/>
          </p:cNvSpPr>
          <p:nvPr/>
        </p:nvSpPr>
        <p:spPr bwMode="auto">
          <a:xfrm>
            <a:off x="3097213" y="4149725"/>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2 </a:t>
            </a:r>
          </a:p>
        </p:txBody>
      </p:sp>
      <p:sp>
        <p:nvSpPr>
          <p:cNvPr id="30733" name="Text Box 31"/>
          <p:cNvSpPr txBox="1">
            <a:spLocks noChangeArrowheads="1"/>
          </p:cNvSpPr>
          <p:nvPr/>
        </p:nvSpPr>
        <p:spPr bwMode="auto">
          <a:xfrm>
            <a:off x="4660900" y="4152900"/>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3 </a:t>
            </a:r>
          </a:p>
        </p:txBody>
      </p:sp>
      <p:sp>
        <p:nvSpPr>
          <p:cNvPr id="30734" name="Text Box 31"/>
          <p:cNvSpPr txBox="1">
            <a:spLocks noChangeArrowheads="1"/>
          </p:cNvSpPr>
          <p:nvPr/>
        </p:nvSpPr>
        <p:spPr bwMode="auto">
          <a:xfrm>
            <a:off x="5626100" y="4152900"/>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4 </a:t>
            </a:r>
          </a:p>
        </p:txBody>
      </p:sp>
      <p:sp>
        <p:nvSpPr>
          <p:cNvPr id="30735" name="Text Box 31"/>
          <p:cNvSpPr txBox="1">
            <a:spLocks noChangeArrowheads="1"/>
          </p:cNvSpPr>
          <p:nvPr/>
        </p:nvSpPr>
        <p:spPr bwMode="auto">
          <a:xfrm>
            <a:off x="7394575" y="4152900"/>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5 </a:t>
            </a:r>
          </a:p>
        </p:txBody>
      </p:sp>
      <p:sp>
        <p:nvSpPr>
          <p:cNvPr id="30736" name="Text Box 31"/>
          <p:cNvSpPr txBox="1">
            <a:spLocks noChangeArrowheads="1"/>
          </p:cNvSpPr>
          <p:nvPr/>
        </p:nvSpPr>
        <p:spPr bwMode="auto">
          <a:xfrm>
            <a:off x="1566863" y="5978525"/>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1 </a:t>
            </a:r>
          </a:p>
        </p:txBody>
      </p:sp>
      <p:sp>
        <p:nvSpPr>
          <p:cNvPr id="30737" name="Text Box 31"/>
          <p:cNvSpPr txBox="1">
            <a:spLocks noChangeArrowheads="1"/>
          </p:cNvSpPr>
          <p:nvPr/>
        </p:nvSpPr>
        <p:spPr bwMode="auto">
          <a:xfrm>
            <a:off x="2133600" y="5978525"/>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2 </a:t>
            </a:r>
          </a:p>
        </p:txBody>
      </p:sp>
      <p:sp>
        <p:nvSpPr>
          <p:cNvPr id="30738" name="Text Box 31"/>
          <p:cNvSpPr txBox="1">
            <a:spLocks noChangeArrowheads="1"/>
          </p:cNvSpPr>
          <p:nvPr/>
        </p:nvSpPr>
        <p:spPr bwMode="auto">
          <a:xfrm>
            <a:off x="2635250" y="5981700"/>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3 </a:t>
            </a:r>
          </a:p>
        </p:txBody>
      </p:sp>
      <p:sp>
        <p:nvSpPr>
          <p:cNvPr id="30739" name="Text Box 31"/>
          <p:cNvSpPr txBox="1">
            <a:spLocks noChangeArrowheads="1"/>
          </p:cNvSpPr>
          <p:nvPr/>
        </p:nvSpPr>
        <p:spPr bwMode="auto">
          <a:xfrm>
            <a:off x="3268663" y="5975350"/>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5 </a:t>
            </a:r>
          </a:p>
        </p:txBody>
      </p:sp>
      <p:sp>
        <p:nvSpPr>
          <p:cNvPr id="30740" name="Text Box 31"/>
          <p:cNvSpPr txBox="1">
            <a:spLocks noChangeArrowheads="1"/>
          </p:cNvSpPr>
          <p:nvPr/>
        </p:nvSpPr>
        <p:spPr bwMode="auto">
          <a:xfrm>
            <a:off x="5937250" y="5980113"/>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1 </a:t>
            </a:r>
          </a:p>
        </p:txBody>
      </p:sp>
      <p:sp>
        <p:nvSpPr>
          <p:cNvPr id="30741" name="Text Box 31"/>
          <p:cNvSpPr txBox="1">
            <a:spLocks noChangeArrowheads="1"/>
          </p:cNvSpPr>
          <p:nvPr/>
        </p:nvSpPr>
        <p:spPr bwMode="auto">
          <a:xfrm>
            <a:off x="6499225" y="5980113"/>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2 </a:t>
            </a:r>
          </a:p>
        </p:txBody>
      </p:sp>
      <p:sp>
        <p:nvSpPr>
          <p:cNvPr id="30742" name="Text Box 31"/>
          <p:cNvSpPr txBox="1">
            <a:spLocks noChangeArrowheads="1"/>
          </p:cNvSpPr>
          <p:nvPr/>
        </p:nvSpPr>
        <p:spPr bwMode="auto">
          <a:xfrm>
            <a:off x="7046913" y="5981700"/>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4 </a:t>
            </a:r>
          </a:p>
        </p:txBody>
      </p:sp>
      <p:sp>
        <p:nvSpPr>
          <p:cNvPr id="30743" name="Text Box 31"/>
          <p:cNvSpPr txBox="1">
            <a:spLocks noChangeArrowheads="1"/>
          </p:cNvSpPr>
          <p:nvPr/>
        </p:nvSpPr>
        <p:spPr bwMode="auto">
          <a:xfrm>
            <a:off x="7796213" y="5976938"/>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5 </a:t>
            </a:r>
          </a:p>
        </p:txBody>
      </p:sp>
      <p:sp>
        <p:nvSpPr>
          <p:cNvPr id="30744" name="AutoShape 24"/>
          <p:cNvSpPr>
            <a:spLocks/>
          </p:cNvSpPr>
          <p:nvPr/>
        </p:nvSpPr>
        <p:spPr bwMode="auto">
          <a:xfrm rot="5400000">
            <a:off x="4867275" y="-765175"/>
            <a:ext cx="361950" cy="5930900"/>
          </a:xfrm>
          <a:prstGeom prst="rightBrace">
            <a:avLst>
              <a:gd name="adj1" fmla="val 28069"/>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sp>
        <p:nvSpPr>
          <p:cNvPr id="30745" name="Line 25"/>
          <p:cNvSpPr>
            <a:spLocks noChangeShapeType="1"/>
          </p:cNvSpPr>
          <p:nvPr/>
        </p:nvSpPr>
        <p:spPr bwMode="auto">
          <a:xfrm flipV="1">
            <a:off x="2343150" y="698500"/>
            <a:ext cx="2520950"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Line 26"/>
          <p:cNvSpPr>
            <a:spLocks noChangeShapeType="1"/>
          </p:cNvSpPr>
          <p:nvPr/>
        </p:nvSpPr>
        <p:spPr bwMode="auto">
          <a:xfrm>
            <a:off x="4848225" y="704850"/>
            <a:ext cx="2703513" cy="947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7" name="Line 27"/>
          <p:cNvSpPr>
            <a:spLocks noChangeShapeType="1"/>
          </p:cNvSpPr>
          <p:nvPr/>
        </p:nvSpPr>
        <p:spPr bwMode="auto">
          <a:xfrm>
            <a:off x="4845050" y="711200"/>
            <a:ext cx="941388" cy="9429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Line 28"/>
          <p:cNvSpPr>
            <a:spLocks noChangeShapeType="1"/>
          </p:cNvSpPr>
          <p:nvPr/>
        </p:nvSpPr>
        <p:spPr bwMode="auto">
          <a:xfrm flipH="1">
            <a:off x="4838700" y="698500"/>
            <a:ext cx="12700"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9" name="Line 29"/>
          <p:cNvSpPr>
            <a:spLocks noChangeShapeType="1"/>
          </p:cNvSpPr>
          <p:nvPr/>
        </p:nvSpPr>
        <p:spPr bwMode="auto">
          <a:xfrm flipH="1">
            <a:off x="3259138" y="704850"/>
            <a:ext cx="1598612" cy="949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0" name="Text Box 31"/>
          <p:cNvSpPr txBox="1">
            <a:spLocks noChangeArrowheads="1"/>
          </p:cNvSpPr>
          <p:nvPr/>
        </p:nvSpPr>
        <p:spPr bwMode="auto">
          <a:xfrm>
            <a:off x="2193925" y="1663700"/>
            <a:ext cx="366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1 </a:t>
            </a:r>
          </a:p>
        </p:txBody>
      </p:sp>
      <p:sp>
        <p:nvSpPr>
          <p:cNvPr id="30751" name="Text Box 31"/>
          <p:cNvSpPr txBox="1">
            <a:spLocks noChangeArrowheads="1"/>
          </p:cNvSpPr>
          <p:nvPr/>
        </p:nvSpPr>
        <p:spPr bwMode="auto">
          <a:xfrm>
            <a:off x="3103563" y="1660525"/>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2 </a:t>
            </a:r>
          </a:p>
        </p:txBody>
      </p:sp>
      <p:sp>
        <p:nvSpPr>
          <p:cNvPr id="30752" name="Text Box 31"/>
          <p:cNvSpPr txBox="1">
            <a:spLocks noChangeArrowheads="1"/>
          </p:cNvSpPr>
          <p:nvPr/>
        </p:nvSpPr>
        <p:spPr bwMode="auto">
          <a:xfrm>
            <a:off x="4662488" y="1663700"/>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3 </a:t>
            </a:r>
          </a:p>
        </p:txBody>
      </p:sp>
      <p:sp>
        <p:nvSpPr>
          <p:cNvPr id="30753" name="Text Box 31"/>
          <p:cNvSpPr txBox="1">
            <a:spLocks noChangeArrowheads="1"/>
          </p:cNvSpPr>
          <p:nvPr/>
        </p:nvSpPr>
        <p:spPr bwMode="auto">
          <a:xfrm>
            <a:off x="5637213" y="1663700"/>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4 </a:t>
            </a:r>
          </a:p>
        </p:txBody>
      </p:sp>
      <p:sp>
        <p:nvSpPr>
          <p:cNvPr id="30754" name="Text Box 31"/>
          <p:cNvSpPr txBox="1">
            <a:spLocks noChangeArrowheads="1"/>
          </p:cNvSpPr>
          <p:nvPr/>
        </p:nvSpPr>
        <p:spPr bwMode="auto">
          <a:xfrm>
            <a:off x="7396163" y="1658938"/>
            <a:ext cx="3667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2200" b="1">
                <a:solidFill>
                  <a:schemeClr val="bg1"/>
                </a:solidFill>
              </a:rPr>
              <a:t> 5 </a:t>
            </a:r>
          </a:p>
        </p:txBody>
      </p:sp>
    </p:spTree>
    <p:extLst>
      <p:ext uri="{BB962C8B-B14F-4D97-AF65-F5344CB8AC3E}">
        <p14:creationId xmlns:p14="http://schemas.microsoft.com/office/powerpoint/2010/main" val="172847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dirty="0">
                <a:latin typeface="Tahoma" pitchFamily="84" charset="0"/>
              </a:rPr>
              <a:t>0</a:t>
            </a:r>
          </a:p>
        </p:txBody>
      </p:sp>
      <p:sp>
        <p:nvSpPr>
          <p:cNvPr id="4099" name="Text Box 8"/>
          <p:cNvSpPr txBox="1">
            <a:spLocks noChangeArrowheads="1"/>
          </p:cNvSpPr>
          <p:nvPr/>
        </p:nvSpPr>
        <p:spPr bwMode="auto">
          <a:xfrm>
            <a:off x="528638" y="1098550"/>
            <a:ext cx="8081962" cy="1938992"/>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Chapter 15</a:t>
            </a:r>
          </a:p>
        </p:txBody>
      </p:sp>
      <p:sp>
        <p:nvSpPr>
          <p:cNvPr id="2" name="Subtitle 1"/>
          <p:cNvSpPr>
            <a:spLocks noGrp="1"/>
          </p:cNvSpPr>
          <p:nvPr>
            <p:ph type="subTitle" idx="1"/>
          </p:nvPr>
        </p:nvSpPr>
        <p:spPr>
          <a:xfrm>
            <a:off x="1369219" y="3352800"/>
            <a:ext cx="6400800" cy="1371600"/>
          </a:xfrm>
        </p:spPr>
        <p:txBody>
          <a:bodyPr>
            <a:normAutofit fontScale="92500" lnSpcReduction="10000"/>
          </a:bodyPr>
          <a:lstStyle/>
          <a:p>
            <a:r>
              <a:rPr lang="en-US" sz="4800" dirty="0"/>
              <a:t>Eukaryotic Gene Regulation</a:t>
            </a:r>
          </a:p>
          <a:p>
            <a:endParaRPr lang="en-US" sz="4800" dirty="0"/>
          </a:p>
        </p:txBody>
      </p:sp>
    </p:spTree>
    <p:custDataLst>
      <p:tags r:id="rId1"/>
    </p:custDataLst>
    <p:extLst>
      <p:ext uri="{BB962C8B-B14F-4D97-AF65-F5344CB8AC3E}">
        <p14:creationId xmlns:p14="http://schemas.microsoft.com/office/powerpoint/2010/main" val="323754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Know</a:t>
            </a:r>
          </a:p>
        </p:txBody>
      </p:sp>
      <p:sp>
        <p:nvSpPr>
          <p:cNvPr id="3" name="Content Placeholder 2"/>
          <p:cNvSpPr>
            <a:spLocks noGrp="1"/>
          </p:cNvSpPr>
          <p:nvPr>
            <p:ph idx="1"/>
          </p:nvPr>
        </p:nvSpPr>
        <p:spPr/>
        <p:txBody>
          <a:bodyPr>
            <a:normAutofit/>
          </a:bodyPr>
          <a:lstStyle/>
          <a:p>
            <a:r>
              <a:rPr lang="en-US" sz="3600" dirty="0"/>
              <a:t>The control of gene expression in eukaryotes. </a:t>
            </a:r>
          </a:p>
          <a:p>
            <a:endParaRPr lang="en-US" sz="3600" dirty="0"/>
          </a:p>
          <a:p>
            <a:pPr marL="0" indent="0">
              <a:buNone/>
            </a:pPr>
            <a:endParaRPr lang="en-US" sz="3600" dirty="0"/>
          </a:p>
          <a:p>
            <a:endParaRPr lang="en-US" sz="3600" dirty="0"/>
          </a:p>
        </p:txBody>
      </p:sp>
    </p:spTree>
    <p:extLst>
      <p:ext uri="{BB962C8B-B14F-4D97-AF65-F5344CB8AC3E}">
        <p14:creationId xmlns:p14="http://schemas.microsoft.com/office/powerpoint/2010/main" val="145523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en-US" dirty="0"/>
              <a:t>Almost all the cells in an organism are genetically identical.</a:t>
            </a:r>
          </a:p>
        </p:txBody>
      </p:sp>
      <p:sp>
        <p:nvSpPr>
          <p:cNvPr id="3" name="Rectangle 2"/>
          <p:cNvSpPr/>
          <p:nvPr/>
        </p:nvSpPr>
        <p:spPr>
          <a:xfrm>
            <a:off x="282742" y="4986582"/>
            <a:ext cx="9144000" cy="1754326"/>
          </a:xfrm>
          <a:prstGeom prst="rect">
            <a:avLst/>
          </a:prstGeom>
        </p:spPr>
        <p:txBody>
          <a:bodyPr wrap="square">
            <a:spAutoFit/>
          </a:bodyPr>
          <a:lstStyle/>
          <a:p>
            <a:r>
              <a:rPr lang="en-US" altLang="en-US" sz="3600" dirty="0"/>
              <a:t>Differences between cell types result from </a:t>
            </a:r>
            <a:r>
              <a:rPr lang="en-US" altLang="en-US" sz="3600" b="1" dirty="0"/>
              <a:t>differential gene expression</a:t>
            </a:r>
            <a:r>
              <a:rPr lang="en-US" altLang="en-US" sz="3600" dirty="0"/>
              <a:t>, the expression of different genes by cells with the same genome.</a:t>
            </a:r>
          </a:p>
        </p:txBody>
      </p:sp>
      <p:sp>
        <p:nvSpPr>
          <p:cNvPr id="8" name="Content Placeholder 7">
            <a:extLst>
              <a:ext uri="{FF2B5EF4-FFF2-40B4-BE49-F238E27FC236}">
                <a16:creationId xmlns:a16="http://schemas.microsoft.com/office/drawing/2014/main" id="{FDDDD198-2C2F-4C2C-A4EB-12FEA72D8DD6}"/>
              </a:ext>
            </a:extLst>
          </p:cNvPr>
          <p:cNvSpPr>
            <a:spLocks noGrp="1"/>
          </p:cNvSpPr>
          <p:nvPr>
            <p:ph idx="1"/>
          </p:nvPr>
        </p:nvSpPr>
        <p:spPr>
          <a:xfrm>
            <a:off x="9426742" y="-53362"/>
            <a:ext cx="8229600" cy="4525963"/>
          </a:xfrm>
        </p:spPr>
        <p:txBody>
          <a:bodyPr/>
          <a:lstStyle/>
          <a:p>
            <a:endParaRPr lang="en-US"/>
          </a:p>
        </p:txBody>
      </p:sp>
      <p:pic>
        <p:nvPicPr>
          <p:cNvPr id="12" name="Picture 11">
            <a:extLst>
              <a:ext uri="{FF2B5EF4-FFF2-40B4-BE49-F238E27FC236}">
                <a16:creationId xmlns:a16="http://schemas.microsoft.com/office/drawing/2014/main" id="{50BF19F2-0946-4174-87F6-9AF6AD07A3FB}"/>
              </a:ext>
            </a:extLst>
          </p:cNvPr>
          <p:cNvPicPr>
            <a:picLocks noChangeAspect="1"/>
          </p:cNvPicPr>
          <p:nvPr/>
        </p:nvPicPr>
        <p:blipFill>
          <a:blip r:embed="rId3"/>
          <a:stretch>
            <a:fillRect/>
          </a:stretch>
        </p:blipFill>
        <p:spPr>
          <a:xfrm>
            <a:off x="-87229" y="1167063"/>
            <a:ext cx="9144000" cy="3762494"/>
          </a:xfrm>
          <a:prstGeom prst="rect">
            <a:avLst/>
          </a:prstGeom>
        </p:spPr>
      </p:pic>
    </p:spTree>
    <p:extLst>
      <p:ext uri="{BB962C8B-B14F-4D97-AF65-F5344CB8AC3E}">
        <p14:creationId xmlns:p14="http://schemas.microsoft.com/office/powerpoint/2010/main" val="196192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063"/>
            <a:ext cx="3690857" cy="1323439"/>
          </a:xfrm>
          <a:prstGeom prst="rect">
            <a:avLst/>
          </a:prstGeom>
          <a:noFill/>
        </p:spPr>
        <p:txBody>
          <a:bodyPr wrap="square" rtlCol="0">
            <a:spAutoFit/>
          </a:bodyPr>
          <a:lstStyle/>
          <a:p>
            <a:pPr algn="ctr"/>
            <a:r>
              <a:rPr lang="en-US" sz="4000" dirty="0"/>
              <a:t>Chromatin Modification</a:t>
            </a:r>
          </a:p>
        </p:txBody>
      </p:sp>
      <p:pic>
        <p:nvPicPr>
          <p:cNvPr id="2050" name="Picture 2" descr="Image result for chromatin"/>
          <p:cNvPicPr>
            <a:picLocks noChangeAspect="1" noChangeArrowheads="1"/>
          </p:cNvPicPr>
          <p:nvPr/>
        </p:nvPicPr>
        <p:blipFill rotWithShape="1">
          <a:blip r:embed="rId3">
            <a:extLst>
              <a:ext uri="{28A0092B-C50C-407E-A947-70E740481C1C}">
                <a14:useLocalDpi xmlns:a14="http://schemas.microsoft.com/office/drawing/2010/main" val="0"/>
              </a:ext>
            </a:extLst>
          </a:blip>
          <a:srcRect t="13765" r="71873"/>
          <a:stretch/>
        </p:blipFill>
        <p:spPr bwMode="auto">
          <a:xfrm>
            <a:off x="228600" y="1828800"/>
            <a:ext cx="3146820" cy="468360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482180" y="450850"/>
            <a:ext cx="5462587" cy="6407150"/>
            <a:chOff x="1839913" y="136525"/>
            <a:chExt cx="5462587" cy="6407150"/>
          </a:xfrm>
        </p:grpSpPr>
        <p:pic>
          <p:nvPicPr>
            <p:cNvPr id="5" name="Picture 2" descr="15_UN06aSummary_C2-U"/>
            <p:cNvPicPr>
              <a:picLocks noChangeAspect="1" noChangeArrowheads="1"/>
            </p:cNvPicPr>
            <p:nvPr/>
          </p:nvPicPr>
          <p:blipFill>
            <a:blip r:embed="rId4">
              <a:extLst>
                <a:ext uri="{28A0092B-C50C-407E-A947-70E740481C1C}">
                  <a14:useLocalDpi xmlns:a14="http://schemas.microsoft.com/office/drawing/2010/main" val="0"/>
                </a:ext>
              </a:extLst>
            </a:blip>
            <a:srcRect b="2701"/>
            <a:stretch>
              <a:fillRect/>
            </a:stretch>
          </p:blipFill>
          <p:spPr bwMode="auto">
            <a:xfrm>
              <a:off x="1839913" y="136525"/>
              <a:ext cx="5462587" cy="6407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1"/>
            <p:cNvSpPr txBox="1">
              <a:spLocks noChangeArrowheads="1"/>
            </p:cNvSpPr>
            <p:nvPr/>
          </p:nvSpPr>
          <p:spPr bwMode="auto">
            <a:xfrm>
              <a:off x="3254375" y="977900"/>
              <a:ext cx="1189038"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Chromatin modification</a:t>
              </a:r>
            </a:p>
          </p:txBody>
        </p:sp>
        <p:sp>
          <p:nvSpPr>
            <p:cNvPr id="7" name="Text Box 31"/>
            <p:cNvSpPr txBox="1">
              <a:spLocks noChangeArrowheads="1"/>
            </p:cNvSpPr>
            <p:nvPr/>
          </p:nvSpPr>
          <p:spPr bwMode="auto">
            <a:xfrm>
              <a:off x="3838575" y="2025650"/>
              <a:ext cx="73183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Transcription</a:t>
              </a:r>
            </a:p>
          </p:txBody>
        </p:sp>
        <p:sp>
          <p:nvSpPr>
            <p:cNvPr id="8" name="Text Box 31"/>
            <p:cNvSpPr txBox="1">
              <a:spLocks noChangeArrowheads="1"/>
            </p:cNvSpPr>
            <p:nvPr/>
          </p:nvSpPr>
          <p:spPr bwMode="auto">
            <a:xfrm>
              <a:off x="3667125" y="3105150"/>
              <a:ext cx="110013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dirty="0"/>
                <a:t>RNA processing</a:t>
              </a:r>
            </a:p>
          </p:txBody>
        </p:sp>
        <p:sp>
          <p:nvSpPr>
            <p:cNvPr id="9" name="Text Box 31"/>
            <p:cNvSpPr txBox="1">
              <a:spLocks noChangeArrowheads="1"/>
            </p:cNvSpPr>
            <p:nvPr/>
          </p:nvSpPr>
          <p:spPr bwMode="auto">
            <a:xfrm>
              <a:off x="3063875" y="4438650"/>
              <a:ext cx="6873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a:t>mRNA</a:t>
              </a:r>
              <a:br>
                <a:rPr lang="en-US" altLang="en-US" sz="1800"/>
              </a:br>
              <a:r>
                <a:rPr lang="en-US" altLang="en-US" sz="1800"/>
                <a:t>degradation</a:t>
              </a:r>
            </a:p>
          </p:txBody>
        </p:sp>
        <p:sp>
          <p:nvSpPr>
            <p:cNvPr id="10" name="Text Box 31"/>
            <p:cNvSpPr txBox="1">
              <a:spLocks noChangeArrowheads="1"/>
            </p:cNvSpPr>
            <p:nvPr/>
          </p:nvSpPr>
          <p:spPr bwMode="auto">
            <a:xfrm>
              <a:off x="5235575" y="4419600"/>
              <a:ext cx="731838"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a:t>Translation</a:t>
              </a:r>
            </a:p>
          </p:txBody>
        </p:sp>
        <p:sp>
          <p:nvSpPr>
            <p:cNvPr id="11" name="Text Box 31"/>
            <p:cNvSpPr txBox="1">
              <a:spLocks noChangeArrowheads="1"/>
            </p:cNvSpPr>
            <p:nvPr/>
          </p:nvSpPr>
          <p:spPr bwMode="auto">
            <a:xfrm>
              <a:off x="5491163" y="5346700"/>
              <a:ext cx="6873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a:t>Protein processing</a:t>
              </a:r>
              <a:br>
                <a:rPr lang="en-US" altLang="en-US" sz="1800"/>
              </a:br>
              <a:r>
                <a:rPr lang="en-US" altLang="en-US" sz="1800"/>
                <a:t>and degradation</a:t>
              </a:r>
            </a:p>
          </p:txBody>
        </p:sp>
      </p:grpSp>
    </p:spTree>
    <p:extLst>
      <p:ext uri="{BB962C8B-B14F-4D97-AF65-F5344CB8AC3E}">
        <p14:creationId xmlns:p14="http://schemas.microsoft.com/office/powerpoint/2010/main" val="8292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www.nature.com/nature/journal/v447/n7143/images/nature05914-f1.2.jpg"/>
          <p:cNvPicPr>
            <a:picLocks noChangeAspect="1" noChangeArrowheads="1"/>
          </p:cNvPicPr>
          <p:nvPr/>
        </p:nvPicPr>
        <p:blipFill rotWithShape="1">
          <a:blip r:embed="rId3">
            <a:extLst>
              <a:ext uri="{28A0092B-C50C-407E-A947-70E740481C1C}">
                <a14:useLocalDpi xmlns:a14="http://schemas.microsoft.com/office/drawing/2010/main" val="0"/>
              </a:ext>
            </a:extLst>
          </a:blip>
          <a:srcRect t="8699" r="53471" b="76338"/>
          <a:stretch/>
        </p:blipFill>
        <p:spPr bwMode="auto">
          <a:xfrm>
            <a:off x="-1" y="2533650"/>
            <a:ext cx="9111227" cy="17335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228600" y="2533650"/>
            <a:ext cx="38862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76800" y="4419600"/>
            <a:ext cx="38862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764" y="1371600"/>
            <a:ext cx="4167872" cy="1015663"/>
          </a:xfrm>
          <a:prstGeom prst="rect">
            <a:avLst/>
          </a:prstGeom>
          <a:noFill/>
        </p:spPr>
        <p:txBody>
          <a:bodyPr wrap="none" rtlCol="0">
            <a:spAutoFit/>
          </a:bodyPr>
          <a:lstStyle/>
          <a:p>
            <a:r>
              <a:rPr lang="en-US" sz="6000" dirty="0" err="1">
                <a:solidFill>
                  <a:schemeClr val="accent2">
                    <a:lumMod val="75000"/>
                  </a:schemeClr>
                </a:solidFill>
              </a:rPr>
              <a:t>Euchromatin</a:t>
            </a:r>
            <a:endParaRPr lang="en-US" sz="6000" dirty="0">
              <a:solidFill>
                <a:schemeClr val="accent2">
                  <a:lumMod val="75000"/>
                </a:schemeClr>
              </a:solidFill>
            </a:endParaRPr>
          </a:p>
        </p:txBody>
      </p:sp>
      <p:sp>
        <p:nvSpPr>
          <p:cNvPr id="10" name="TextBox 9"/>
          <p:cNvSpPr txBox="1"/>
          <p:nvPr/>
        </p:nvSpPr>
        <p:spPr>
          <a:xfrm>
            <a:off x="3548196" y="4405884"/>
            <a:ext cx="5540940" cy="1015663"/>
          </a:xfrm>
          <a:prstGeom prst="rect">
            <a:avLst/>
          </a:prstGeom>
          <a:noFill/>
          <a:ln>
            <a:noFill/>
          </a:ln>
        </p:spPr>
        <p:txBody>
          <a:bodyPr wrap="none" rtlCol="0">
            <a:spAutoFit/>
          </a:bodyPr>
          <a:lstStyle/>
          <a:p>
            <a:r>
              <a:rPr lang="en-US" sz="6000" dirty="0">
                <a:solidFill>
                  <a:schemeClr val="accent3">
                    <a:lumMod val="75000"/>
                  </a:schemeClr>
                </a:solidFill>
              </a:rPr>
              <a:t>Heterochromatin</a:t>
            </a:r>
          </a:p>
        </p:txBody>
      </p:sp>
      <p:sp>
        <p:nvSpPr>
          <p:cNvPr id="4" name="TextBox 3"/>
          <p:cNvSpPr txBox="1"/>
          <p:nvPr/>
        </p:nvSpPr>
        <p:spPr>
          <a:xfrm>
            <a:off x="5585106" y="2064097"/>
            <a:ext cx="2469587" cy="646331"/>
          </a:xfrm>
          <a:prstGeom prst="rect">
            <a:avLst/>
          </a:prstGeom>
          <a:noFill/>
        </p:spPr>
        <p:txBody>
          <a:bodyPr wrap="none" rtlCol="0">
            <a:spAutoFit/>
          </a:bodyPr>
          <a:lstStyle/>
          <a:p>
            <a:r>
              <a:rPr lang="en-US" sz="3600" dirty="0"/>
              <a:t>Methylation</a:t>
            </a:r>
          </a:p>
        </p:txBody>
      </p:sp>
      <p:sp>
        <p:nvSpPr>
          <p:cNvPr id="11" name="TextBox 10"/>
          <p:cNvSpPr txBox="1"/>
          <p:nvPr/>
        </p:nvSpPr>
        <p:spPr>
          <a:xfrm>
            <a:off x="685800" y="4264908"/>
            <a:ext cx="2305055" cy="646331"/>
          </a:xfrm>
          <a:prstGeom prst="rect">
            <a:avLst/>
          </a:prstGeom>
          <a:noFill/>
        </p:spPr>
        <p:txBody>
          <a:bodyPr wrap="none" rtlCol="0">
            <a:spAutoFit/>
          </a:bodyPr>
          <a:lstStyle/>
          <a:p>
            <a:r>
              <a:rPr lang="en-US" sz="3600" dirty="0"/>
              <a:t>Acetylation</a:t>
            </a:r>
          </a:p>
        </p:txBody>
      </p:sp>
      <p:sp>
        <p:nvSpPr>
          <p:cNvPr id="2" name="Rectangle 1">
            <a:extLst>
              <a:ext uri="{FF2B5EF4-FFF2-40B4-BE49-F238E27FC236}">
                <a16:creationId xmlns:a16="http://schemas.microsoft.com/office/drawing/2014/main" id="{CFEF029D-66FF-4841-AF62-0C47945FE2D0}"/>
              </a:ext>
            </a:extLst>
          </p:cNvPr>
          <p:cNvSpPr/>
          <p:nvPr/>
        </p:nvSpPr>
        <p:spPr>
          <a:xfrm>
            <a:off x="140022" y="62758"/>
            <a:ext cx="8831179" cy="1200329"/>
          </a:xfrm>
          <a:prstGeom prst="rect">
            <a:avLst/>
          </a:prstGeom>
        </p:spPr>
        <p:txBody>
          <a:bodyPr wrap="square">
            <a:spAutoFit/>
          </a:bodyPr>
          <a:lstStyle/>
          <a:p>
            <a:pPr>
              <a:defRPr/>
            </a:pPr>
            <a:r>
              <a:rPr lang="en-US" altLang="en-US" sz="3600" dirty="0"/>
              <a:t>Genes within highly condensed heterochromatin are usually not expressed</a:t>
            </a:r>
            <a:r>
              <a:rPr lang="en-US" altLang="en-US" dirty="0"/>
              <a:t>.</a:t>
            </a:r>
          </a:p>
        </p:txBody>
      </p:sp>
    </p:spTree>
    <p:extLst>
      <p:ext uri="{BB962C8B-B14F-4D97-AF65-F5344CB8AC3E}">
        <p14:creationId xmlns:p14="http://schemas.microsoft.com/office/powerpoint/2010/main" val="7810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4"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38200" y="3902709"/>
            <a:ext cx="8112760" cy="2879091"/>
            <a:chOff x="1296035" y="4328478"/>
            <a:chExt cx="7121525" cy="2208213"/>
          </a:xfrm>
        </p:grpSpPr>
        <p:pic>
          <p:nvPicPr>
            <p:cNvPr id="15362" name="Picture 2" descr="15_07HistoneAcetylation-U"/>
            <p:cNvPicPr>
              <a:picLocks noChangeAspect="1" noChangeArrowheads="1"/>
            </p:cNvPicPr>
            <p:nvPr/>
          </p:nvPicPr>
          <p:blipFill>
            <a:blip r:embed="rId3">
              <a:extLst>
                <a:ext uri="{28A0092B-C50C-407E-A947-70E740481C1C}">
                  <a14:useLocalDpi xmlns:a14="http://schemas.microsoft.com/office/drawing/2010/main" val="0"/>
                </a:ext>
              </a:extLst>
            </a:blip>
            <a:srcRect b="6961"/>
            <a:stretch>
              <a:fillRect/>
            </a:stretch>
          </p:blipFill>
          <p:spPr bwMode="auto">
            <a:xfrm>
              <a:off x="1296035" y="4330066"/>
              <a:ext cx="65722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1"/>
            <p:cNvSpPr txBox="1">
              <a:spLocks noChangeArrowheads="1"/>
            </p:cNvSpPr>
            <p:nvPr/>
          </p:nvSpPr>
          <p:spPr bwMode="auto">
            <a:xfrm>
              <a:off x="3039110" y="4328478"/>
              <a:ext cx="1428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Nucleosome</a:t>
              </a:r>
            </a:p>
          </p:txBody>
        </p:sp>
        <p:sp>
          <p:nvSpPr>
            <p:cNvPr id="15365" name="Text Box 31"/>
            <p:cNvSpPr txBox="1">
              <a:spLocks noChangeArrowheads="1"/>
            </p:cNvSpPr>
            <p:nvPr/>
          </p:nvSpPr>
          <p:spPr bwMode="auto">
            <a:xfrm>
              <a:off x="1553210" y="6239828"/>
              <a:ext cx="2425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Unacetylated histones</a:t>
              </a:r>
            </a:p>
          </p:txBody>
        </p:sp>
        <p:sp>
          <p:nvSpPr>
            <p:cNvPr id="15366" name="Text Box 31"/>
            <p:cNvSpPr txBox="1">
              <a:spLocks noChangeArrowheads="1"/>
            </p:cNvSpPr>
            <p:nvPr/>
          </p:nvSpPr>
          <p:spPr bwMode="auto">
            <a:xfrm>
              <a:off x="5134610" y="6246178"/>
              <a:ext cx="2425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Acetylated histones</a:t>
              </a:r>
            </a:p>
          </p:txBody>
        </p:sp>
        <p:sp>
          <p:nvSpPr>
            <p:cNvPr id="15367" name="Line 7"/>
            <p:cNvSpPr>
              <a:spLocks noChangeShapeType="1"/>
            </p:cNvSpPr>
            <p:nvPr/>
          </p:nvSpPr>
          <p:spPr bwMode="auto">
            <a:xfrm>
              <a:off x="3610610" y="4595178"/>
              <a:ext cx="228600" cy="511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auto">
            <a:xfrm flipV="1">
              <a:off x="6309360" y="4626928"/>
              <a:ext cx="61595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9"/>
            <p:cNvSpPr>
              <a:spLocks noChangeShapeType="1"/>
            </p:cNvSpPr>
            <p:nvPr/>
          </p:nvSpPr>
          <p:spPr bwMode="auto">
            <a:xfrm flipH="1">
              <a:off x="6760210" y="4626928"/>
              <a:ext cx="171450" cy="6286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Text Box 31"/>
            <p:cNvSpPr txBox="1">
              <a:spLocks noChangeArrowheads="1"/>
            </p:cNvSpPr>
            <p:nvPr/>
          </p:nvSpPr>
          <p:spPr bwMode="auto">
            <a:xfrm>
              <a:off x="6988810" y="4455478"/>
              <a:ext cx="1428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Histone</a:t>
              </a:r>
              <a:br>
                <a:rPr lang="en-US" altLang="en-US" sz="1800" b="1"/>
              </a:br>
              <a:r>
                <a:rPr lang="en-US" altLang="en-US" sz="1800" b="1"/>
                <a:t>tails</a:t>
              </a:r>
            </a:p>
          </p:txBody>
        </p:sp>
        <p:sp>
          <p:nvSpPr>
            <p:cNvPr id="15371" name="AutoShape 11"/>
            <p:cNvSpPr>
              <a:spLocks/>
            </p:cNvSpPr>
            <p:nvPr/>
          </p:nvSpPr>
          <p:spPr bwMode="auto">
            <a:xfrm>
              <a:off x="3832860" y="4938078"/>
              <a:ext cx="196850" cy="330200"/>
            </a:xfrm>
            <a:prstGeom prst="leftBrace">
              <a:avLst>
                <a:gd name="adj1" fmla="val 13978"/>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altLang="en-US"/>
            </a:p>
          </p:txBody>
        </p:sp>
      </p:grpSp>
      <p:pic>
        <p:nvPicPr>
          <p:cNvPr id="13" name="Picture 2" descr="Cartoon illustrating acetylation and deacetylation at the ε-amino group of a lysine residue. A KAT is responsible for transfer of an acetyl moiety (in yellow) from acetyl-CoA to the ε-group of a lysine residue, whereas an HDAC removes the acetyl group from acetyl lysine, releasing acetate. Note that sirtuins use a catalytic mechanism that is completely different from what is illustrated here for the Rpd3/Hda1 family of deacetylases."/>
          <p:cNvPicPr>
            <a:picLocks noChangeAspect="1" noChangeArrowheads="1"/>
          </p:cNvPicPr>
          <p:nvPr/>
        </p:nvPicPr>
        <p:blipFill rotWithShape="1">
          <a:blip r:embed="rId4">
            <a:extLst>
              <a:ext uri="{28A0092B-C50C-407E-A947-70E740481C1C}">
                <a14:useLocalDpi xmlns:a14="http://schemas.microsoft.com/office/drawing/2010/main" val="0"/>
              </a:ext>
            </a:extLst>
          </a:blip>
          <a:srcRect r="79638"/>
          <a:stretch/>
        </p:blipFill>
        <p:spPr bwMode="auto">
          <a:xfrm>
            <a:off x="635229" y="-134179"/>
            <a:ext cx="1041171" cy="35918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illustrating acetylation and deacetylation at the ε-amino group of a lysine residue. A KAT is responsible for transfer of an acetyl moiety (in yellow) from acetyl-CoA to the ε-group of a lysine residue, whereas an HDAC removes the acetyl group from acetyl lysine, releasing acetate. Note that sirtuins use a catalytic mechanism that is completely different from what is illustrated here for the Rpd3/Hda1 family of deacetylases."/>
          <p:cNvPicPr>
            <a:picLocks noChangeAspect="1" noChangeArrowheads="1"/>
          </p:cNvPicPr>
          <p:nvPr/>
        </p:nvPicPr>
        <p:blipFill rotWithShape="1">
          <a:blip r:embed="rId4">
            <a:extLst>
              <a:ext uri="{28A0092B-C50C-407E-A947-70E740481C1C}">
                <a14:useLocalDpi xmlns:a14="http://schemas.microsoft.com/office/drawing/2010/main" val="0"/>
              </a:ext>
            </a:extLst>
          </a:blip>
          <a:srcRect l="76122"/>
          <a:stretch/>
        </p:blipFill>
        <p:spPr bwMode="auto">
          <a:xfrm>
            <a:off x="5692676" y="228600"/>
            <a:ext cx="1163195" cy="342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240" y="25400"/>
            <a:ext cx="8229600" cy="4525963"/>
          </a:xfrm>
        </p:spPr>
        <p:txBody>
          <a:bodyPr>
            <a:normAutofit/>
          </a:bodyPr>
          <a:lstStyle/>
          <a:p>
            <a:r>
              <a:rPr lang="en-US" altLang="en-US" b="1" dirty="0"/>
              <a:t>DNA methylation</a:t>
            </a:r>
            <a:r>
              <a:rPr lang="en-US" altLang="en-US" dirty="0"/>
              <a:t> is the addition of methyl groups to certain bases in DNA, usually cytosine.</a:t>
            </a:r>
          </a:p>
          <a:p>
            <a:endParaRPr lang="en-US" altLang="en-US" dirty="0"/>
          </a:p>
          <a:p>
            <a:r>
              <a:rPr lang="en-US" altLang="en-US" dirty="0"/>
              <a:t>Individual genes are usually more heavily methylated in cells where they are not expressed.</a:t>
            </a:r>
          </a:p>
          <a:p>
            <a:endParaRPr lang="en-US" dirty="0"/>
          </a:p>
        </p:txBody>
      </p:sp>
      <p:pic>
        <p:nvPicPr>
          <p:cNvPr id="1026" name="Picture 2" descr="http://www.sigmaaldrich.com/content/dam/sigma-aldrich/articles/biofiles/volume-7-number-3/dna-methy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4084320"/>
            <a:ext cx="860796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1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69533"/>
            <a:ext cx="9144000" cy="3664268"/>
          </a:xfrm>
        </p:spPr>
        <p:txBody>
          <a:bodyPr/>
          <a:lstStyle/>
          <a:p>
            <a:r>
              <a:rPr lang="en-US" altLang="en-US" dirty="0"/>
              <a:t>Once methylated, genes usually remain so through successive cell divisions.</a:t>
            </a:r>
          </a:p>
          <a:p>
            <a:endParaRPr lang="en-US" altLang="en-US" dirty="0"/>
          </a:p>
          <a:p>
            <a:endParaRPr lang="en-US" dirty="0"/>
          </a:p>
        </p:txBody>
      </p:sp>
      <p:pic>
        <p:nvPicPr>
          <p:cNvPr id="2050" name="Picture 2" descr="http://themedicalbiochemistrypage.org/images/dnamethy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1905000"/>
            <a:ext cx="879406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24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954</Words>
  <Application>Microsoft Office PowerPoint</Application>
  <PresentationFormat>On-screen Show (4:3)</PresentationFormat>
  <Paragraphs>180</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Tahoma</vt:lpstr>
      <vt:lpstr>Times</vt:lpstr>
      <vt:lpstr>Times New Roman</vt:lpstr>
      <vt:lpstr>Office Theme</vt:lpstr>
      <vt:lpstr>PowerPoint Presentation</vt:lpstr>
      <vt:lpstr>PowerPoint Presentation</vt:lpstr>
      <vt:lpstr>You Must Know</vt:lpstr>
      <vt:lpstr>Almost all the cells in an organism are genetically identical.</vt:lpstr>
      <vt:lpstr>PowerPoint Presentation</vt:lpstr>
      <vt:lpstr>PowerPoint Presentation</vt:lpstr>
      <vt:lpstr>PowerPoint Presentation</vt:lpstr>
      <vt:lpstr>PowerPoint Presentation</vt:lpstr>
      <vt:lpstr>PowerPoint Presentation</vt:lpstr>
      <vt:lpstr>Epigenetic Inheritance</vt:lpstr>
      <vt:lpstr>Figure 15.UN01</vt:lpstr>
      <vt:lpstr>PowerPoint Presentation</vt:lpstr>
      <vt:lpstr>Figure 15.10-3</vt:lpstr>
      <vt:lpstr>PowerPoint Presentation</vt:lpstr>
      <vt:lpstr>PowerPoint Presentation</vt:lpstr>
      <vt:lpstr>Figure 15.11b</vt:lpstr>
      <vt:lpstr>PowerPoint Presentation</vt:lpstr>
      <vt:lpstr>PowerPoint Presentation</vt:lpstr>
      <vt:lpstr>Alternative RNA splicing</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winga</cp:lastModifiedBy>
  <cp:revision>123</cp:revision>
  <cp:lastPrinted>2020-02-10T16:05:42Z</cp:lastPrinted>
  <dcterms:created xsi:type="dcterms:W3CDTF">2015-02-04T22:47:23Z</dcterms:created>
  <dcterms:modified xsi:type="dcterms:W3CDTF">2020-02-10T20:56:27Z</dcterms:modified>
</cp:coreProperties>
</file>