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9" r:id="rId2"/>
  </p:sldMasterIdLst>
  <p:notesMasterIdLst>
    <p:notesMasterId r:id="rId14"/>
  </p:notesMasterIdLst>
  <p:handoutMasterIdLst>
    <p:handoutMasterId r:id="rId15"/>
  </p:handoutMasterIdLst>
  <p:sldIdLst>
    <p:sldId id="316" r:id="rId3"/>
    <p:sldId id="314" r:id="rId4"/>
    <p:sldId id="276" r:id="rId5"/>
    <p:sldId id="317" r:id="rId6"/>
    <p:sldId id="312" r:id="rId7"/>
    <p:sldId id="313" r:id="rId8"/>
    <p:sldId id="285" r:id="rId9"/>
    <p:sldId id="287" r:id="rId10"/>
    <p:sldId id="286" r:id="rId11"/>
    <p:sldId id="290" r:id="rId12"/>
    <p:sldId id="291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1142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471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30471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195F91-166C-4468-BD8B-BA7374400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94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236"/>
            <a:ext cx="5608320" cy="418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471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30471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C1AAF13-ABC2-4EA2-A059-B4919FB80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20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A87AF6F-327E-402A-BF6C-85AD1E7F2E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C0E60B-1F14-4ADB-8CCC-76B1D02A4A1C}" type="slidenum">
              <a:rPr lang="en-US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27E1D09-1234-4ADE-8882-E7D7D0BA67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086F307-0C2B-4B88-9376-4056EFEB9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4662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A87AF6F-327E-402A-BF6C-85AD1E7F2E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C0E60B-1F14-4ADB-8CCC-76B1D02A4A1C}" type="slidenum">
              <a:rPr lang="en-US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27E1D09-1234-4ADE-8882-E7D7D0BA67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086F307-0C2B-4B88-9376-4056EFEB9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ヒラギノ角ゴ Pro W3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1DF95F-8145-4D1C-8C4D-248131F592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1DF95F-8145-4D1C-8C4D-248131F592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AB2931-0CCD-466B-98F0-103FF3FFD1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D2171-EE41-41C4-B836-B75E6BE1D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42773-E635-4AAF-B52E-89F3824D7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59507-CBC7-456D-9B35-7924CD996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BDB6B-6340-4640-8274-379A6825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F6DD2171-EE41-41C4-B836-B75E6BE1DC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1860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DE3C8-7AEA-4742-9D95-3D2A9785A5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5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872F4-B3D8-492A-995B-20FC8A900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60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7FE2F-DA2A-43A9-8234-49BA216B9F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FC497-9F76-4B88-A95D-6E3FA0D782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74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97510-E6D4-4B66-AF60-B5D4357663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61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36244-8591-4A1A-8FC3-9CEE54F81F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0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DE3C8-7AEA-4742-9D95-3D2A9785A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4E8EF-5D39-449F-A2BB-C4F98B5F81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48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E4203-A757-4613-888D-5ED48CA55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52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42773-E635-4AAF-B52E-89F3824D74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010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59507-CBC7-456D-9B35-7924CD9960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66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90FF2-F150-40DC-A22B-17077F4DB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3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872F4-B3D8-492A-995B-20FC8A900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FE2F-DA2A-43A9-8234-49BA216B9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FC497-9F76-4B88-A95D-6E3FA0D78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97510-E6D4-4B66-AF60-B5D43576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36244-8591-4A1A-8FC3-9CEE54F81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4E8EF-5D39-449F-A2BB-C4F98B5F8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4203-A757-4613-888D-5ED48CA55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0043E334-B17B-4F7C-9161-56188144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4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pPr>
              <a:defRPr/>
            </a:pPr>
            <a:fld id="{0043E334-B17B-4F7C-9161-5618814425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BD367-0C42-4B80-B5C2-F3BEE6332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Types</a:t>
            </a:r>
          </a:p>
        </p:txBody>
      </p:sp>
      <p:pic>
        <p:nvPicPr>
          <p:cNvPr id="4" name="Picture 2" descr="https://sp.yimg.com/ib/th?id=HN.608044245677113453&amp;pid=15.1&amp;P=0">
            <a:extLst>
              <a:ext uri="{FF2B5EF4-FFF2-40B4-BE49-F238E27FC236}">
                <a16:creationId xmlns:a16="http://schemas.microsoft.com/office/drawing/2014/main" id="{8D70A59A-82DB-4782-9584-84D2D0134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399"/>
            <a:ext cx="6400800" cy="479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698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bg2"/>
                </a:solidFill>
              </a:rPr>
              <a:t>Example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2"/>
                </a:solidFill>
              </a:rPr>
              <a:t>Dad is heterozygous for type A blood and mom is type AB.  What are the chances the kid will have type B blood? </a:t>
            </a:r>
            <a:endParaRPr lang="en-US" sz="3200" dirty="0">
              <a:solidFill>
                <a:srgbClr val="CC3300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CC33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400" baseline="300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24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400" dirty="0"/>
              <a:t> x 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en-US" sz="2400" baseline="30000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en-US" sz="2400" baseline="30000" dirty="0">
                <a:solidFill>
                  <a:srgbClr val="FF0000"/>
                </a:solidFill>
              </a:rPr>
              <a:t>B</a:t>
            </a:r>
          </a:p>
          <a:p>
            <a:pPr>
              <a:spcBef>
                <a:spcPct val="50000"/>
              </a:spcBef>
            </a:pPr>
            <a:endParaRPr lang="en-US" sz="24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bg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2"/>
                </a:solidFill>
              </a:rPr>
              <a:t>25%</a:t>
            </a:r>
          </a:p>
        </p:txBody>
      </p:sp>
      <p:graphicFrame>
        <p:nvGraphicFramePr>
          <p:cNvPr id="3" name="Group 31"/>
          <p:cNvGraphicFramePr>
            <a:graphicFrameLocks/>
          </p:cNvGraphicFramePr>
          <p:nvPr/>
        </p:nvGraphicFramePr>
        <p:xfrm>
          <a:off x="2819400" y="2743200"/>
          <a:ext cx="4038600" cy="4680078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800" baseline="300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800" baseline="30000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19600" y="428219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    I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3954" y="571500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r>
              <a:rPr kumimoji="0" lang="en-US" sz="3200" b="0" i="0" u="none" strike="noStrike" kern="1200" cap="none" spc="0" normalizeH="0" baseline="30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</a:t>
            </a:r>
            <a:endParaRPr kumimoji="0" lang="en-US" sz="32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1229" y="4267200"/>
            <a:ext cx="10464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00000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00000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40000"/>
                  <a:lumOff val="6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5999" y="4275908"/>
            <a:ext cx="4789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3283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uiExpand="1" build="p"/>
      <p:bldP spid="2" grpId="0" uiExpand="1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Group 2"/>
          <p:cNvGraphicFramePr>
            <a:graphicFrameLocks noGrp="1"/>
          </p:cNvGraphicFramePr>
          <p:nvPr>
            <p:ph sz="half" idx="1"/>
          </p:nvPr>
        </p:nvGraphicFramePr>
        <p:xfrm>
          <a:off x="-457200" y="1066800"/>
          <a:ext cx="4038600" cy="388620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I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I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804" name="Rectangle 28"/>
          <p:cNvSpPr>
            <a:spLocks noGrp="1" noChangeArrowheads="1"/>
          </p:cNvSpPr>
          <p:nvPr>
            <p:ph type="body" sz="half" idx="2"/>
          </p:nvPr>
        </p:nvSpPr>
        <p:spPr>
          <a:xfrm>
            <a:off x="3480816" y="615696"/>
            <a:ext cx="5205984" cy="5867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Mother has type O blood and the father is homozygous for type B blood.  Mom is pregnant.  What is the probability that her baby will have type B blood?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100% chance the baby will have type B blood.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5806" name="AutoShape 30"/>
          <p:cNvSpPr>
            <a:spLocks noChangeArrowheads="1"/>
          </p:cNvSpPr>
          <p:nvPr/>
        </p:nvSpPr>
        <p:spPr bwMode="auto">
          <a:xfrm>
            <a:off x="381000" y="6477000"/>
            <a:ext cx="200025" cy="381000"/>
          </a:xfrm>
          <a:prstGeom prst="star5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7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A864F529-C734-4CB9-BB1A-B77184F263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638" y="276225"/>
            <a:ext cx="9022361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</a:t>
            </a:r>
            <a:r>
              <a:rPr lang="en-US" dirty="0"/>
              <a:t>ABO blood types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A,B, and O code for different carbohydrates on surface of red blood cells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The O allele is recessive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A, B are </a:t>
            </a:r>
            <a:r>
              <a:rPr lang="en-US" dirty="0" err="1"/>
              <a:t>codominant</a:t>
            </a:r>
            <a:r>
              <a:rPr lang="en-US" dirty="0"/>
              <a:t> to each other (if you have both alleles, you are type “AB”)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/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/>
          </a:p>
        </p:txBody>
      </p:sp>
      <p:grpSp>
        <p:nvGrpSpPr>
          <p:cNvPr id="23556" name="Group 1">
            <a:extLst>
              <a:ext uri="{FF2B5EF4-FFF2-40B4-BE49-F238E27FC236}">
                <a16:creationId xmlns:a16="http://schemas.microsoft.com/office/drawing/2014/main" id="{10EE4D5F-70BE-437C-A81E-31E219DFE514}"/>
              </a:ext>
            </a:extLst>
          </p:cNvPr>
          <p:cNvGrpSpPr>
            <a:grpSpLocks/>
          </p:cNvGrpSpPr>
          <p:nvPr/>
        </p:nvGrpSpPr>
        <p:grpSpPr bwMode="auto">
          <a:xfrm>
            <a:off x="0" y="4114799"/>
            <a:ext cx="9022362" cy="2466975"/>
            <a:chOff x="3483895" y="3962400"/>
            <a:chExt cx="4888580" cy="1038225"/>
          </a:xfrm>
        </p:grpSpPr>
        <p:pic>
          <p:nvPicPr>
            <p:cNvPr id="23557" name="Picture 4" descr="AB_blood_type">
              <a:extLst>
                <a:ext uri="{FF2B5EF4-FFF2-40B4-BE49-F238E27FC236}">
                  <a16:creationId xmlns:a16="http://schemas.microsoft.com/office/drawing/2014/main" id="{D47DA71A-3917-4D4E-96D6-BF674D551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3962400"/>
              <a:ext cx="3648075" cy="103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558" name="Group 4">
              <a:extLst>
                <a:ext uri="{FF2B5EF4-FFF2-40B4-BE49-F238E27FC236}">
                  <a16:creationId xmlns:a16="http://schemas.microsoft.com/office/drawing/2014/main" id="{02D25E7F-23A4-4DA6-A23E-FBC0CA14C1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3895" y="4016375"/>
              <a:ext cx="1165384" cy="930275"/>
              <a:chOff x="0" y="-317"/>
              <a:chExt cx="1165384" cy="930275"/>
            </a:xfrm>
          </p:grpSpPr>
          <p:sp>
            <p:nvSpPr>
              <p:cNvPr id="23559" name="Text Box 2">
                <a:extLst>
                  <a:ext uri="{FF2B5EF4-FFF2-40B4-BE49-F238E27FC236}">
                    <a16:creationId xmlns:a16="http://schemas.microsoft.com/office/drawing/2014/main" id="{24FB6240-A28C-4B45-A89B-9C8743A52E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47700"/>
                <a:ext cx="380639" cy="2726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</a:pPr>
                <a:r>
                  <a:rPr lang="en-US" altLang="en-US" sz="3600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2859109E-9CC4-4385-84B7-19E91FEB4EA7}"/>
                  </a:ext>
                </a:extLst>
              </p:cNvPr>
              <p:cNvSpPr/>
              <p:nvPr/>
            </p:nvSpPr>
            <p:spPr>
              <a:xfrm>
                <a:off x="152421" y="-317"/>
                <a:ext cx="1012963" cy="930275"/>
              </a:xfrm>
              <a:prstGeom prst="ellipse">
                <a:avLst/>
              </a:prstGeom>
              <a:blipFill>
                <a:blip r:embed="rId4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622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A864F529-C734-4CB9-BB1A-B77184F263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638" y="276225"/>
            <a:ext cx="9022361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</a:t>
            </a: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Notation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dirty="0">
                <a:latin typeface="Times New Roman" pitchFamily="18" charset="0"/>
              </a:rPr>
              <a:t>A allele = I</a:t>
            </a:r>
            <a:r>
              <a:rPr lang="en-US" sz="3200" baseline="30000" dirty="0">
                <a:latin typeface="Times New Roman" pitchFamily="18" charset="0"/>
              </a:rPr>
              <a:t>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dirty="0">
                <a:latin typeface="Times New Roman" pitchFamily="18" charset="0"/>
              </a:rPr>
              <a:t>B allele = I </a:t>
            </a:r>
            <a:r>
              <a:rPr lang="en-US" sz="3200" baseline="30000" dirty="0">
                <a:latin typeface="Times New Roman" pitchFamily="18" charset="0"/>
              </a:rPr>
              <a:t>B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dirty="0">
                <a:latin typeface="Times New Roman" pitchFamily="18" charset="0"/>
              </a:rPr>
              <a:t>O allele = </a:t>
            </a:r>
            <a:r>
              <a:rPr lang="en-US" sz="3200" dirty="0" err="1">
                <a:latin typeface="Times New Roman" pitchFamily="18" charset="0"/>
              </a:rPr>
              <a:t>i</a:t>
            </a:r>
            <a:r>
              <a:rPr lang="en-US" sz="3200" dirty="0">
                <a:latin typeface="Times New Roman" pitchFamily="18" charset="0"/>
              </a:rPr>
              <a:t> 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/>
          </a:p>
        </p:txBody>
      </p:sp>
      <p:grpSp>
        <p:nvGrpSpPr>
          <p:cNvPr id="11" name="Group 1">
            <a:extLst>
              <a:ext uri="{FF2B5EF4-FFF2-40B4-BE49-F238E27FC236}">
                <a16:creationId xmlns:a16="http://schemas.microsoft.com/office/drawing/2014/main" id="{25498CD9-9B04-48A7-8EEA-BE113206BFED}"/>
              </a:ext>
            </a:extLst>
          </p:cNvPr>
          <p:cNvGrpSpPr>
            <a:grpSpLocks/>
          </p:cNvGrpSpPr>
          <p:nvPr/>
        </p:nvGrpSpPr>
        <p:grpSpPr bwMode="auto">
          <a:xfrm>
            <a:off x="0" y="2652166"/>
            <a:ext cx="9022362" cy="2466975"/>
            <a:chOff x="3483895" y="3962400"/>
            <a:chExt cx="4888580" cy="1038225"/>
          </a:xfrm>
        </p:grpSpPr>
        <p:pic>
          <p:nvPicPr>
            <p:cNvPr id="12" name="Picture 4" descr="AB_blood_type">
              <a:extLst>
                <a:ext uri="{FF2B5EF4-FFF2-40B4-BE49-F238E27FC236}">
                  <a16:creationId xmlns:a16="http://schemas.microsoft.com/office/drawing/2014/main" id="{C6E89968-BAAC-42D2-BB00-0FCA8255E3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3962400"/>
              <a:ext cx="3648075" cy="103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4">
              <a:extLst>
                <a:ext uri="{FF2B5EF4-FFF2-40B4-BE49-F238E27FC236}">
                  <a16:creationId xmlns:a16="http://schemas.microsoft.com/office/drawing/2014/main" id="{9FA4637A-760E-4EB9-B99F-A11C14115D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3895" y="4016375"/>
              <a:ext cx="1165384" cy="930275"/>
              <a:chOff x="0" y="-317"/>
              <a:chExt cx="1165384" cy="930275"/>
            </a:xfrm>
          </p:grpSpPr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BDDDAE02-CFB8-4D3B-BA92-D24F268B90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47700"/>
                <a:ext cx="380639" cy="2726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</a:pPr>
                <a:r>
                  <a:rPr lang="en-US" altLang="en-US" sz="3600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AFEF45F2-5EB8-4EC3-B1AB-FF31D1748D96}"/>
                  </a:ext>
                </a:extLst>
              </p:cNvPr>
              <p:cNvSpPr/>
              <p:nvPr/>
            </p:nvSpPr>
            <p:spPr>
              <a:xfrm>
                <a:off x="152421" y="-317"/>
                <a:ext cx="1012963" cy="930275"/>
              </a:xfrm>
              <a:prstGeom prst="ellipse">
                <a:avLst/>
              </a:prstGeom>
              <a:blipFill>
                <a:blip r:embed="rId4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66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033"/>
            <a:ext cx="8229600" cy="13716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What are all the genotypes that code for type A blood?</a:t>
            </a:r>
            <a:br>
              <a:rPr lang="en-US" dirty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4000" baseline="30000" dirty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sz="4000" dirty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4000" baseline="30000" dirty="0">
                <a:solidFill>
                  <a:schemeClr val="bg2"/>
                </a:solidFill>
                <a:latin typeface="Times New Roman" pitchFamily="18" charset="0"/>
              </a:rPr>
              <a:t>A </a:t>
            </a:r>
            <a:r>
              <a:rPr lang="en-US" sz="4000" dirty="0">
                <a:solidFill>
                  <a:schemeClr val="bg2"/>
                </a:solidFill>
                <a:latin typeface="Times New Roman" pitchFamily="18" charset="0"/>
              </a:rPr>
              <a:t>(homozygous)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4000" baseline="30000" dirty="0" err="1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sz="4000" dirty="0" err="1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4000" dirty="0">
                <a:solidFill>
                  <a:schemeClr val="bg2"/>
                </a:solidFill>
                <a:latin typeface="Times New Roman" pitchFamily="18" charset="0"/>
              </a:rPr>
              <a:t> (heterozygous)</a:t>
            </a:r>
          </a:p>
          <a:p>
            <a:pPr lvl="1" eaLnBrk="1" hangingPunct="1">
              <a:lnSpc>
                <a:spcPct val="80000"/>
              </a:lnSpc>
            </a:pPr>
            <a:endParaRPr lang="en-US" sz="1800" baseline="30000" dirty="0">
              <a:latin typeface="Times New Roman" pitchFamily="18" charset="0"/>
            </a:endParaRPr>
          </a:p>
        </p:txBody>
      </p:sp>
      <p:pic>
        <p:nvPicPr>
          <p:cNvPr id="9" name="Picture 8" descr="AB_blood_type"/>
          <p:cNvPicPr/>
          <p:nvPr/>
        </p:nvPicPr>
        <p:blipFill rotWithShape="1">
          <a:blip r:embed="rId2" cstate="print"/>
          <a:srcRect r="67764"/>
          <a:stretch/>
        </p:blipFill>
        <p:spPr bwMode="auto">
          <a:xfrm>
            <a:off x="5029200" y="3429000"/>
            <a:ext cx="1968986" cy="18631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278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033"/>
            <a:ext cx="8229600" cy="13716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What are all the genotypes that code for type AB blood?</a:t>
            </a:r>
            <a:br>
              <a:rPr lang="en-US" dirty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4000" baseline="30000" dirty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sz="4000" dirty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4000" baseline="30000" dirty="0">
                <a:solidFill>
                  <a:schemeClr val="bg2"/>
                </a:solidFill>
                <a:latin typeface="Times New Roman" pitchFamily="18" charset="0"/>
              </a:rPr>
              <a:t>B</a:t>
            </a:r>
            <a:endParaRPr lang="en-US" sz="4000" dirty="0">
              <a:solidFill>
                <a:schemeClr val="bg2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800" baseline="30000" dirty="0">
              <a:latin typeface="Times New Roman" pitchFamily="18" charset="0"/>
            </a:endParaRPr>
          </a:p>
        </p:txBody>
      </p:sp>
      <p:pic>
        <p:nvPicPr>
          <p:cNvPr id="5" name="Picture 4" descr="AB_blood_type"/>
          <p:cNvPicPr/>
          <p:nvPr/>
        </p:nvPicPr>
        <p:blipFill rotWithShape="1">
          <a:blip r:embed="rId2" cstate="print"/>
          <a:srcRect l="30838" r="32991"/>
          <a:stretch/>
        </p:blipFill>
        <p:spPr bwMode="auto">
          <a:xfrm>
            <a:off x="3240342" y="3386254"/>
            <a:ext cx="2663315" cy="20878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5716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033"/>
            <a:ext cx="8229600" cy="13716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What are all the genotypes that code for type O blood?</a:t>
            </a:r>
            <a:br>
              <a:rPr lang="en-US" dirty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bg2"/>
                </a:solidFill>
                <a:latin typeface="Times New Roman" pitchFamily="18" charset="0"/>
              </a:rPr>
              <a:t>ii</a:t>
            </a:r>
            <a:endParaRPr lang="en-US" sz="4000" baseline="30000" dirty="0">
              <a:solidFill>
                <a:schemeClr val="bg2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800" baseline="30000" dirty="0">
              <a:latin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124200" y="2964180"/>
            <a:ext cx="2030730" cy="1810188"/>
            <a:chOff x="0" y="54292"/>
            <a:chExt cx="1165860" cy="929640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0" y="701992"/>
              <a:ext cx="358140" cy="2819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O</a:t>
              </a: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52400" y="54292"/>
              <a:ext cx="1013460" cy="929640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/>
                  <a:ea typeface="Times New Roman"/>
                  <a:cs typeface="Times New Roman"/>
                </a:rPr>
                <a:t> 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948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033"/>
            <a:ext cx="8229600" cy="13716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What are all the genotypes that code for type B blood?</a:t>
            </a:r>
            <a:br>
              <a:rPr lang="en-US" dirty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4000" baseline="30000" dirty="0">
                <a:solidFill>
                  <a:schemeClr val="bg2"/>
                </a:solidFill>
                <a:latin typeface="Times New Roman" pitchFamily="18" charset="0"/>
              </a:rPr>
              <a:t>B</a:t>
            </a:r>
            <a:r>
              <a:rPr lang="en-US" sz="4000" dirty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4000" baseline="30000" dirty="0">
                <a:solidFill>
                  <a:schemeClr val="bg2"/>
                </a:solidFill>
                <a:latin typeface="Times New Roman" pitchFamily="18" charset="0"/>
              </a:rPr>
              <a:t>B </a:t>
            </a:r>
            <a:r>
              <a:rPr lang="en-US" sz="4000" dirty="0">
                <a:solidFill>
                  <a:schemeClr val="bg2"/>
                </a:solidFill>
                <a:latin typeface="Times New Roman" pitchFamily="18" charset="0"/>
              </a:rPr>
              <a:t>(homozygous)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4000" baseline="30000" dirty="0" err="1">
                <a:solidFill>
                  <a:schemeClr val="bg2"/>
                </a:solidFill>
                <a:latin typeface="Times New Roman" pitchFamily="18" charset="0"/>
              </a:rPr>
              <a:t>B</a:t>
            </a:r>
            <a:r>
              <a:rPr lang="en-US" sz="4000" dirty="0" err="1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4000" dirty="0">
                <a:solidFill>
                  <a:schemeClr val="bg2"/>
                </a:solidFill>
                <a:latin typeface="Times New Roman" pitchFamily="18" charset="0"/>
              </a:rPr>
              <a:t> (heterozygous)</a:t>
            </a:r>
          </a:p>
          <a:p>
            <a:pPr lvl="1" eaLnBrk="1" hangingPunct="1">
              <a:lnSpc>
                <a:spcPct val="80000"/>
              </a:lnSpc>
            </a:pPr>
            <a:endParaRPr lang="en-US" sz="1800" baseline="30000" dirty="0">
              <a:latin typeface="Times New Roman" pitchFamily="18" charset="0"/>
            </a:endParaRPr>
          </a:p>
        </p:txBody>
      </p:sp>
      <p:pic>
        <p:nvPicPr>
          <p:cNvPr id="6" name="Picture 4" descr="AB_blood_type"/>
          <p:cNvPicPr>
            <a:picLocks noChangeAspect="1" noChangeArrowheads="1"/>
          </p:cNvPicPr>
          <p:nvPr/>
        </p:nvPicPr>
        <p:blipFill rotWithShape="1">
          <a:blip r:embed="rId2" cstate="print"/>
          <a:srcRect l="68309"/>
          <a:stretch/>
        </p:blipFill>
        <p:spPr bwMode="auto">
          <a:xfrm>
            <a:off x="5867400" y="3962400"/>
            <a:ext cx="2505075" cy="224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335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bg2"/>
                </a:solidFill>
              </a:rPr>
              <a:t>Example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2"/>
                </a:solidFill>
              </a:rPr>
              <a:t>Mom has type O blood and dad is type AB.  What are the chances the kid will have type A blood? </a:t>
            </a:r>
          </a:p>
          <a:p>
            <a:pPr>
              <a:spcBef>
                <a:spcPct val="50000"/>
              </a:spcBef>
            </a:pPr>
            <a:endParaRPr lang="en-US" sz="3200" dirty="0">
              <a:solidFill>
                <a:srgbClr val="CC3300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CC33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ii</a:t>
            </a:r>
            <a:r>
              <a:rPr lang="en-US" sz="3600" dirty="0"/>
              <a:t> x </a:t>
            </a:r>
            <a:r>
              <a:rPr lang="en-US" sz="3600" dirty="0">
                <a:solidFill>
                  <a:srgbClr val="FF0000"/>
                </a:solidFill>
              </a:rPr>
              <a:t>I</a:t>
            </a:r>
            <a:r>
              <a:rPr lang="en-US" sz="3600" baseline="30000" dirty="0">
                <a:solidFill>
                  <a:srgbClr val="FF0000"/>
                </a:solidFill>
              </a:rPr>
              <a:t>A</a:t>
            </a:r>
            <a:r>
              <a:rPr lang="en-US" sz="3600" dirty="0">
                <a:solidFill>
                  <a:srgbClr val="FF0000"/>
                </a:solidFill>
              </a:rPr>
              <a:t>I</a:t>
            </a:r>
            <a:r>
              <a:rPr lang="en-US" sz="3600" baseline="30000" dirty="0">
                <a:solidFill>
                  <a:srgbClr val="FF0000"/>
                </a:solidFill>
              </a:rPr>
              <a:t>B</a:t>
            </a:r>
          </a:p>
          <a:p>
            <a:pPr>
              <a:spcBef>
                <a:spcPct val="50000"/>
              </a:spcBef>
            </a:pPr>
            <a:endParaRPr lang="en-US" sz="24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bg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bg2"/>
                </a:solidFill>
              </a:rPr>
              <a:t>50%</a:t>
            </a:r>
          </a:p>
        </p:txBody>
      </p:sp>
      <p:graphicFrame>
        <p:nvGraphicFramePr>
          <p:cNvPr id="3" name="Group 31"/>
          <p:cNvGraphicFramePr>
            <a:graphicFrameLocks/>
          </p:cNvGraphicFramePr>
          <p:nvPr/>
        </p:nvGraphicFramePr>
        <p:xfrm>
          <a:off x="2819400" y="2743200"/>
          <a:ext cx="4038600" cy="4680078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800" baseline="300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800" baseline="30000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19600" y="428219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    I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3954" y="571500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r>
              <a:rPr kumimoji="0" lang="en-US" sz="3200" b="0" i="0" u="none" strike="noStrike" kern="1200" cap="none" spc="0" normalizeH="0" baseline="30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</a:t>
            </a:r>
            <a:endParaRPr kumimoji="0" lang="en-US" sz="32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1229" y="4267200"/>
            <a:ext cx="4789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5999" y="4275908"/>
            <a:ext cx="4789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90787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  <p:bldP spid="2" grpId="0"/>
      <p:bldP spid="5" grpId="0"/>
      <p:bldP spid="6" grpId="0"/>
      <p:bldP spid="7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ketchbook">
  <a:themeElements>
    <a:clrScheme name="Custom 3">
      <a:dk1>
        <a:sysClr val="windowText" lastClr="000000"/>
      </a:dk1>
      <a:lt1>
        <a:sysClr val="window" lastClr="FFFFFF"/>
      </a:lt1>
      <a:dk2>
        <a:srgbClr val="4C1304"/>
      </a:dk2>
      <a:lt2>
        <a:srgbClr val="000000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931</TotalTime>
  <Words>290</Words>
  <Application>Microsoft Office PowerPoint</Application>
  <PresentationFormat>On-screen Show (4:3)</PresentationFormat>
  <Paragraphs>99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Black</vt:lpstr>
      <vt:lpstr>Calibri</vt:lpstr>
      <vt:lpstr>Cambria</vt:lpstr>
      <vt:lpstr>Rage Italic</vt:lpstr>
      <vt:lpstr>Times New Roman</vt:lpstr>
      <vt:lpstr>Wingdings</vt:lpstr>
      <vt:lpstr>Pixel</vt:lpstr>
      <vt:lpstr>Sketchbook</vt:lpstr>
      <vt:lpstr>Blood Types</vt:lpstr>
      <vt:lpstr>PowerPoint Presentation</vt:lpstr>
      <vt:lpstr>PowerPoint Presentation</vt:lpstr>
      <vt:lpstr>PowerPoint Presentation</vt:lpstr>
      <vt:lpstr>What are all the genotypes that code for type A blood? </vt:lpstr>
      <vt:lpstr>What are all the genotypes that code for type AB blood? </vt:lpstr>
      <vt:lpstr>What are all the genotypes that code for type O blood? </vt:lpstr>
      <vt:lpstr>What are all the genotypes that code for type B blood?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Wingard</dc:creator>
  <cp:lastModifiedBy>winga</cp:lastModifiedBy>
  <cp:revision>118</cp:revision>
  <cp:lastPrinted>2020-02-13T15:46:46Z</cp:lastPrinted>
  <dcterms:created xsi:type="dcterms:W3CDTF">2008-03-17T20:56:30Z</dcterms:created>
  <dcterms:modified xsi:type="dcterms:W3CDTF">2020-02-14T18:43:44Z</dcterms:modified>
</cp:coreProperties>
</file>