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281" r:id="rId4"/>
    <p:sldId id="269" r:id="rId5"/>
    <p:sldId id="270" r:id="rId6"/>
    <p:sldId id="271" r:id="rId7"/>
    <p:sldId id="259" r:id="rId8"/>
    <p:sldId id="262" r:id="rId9"/>
    <p:sldId id="273" r:id="rId10"/>
    <p:sldId id="264" r:id="rId11"/>
    <p:sldId id="274" r:id="rId12"/>
    <p:sldId id="275" r:id="rId13"/>
    <p:sldId id="277" r:id="rId14"/>
    <p:sldId id="279" r:id="rId15"/>
    <p:sldId id="280" r:id="rId16"/>
    <p:sldId id="256" r:id="rId17"/>
    <p:sldId id="28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0000"/>
    <a:srgbClr val="CCCC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1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566270-5F30-4A9B-A136-BADCC79B1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3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A9D3AA-8F12-4693-92BE-7C0F5552A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19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DCB6A-A37B-4DB4-85CE-4823DD7C24A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74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66D06-8FA3-4420-AD11-E47580CCEEA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DCB6A-A37B-4DB4-85CE-4823DD7C24A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D3AA-8F12-4693-92BE-7C0F5552A11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8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468C0-1550-4465-86CC-3248D23BB2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0F538-F29A-4E58-8C6F-28C03E79CB5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98B83-1ACC-40E0-9960-0D83C81EC2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CF312-E321-4915-96B2-1102406B47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7A2B8-3DD7-4B3A-A6C3-D41A5ECA80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B2931-0CCD-466B-98F0-103FF3FFD1E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F4DCC-78D9-4072-8663-9B08479F34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4BA39-3ECE-432B-B34F-075EDF0998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00640-0C84-4AEE-9327-B51A49CEF6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B8ABE-7D54-44A0-AFD8-50F6C93C90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0FF2-F150-40DC-A22B-17077F4DB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970D-7323-4F6D-AE2A-EDBD67F4C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333CD-0E52-456F-B4F7-0C35C186C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6290E-09E9-47DB-807A-796DEBB2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C61A1-F0A7-4674-8EBF-6C919DF84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56C76-DEB8-43EB-A6B2-46E29902C4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9D9E1-7DE6-41D5-B15B-D1BEE34D79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B0E57-B055-48C3-B8E9-F34B820406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32614-C7F3-481D-A113-C367434AE7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6F58-CC27-4BE5-B274-55ECA7628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45B203-4E83-474A-9742-193AB173B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400"/>
            <a:ext cx="77724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/>
              <a:t>Punnett Squares</a:t>
            </a:r>
          </a:p>
          <a:p>
            <a:pPr lvl="1" eaLnBrk="1" hangingPunct="1"/>
            <a:r>
              <a:rPr lang="en-US" sz="3600" dirty="0"/>
              <a:t>Used to predict the </a:t>
            </a:r>
            <a:r>
              <a:rPr lang="en-US" sz="3600" b="1" dirty="0"/>
              <a:t>probability</a:t>
            </a:r>
            <a:r>
              <a:rPr lang="en-US" sz="3600" dirty="0"/>
              <a:t> of outcomes from different genetic crosses.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/>
          </a:p>
          <a:p>
            <a:pPr lvl="1" eaLnBrk="1" hangingPunct="1">
              <a:buNone/>
            </a:pPr>
            <a:r>
              <a:rPr lang="en-US" sz="1400" dirty="0">
                <a:hlinkClick r:id="rId3" action="ppaction://hlinksldjump"/>
              </a:rPr>
              <a:t>back </a:t>
            </a:r>
            <a:endParaRPr lang="en-US" sz="14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5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>
            <p:ph sz="half" idx="1"/>
          </p:nvPr>
        </p:nvGraphicFramePr>
        <p:xfrm>
          <a:off x="-762000" y="1676400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91" name="Rectangle 3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sp>
        <p:nvSpPr>
          <p:cNvPr id="11290" name="Text Box 29"/>
          <p:cNvSpPr txBox="1">
            <a:spLocks noChangeArrowheads="1"/>
          </p:cNvSpPr>
          <p:nvPr/>
        </p:nvSpPr>
        <p:spPr bwMode="auto">
          <a:xfrm>
            <a:off x="0" y="161835"/>
            <a:ext cx="434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Mom is heterozygous for six fingers and dad has five fingers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11292" name="AutoShape 33"/>
          <p:cNvSpPr>
            <a:spLocks noChangeArrowheads="1"/>
          </p:cNvSpPr>
          <p:nvPr/>
        </p:nvSpPr>
        <p:spPr bwMode="auto">
          <a:xfrm>
            <a:off x="228600" y="6553200"/>
            <a:ext cx="304800" cy="3048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1403605"/>
              </p:ext>
            </p:extLst>
          </p:nvPr>
        </p:nvGraphicFramePr>
        <p:xfrm>
          <a:off x="-762000" y="1676400"/>
          <a:ext cx="4038600" cy="3892296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   R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853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685800"/>
            <a:ext cx="5791200" cy="5791200"/>
          </a:xfrm>
          <a:noFill/>
        </p:spPr>
        <p:txBody>
          <a:bodyPr>
            <a:normAutofit lnSpcReduction="10000"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are the possible phenotypes of the kids?</a:t>
            </a:r>
          </a:p>
          <a:p>
            <a:pPr marL="914400" lvl="1" indent="-457200" eaLnBrk="1" hangingPunct="1"/>
            <a:r>
              <a:rPr lang="en-US" sz="2000" dirty="0">
                <a:solidFill>
                  <a:srgbClr val="006600"/>
                </a:solidFill>
              </a:rPr>
              <a:t>Some will have six fingers, and some will have five fingers.</a:t>
            </a:r>
          </a:p>
          <a:p>
            <a:pPr marL="914400" lvl="1" indent="-457200" eaLnBrk="1" hangingPunct="1"/>
            <a:endParaRPr lang="en-US" sz="2000" dirty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phenotypic ratio?  (dominant: recessive)</a:t>
            </a:r>
          </a:p>
          <a:p>
            <a:pPr marL="914400" lvl="1" indent="-457200" eaLnBrk="1" hangingPunct="1"/>
            <a:r>
              <a:rPr lang="en-US" sz="2000" dirty="0">
                <a:solidFill>
                  <a:srgbClr val="006600"/>
                </a:solidFill>
              </a:rPr>
              <a:t>1:1  or 2:2</a:t>
            </a:r>
          </a:p>
          <a:p>
            <a:pPr marL="914400" lvl="1" indent="-457200" eaLnBrk="1" hangingPunct="1"/>
            <a:endParaRPr lang="en-US" sz="2000" dirty="0">
              <a:solidFill>
                <a:srgbClr val="0066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are the possible genotypes of the kids?</a:t>
            </a:r>
          </a:p>
          <a:p>
            <a:pPr marL="914400" lvl="1" indent="-457200" eaLnBrk="1" hangingPunct="1"/>
            <a:r>
              <a:rPr lang="en-US" sz="2000" dirty="0">
                <a:solidFill>
                  <a:srgbClr val="006600"/>
                </a:solidFill>
              </a:rPr>
              <a:t>Rr and </a:t>
            </a:r>
            <a:r>
              <a:rPr lang="en-US" dirty="0" err="1">
                <a:solidFill>
                  <a:srgbClr val="006600"/>
                </a:solidFill>
              </a:rPr>
              <a:t>rr</a:t>
            </a:r>
            <a:endParaRPr lang="en-US" sz="2000" dirty="0">
              <a:solidFill>
                <a:srgbClr val="006600"/>
              </a:solidFill>
            </a:endParaRPr>
          </a:p>
          <a:p>
            <a:pPr marL="914400" lvl="1" indent="-457200" eaLnBrk="1" hangingPunct="1"/>
            <a:endParaRPr lang="en-US" sz="2000" dirty="0">
              <a:solidFill>
                <a:srgbClr val="0066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genotypic ratio?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en-US" sz="1800" dirty="0"/>
              <a:t>(Homozygous D, Heterozygous, Homozygous R)</a:t>
            </a:r>
          </a:p>
          <a:p>
            <a:pPr marL="914400" lvl="1" indent="-457200" eaLnBrk="1" hangingPunct="1"/>
            <a:r>
              <a:rPr lang="en-US" sz="2000" dirty="0">
                <a:solidFill>
                  <a:srgbClr val="006600"/>
                </a:solidFill>
              </a:rPr>
              <a:t>0:2:2 or 0:1:1</a:t>
            </a:r>
            <a:r>
              <a:rPr lang="en-US" sz="2000" dirty="0"/>
              <a:t>  </a:t>
            </a:r>
          </a:p>
          <a:p>
            <a:pPr marL="914400" lvl="1" indent="-457200" eaLnBrk="1" hangingPunct="1"/>
            <a:endParaRPr lang="en-US" sz="2400" dirty="0"/>
          </a:p>
        </p:txBody>
      </p:sp>
      <p:sp>
        <p:nvSpPr>
          <p:cNvPr id="12316" name="AutoShape 30"/>
          <p:cNvSpPr>
            <a:spLocks noChangeArrowheads="1"/>
          </p:cNvSpPr>
          <p:nvPr/>
        </p:nvSpPr>
        <p:spPr bwMode="auto">
          <a:xfrm>
            <a:off x="228600" y="6553200"/>
            <a:ext cx="304800" cy="3048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0" y="161835"/>
            <a:ext cx="434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Mom is heterozygous for six fingers and dad has five fingers</a:t>
            </a:r>
            <a:r>
              <a:rPr lang="en-US" sz="2400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6248400" cy="5334000"/>
          </a:xfrm>
        </p:spPr>
        <p:txBody>
          <a:bodyPr/>
          <a:lstStyle/>
          <a:p>
            <a:r>
              <a:rPr lang="en-US" sz="2800" b="1" dirty="0" err="1"/>
              <a:t>Marfan</a:t>
            </a:r>
            <a:r>
              <a:rPr lang="en-US" sz="2800" b="1" dirty="0"/>
              <a:t> syndrome</a:t>
            </a:r>
            <a:r>
              <a:rPr lang="en-US" sz="2800" dirty="0"/>
              <a:t> is a genetic disorder of the connective tissue. People with </a:t>
            </a:r>
            <a:r>
              <a:rPr lang="en-US" sz="2800" dirty="0" err="1"/>
              <a:t>Marfan's</a:t>
            </a:r>
            <a:r>
              <a:rPr lang="en-US" sz="2800" dirty="0"/>
              <a:t> tend to be unusually tall, with long limbs and long, thin fingers.  </a:t>
            </a:r>
            <a:r>
              <a:rPr lang="en-US" sz="2800" b="1" dirty="0"/>
              <a:t>It is inherited as a dominant trait.</a:t>
            </a:r>
          </a:p>
          <a:p>
            <a:endParaRPr lang="en-US" sz="2800" dirty="0"/>
          </a:p>
          <a:p>
            <a:r>
              <a:rPr lang="en-US" sz="2800" dirty="0"/>
              <a:t>Can two unaffected parents have a child with </a:t>
            </a:r>
            <a:r>
              <a:rPr lang="en-US" sz="2800" dirty="0" err="1"/>
              <a:t>Marfan</a:t>
            </a:r>
            <a:r>
              <a:rPr lang="en-US" sz="2800" dirty="0"/>
              <a:t> syndrome? Defend your answer using a Punnett square.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5" y="0"/>
            <a:ext cx="2238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229600" cy="2286000"/>
          </a:xfrm>
        </p:spPr>
        <p:txBody>
          <a:bodyPr>
            <a:noAutofit/>
          </a:bodyPr>
          <a:lstStyle/>
          <a:p>
            <a:r>
              <a:rPr lang="en-US" sz="2800" b="1" dirty="0"/>
              <a:t>No</a:t>
            </a:r>
          </a:p>
          <a:p>
            <a:r>
              <a:rPr lang="en-US" sz="2800" b="1" dirty="0" err="1"/>
              <a:t>Marfan</a:t>
            </a:r>
            <a:r>
              <a:rPr lang="en-US" sz="2800" b="1" dirty="0"/>
              <a:t> syndrome is a dominate disease.  Since neither parent has the disease, the parents must both be homozygous recessive and therefore they can’t have a child with the disease.   </a:t>
            </a:r>
            <a:endParaRPr lang="en-US" sz="2800" dirty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343400" y="3200400"/>
          <a:ext cx="3657600" cy="3429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76750"/>
            <a:ext cx="2238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3950" y="762000"/>
            <a:ext cx="29337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400" y="381000"/>
            <a:ext cx="6248400" cy="5334000"/>
          </a:xfrm>
        </p:spPr>
        <p:txBody>
          <a:bodyPr/>
          <a:lstStyle/>
          <a:p>
            <a:r>
              <a:rPr lang="en-US" sz="2800" b="1" dirty="0"/>
              <a:t>Roberts syndrome</a:t>
            </a:r>
            <a:r>
              <a:rPr lang="en-US" sz="2800" dirty="0"/>
              <a:t>, is an extremely rare </a:t>
            </a:r>
            <a:r>
              <a:rPr lang="en-US" sz="2800" b="1" dirty="0"/>
              <a:t>recessive</a:t>
            </a:r>
            <a:r>
              <a:rPr lang="en-US" sz="2800" dirty="0"/>
              <a:t> genetic disorder that is characterized by mild to severe disruption of cell division, leading to malformation of the bones in the skull, face, arms, and legs.</a:t>
            </a:r>
          </a:p>
          <a:p>
            <a:endParaRPr lang="en-US" sz="2800" dirty="0"/>
          </a:p>
          <a:p>
            <a:r>
              <a:rPr lang="en-US" sz="2800" dirty="0"/>
              <a:t>Can two unaffected parents have a child with Robert’s syndrome? Defend your answer using a Punnett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6096000" cy="3276600"/>
          </a:xfrm>
        </p:spPr>
        <p:txBody>
          <a:bodyPr>
            <a:normAutofit/>
          </a:bodyPr>
          <a:lstStyle/>
          <a:p>
            <a:r>
              <a:rPr lang="en-US" sz="3600" dirty="0"/>
              <a:t>Yes</a:t>
            </a:r>
          </a:p>
          <a:p>
            <a:r>
              <a:rPr lang="en-US" sz="3600" dirty="0"/>
              <a:t>The parents could both be heterozygous</a:t>
            </a:r>
            <a:r>
              <a:rPr lang="en-US" sz="3600" b="1" dirty="0"/>
              <a:t> carriers </a:t>
            </a:r>
            <a:r>
              <a:rPr lang="en-US" sz="3600" dirty="0"/>
              <a:t>of the disease. </a:t>
            </a:r>
          </a:p>
        </p:txBody>
      </p:sp>
      <p:graphicFrame>
        <p:nvGraphicFramePr>
          <p:cNvPr id="4" name="Group 2"/>
          <p:cNvGraphicFramePr>
            <a:graphicFrameLocks/>
          </p:cNvGraphicFramePr>
          <p:nvPr/>
        </p:nvGraphicFramePr>
        <p:xfrm>
          <a:off x="4572000" y="2743200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R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"/>
            <a:ext cx="152210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400"/>
            <a:ext cx="77724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/>
              <a:t>Punnett Squares</a:t>
            </a:r>
          </a:p>
          <a:p>
            <a:pPr lvl="1" eaLnBrk="1" hangingPunct="1"/>
            <a:r>
              <a:rPr lang="en-US" sz="3600" dirty="0"/>
              <a:t>Used to predict the </a:t>
            </a:r>
            <a:r>
              <a:rPr lang="en-US" sz="3600" b="1" dirty="0"/>
              <a:t>probability</a:t>
            </a:r>
            <a:r>
              <a:rPr lang="en-US" sz="3600" dirty="0"/>
              <a:t> of outcomes from different genetic crosses.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/>
          </a:p>
          <a:p>
            <a:pPr lvl="1" eaLnBrk="1" hangingPunct="1">
              <a:buNone/>
            </a:pPr>
            <a:r>
              <a:rPr lang="en-US" sz="1400" dirty="0">
                <a:hlinkClick r:id="rId3" action="ppaction://hlinksldjump"/>
              </a:rPr>
              <a:t>back </a:t>
            </a:r>
            <a:endParaRPr lang="en-US" sz="14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442667"/>
              </p:ext>
            </p:extLst>
          </p:nvPr>
        </p:nvGraphicFramePr>
        <p:xfrm>
          <a:off x="-609600" y="1600200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0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7A10-0953-47E8-83F2-D3AD404A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CAA09-F949-4D40-9A00-1E37644BC6A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BA3F2-7707-4E2B-9D09-3BA9082EDA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5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reamstime.com/hand-with-six-fingers-thumb40916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4" y="2656532"/>
            <a:ext cx="3025775" cy="402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57200"/>
            <a:ext cx="5679527" cy="2819400"/>
          </a:xfrm>
        </p:spPr>
        <p:txBody>
          <a:bodyPr>
            <a:normAutofit/>
          </a:bodyPr>
          <a:lstStyle/>
          <a:p>
            <a:r>
              <a:rPr lang="en-US" sz="4000" dirty="0"/>
              <a:t>Having six fingers on one hand is a dominant genetic trait.</a:t>
            </a:r>
          </a:p>
        </p:txBody>
      </p:sp>
      <p:pic>
        <p:nvPicPr>
          <p:cNvPr id="1026" name="Picture 2" descr="gemma arter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527" y="0"/>
            <a:ext cx="3464473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79527" y="5600702"/>
            <a:ext cx="3061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Gemma </a:t>
            </a:r>
            <a:r>
              <a:rPr lang="en-US" sz="2400" b="1" dirty="0" err="1"/>
              <a:t>Arterton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2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334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What is the probability that a mom who is homozygous for six fingers and a dad with five fingers will have a kid with six fingers? 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What is the genotype of the mom?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RR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What is the genotype of a the dad?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rr</a:t>
            </a:r>
            <a:endParaRPr lang="en-US" sz="28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So the cross would look like this:    RR x  </a:t>
            </a:r>
            <a:r>
              <a:rPr lang="en-US" sz="2800" dirty="0" err="1"/>
              <a:t>rr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9"/>
          <p:cNvSpPr txBox="1">
            <a:spLocks noChangeArrowheads="1"/>
          </p:cNvSpPr>
          <p:nvPr/>
        </p:nvSpPr>
        <p:spPr bwMode="auto">
          <a:xfrm>
            <a:off x="228600" y="33278"/>
            <a:ext cx="8077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Mom is homozygous for six fingers and dad has five fingers.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C3300"/>
                </a:solidFill>
              </a:rPr>
              <a:t>RR</a:t>
            </a:r>
            <a:r>
              <a:rPr lang="en-US" sz="3600" dirty="0"/>
              <a:t> x </a:t>
            </a:r>
            <a:r>
              <a:rPr lang="en-US" sz="3600" dirty="0" err="1">
                <a:solidFill>
                  <a:srgbClr val="0066CC"/>
                </a:solidFill>
                <a:latin typeface="+mn-lt"/>
              </a:rPr>
              <a:t>rr</a:t>
            </a:r>
            <a:endParaRPr lang="en-US" sz="3600" dirty="0">
              <a:solidFill>
                <a:srgbClr val="0066CC"/>
              </a:solidFill>
              <a:latin typeface="Brush Script MT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67615" name="Group 3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8455881"/>
              </p:ext>
            </p:extLst>
          </p:nvPr>
        </p:nvGraphicFramePr>
        <p:xfrm>
          <a:off x="1295400" y="2175617"/>
          <a:ext cx="4038600" cy="3963734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47" name="Oval 57"/>
          <p:cNvSpPr>
            <a:spLocks noChangeArrowheads="1"/>
          </p:cNvSpPr>
          <p:nvPr/>
        </p:nvSpPr>
        <p:spPr bwMode="auto">
          <a:xfrm>
            <a:off x="228600" y="6553200"/>
            <a:ext cx="152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27200" y="3573522"/>
            <a:ext cx="76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3300"/>
                </a:solidFill>
              </a:rPr>
              <a:t>R</a:t>
            </a:r>
          </a:p>
          <a:p>
            <a:endParaRPr lang="en-US" sz="3600" dirty="0">
              <a:solidFill>
                <a:srgbClr val="CC3300"/>
              </a:solidFill>
            </a:endParaRPr>
          </a:p>
          <a:p>
            <a:endParaRPr lang="en-US" sz="3600" dirty="0">
              <a:solidFill>
                <a:srgbClr val="CC3300"/>
              </a:solidFill>
            </a:endParaRPr>
          </a:p>
          <a:p>
            <a:r>
              <a:rPr lang="en-US" sz="3600" dirty="0">
                <a:solidFill>
                  <a:srgbClr val="CC3300"/>
                </a:solidFill>
              </a:rPr>
              <a:t>R</a:t>
            </a:r>
          </a:p>
          <a:p>
            <a:endParaRPr lang="en-US" sz="3600" dirty="0">
              <a:solidFill>
                <a:srgbClr val="CC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895600"/>
            <a:ext cx="2387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66CC"/>
                </a:solidFill>
                <a:latin typeface="+mn-lt"/>
              </a:rPr>
              <a:t>   r         r</a:t>
            </a:r>
          </a:p>
          <a:p>
            <a:pPr lvl="0"/>
            <a:endParaRPr lang="en-US" dirty="0">
              <a:solidFill>
                <a:srgbClr val="0066CC"/>
              </a:solidFill>
              <a:latin typeface="Brush Script MT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3492590"/>
              </p:ext>
            </p:extLst>
          </p:nvPr>
        </p:nvGraphicFramePr>
        <p:xfrm>
          <a:off x="1219200" y="2286000"/>
          <a:ext cx="4038600" cy="3963734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71" name="Oval 29"/>
          <p:cNvSpPr>
            <a:spLocks noChangeArrowheads="1"/>
          </p:cNvSpPr>
          <p:nvPr/>
        </p:nvSpPr>
        <p:spPr bwMode="auto">
          <a:xfrm>
            <a:off x="228600" y="6553200"/>
            <a:ext cx="152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3657600"/>
            <a:ext cx="25146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DFDCB7"/>
              </a:buClr>
              <a:buSzPct val="75000"/>
            </a:pPr>
            <a:r>
              <a:rPr lang="en-US" sz="3600" dirty="0">
                <a:solidFill>
                  <a:srgbClr val="CC3300"/>
                </a:solidFill>
              </a:rPr>
              <a:t> R	    R</a:t>
            </a:r>
          </a:p>
          <a:p>
            <a:pPr lvl="0">
              <a:spcBef>
                <a:spcPct val="20000"/>
              </a:spcBef>
              <a:buClr>
                <a:srgbClr val="DFDCB7"/>
              </a:buClr>
              <a:buSzPct val="75000"/>
            </a:pPr>
            <a:endParaRPr lang="en-US" sz="3600" dirty="0">
              <a:solidFill>
                <a:srgbClr val="CC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968728"/>
            <a:ext cx="25146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DFDCB7"/>
              </a:buClr>
              <a:buSzPct val="75000"/>
            </a:pPr>
            <a:r>
              <a:rPr lang="en-US" sz="3600" dirty="0">
                <a:solidFill>
                  <a:srgbClr val="CC3300"/>
                </a:solidFill>
              </a:rPr>
              <a:t> R	    R</a:t>
            </a:r>
          </a:p>
          <a:p>
            <a:pPr lvl="0">
              <a:spcBef>
                <a:spcPct val="20000"/>
              </a:spcBef>
              <a:buClr>
                <a:srgbClr val="DFDCB7"/>
              </a:buClr>
              <a:buSzPct val="75000"/>
            </a:pPr>
            <a:endParaRPr lang="en-US" sz="3600" dirty="0">
              <a:solidFill>
                <a:srgbClr val="CC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3657600"/>
            <a:ext cx="4953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solidFill>
                  <a:srgbClr val="0066CC"/>
                </a:solidFill>
                <a:latin typeface="+mn-lt"/>
              </a:rPr>
              <a:t>r</a:t>
            </a:r>
          </a:p>
          <a:p>
            <a:pPr lvl="0" algn="ctr">
              <a:spcBef>
                <a:spcPct val="20000"/>
              </a:spcBef>
              <a:buClr>
                <a:srgbClr val="DFDCB7"/>
              </a:buClr>
              <a:buSzPct val="75000"/>
            </a:pPr>
            <a:endParaRPr lang="en-US" sz="2000" dirty="0">
              <a:solidFill>
                <a:srgbClr val="0066CC"/>
              </a:solidFill>
              <a:latin typeface="+mn-lt"/>
            </a:endParaRPr>
          </a:p>
          <a:p>
            <a:pPr lvl="0" algn="ctr">
              <a:spcBef>
                <a:spcPct val="20000"/>
              </a:spcBef>
              <a:buClr>
                <a:srgbClr val="DFDCB7"/>
              </a:buClr>
              <a:buSzPct val="75000"/>
            </a:pPr>
            <a:r>
              <a:rPr lang="en-US" sz="4400" dirty="0">
                <a:solidFill>
                  <a:srgbClr val="0066CC"/>
                </a:solidFill>
                <a:latin typeface="+mn-lt"/>
              </a:rPr>
              <a:t>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8500" y="3657600"/>
            <a:ext cx="4953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solidFill>
                  <a:srgbClr val="0066CC"/>
                </a:solidFill>
                <a:latin typeface="+mn-lt"/>
              </a:rPr>
              <a:t>r</a:t>
            </a:r>
          </a:p>
          <a:p>
            <a:pPr lvl="0" algn="ctr">
              <a:spcBef>
                <a:spcPct val="20000"/>
              </a:spcBef>
              <a:buClr>
                <a:srgbClr val="DFDCB7"/>
              </a:buClr>
              <a:buSzPct val="75000"/>
            </a:pPr>
            <a:endParaRPr lang="en-US" sz="2000" dirty="0">
              <a:solidFill>
                <a:srgbClr val="0066CC"/>
              </a:solidFill>
              <a:latin typeface="+mn-lt"/>
            </a:endParaRPr>
          </a:p>
          <a:p>
            <a:pPr lvl="0" algn="ctr">
              <a:spcBef>
                <a:spcPct val="20000"/>
              </a:spcBef>
              <a:buClr>
                <a:srgbClr val="DFDCB7"/>
              </a:buClr>
              <a:buSzPct val="75000"/>
            </a:pPr>
            <a:r>
              <a:rPr lang="en-US" sz="4400" dirty="0">
                <a:solidFill>
                  <a:srgbClr val="0066CC"/>
                </a:solidFill>
                <a:latin typeface="+mn-lt"/>
              </a:rPr>
              <a:t>r</a:t>
            </a:r>
          </a:p>
          <a:p>
            <a:endParaRPr lang="en-US" dirty="0"/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228600" y="33278"/>
            <a:ext cx="8077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Mom is homozygous for six fingers and dad has five fingers.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C3300"/>
                </a:solidFill>
              </a:rPr>
              <a:t>RR</a:t>
            </a:r>
            <a:r>
              <a:rPr lang="en-US" sz="3600" dirty="0"/>
              <a:t> x </a:t>
            </a:r>
            <a:r>
              <a:rPr lang="en-US" sz="3600" dirty="0" err="1">
                <a:solidFill>
                  <a:srgbClr val="0066CC"/>
                </a:solidFill>
                <a:latin typeface="+mn-lt"/>
              </a:rPr>
              <a:t>rr</a:t>
            </a:r>
            <a:endParaRPr lang="en-US" sz="3600" dirty="0">
              <a:solidFill>
                <a:srgbClr val="0066CC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7" name="Rectangle 35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533400"/>
            <a:ext cx="5715000" cy="6019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phenotype of the kids?</a:t>
            </a:r>
          </a:p>
          <a:p>
            <a:pPr marL="914400" lvl="1" indent="-457200" eaLnBrk="1" hangingPunct="1"/>
            <a:r>
              <a:rPr lang="en-US" sz="2400" dirty="0">
                <a:solidFill>
                  <a:srgbClr val="006600"/>
                </a:solidFill>
              </a:rPr>
              <a:t>Six fingers</a:t>
            </a:r>
          </a:p>
          <a:p>
            <a:pPr marL="914400" lvl="1" indent="-457200" eaLnBrk="1" hangingPunct="1"/>
            <a:endParaRPr lang="en-US" sz="2400" dirty="0">
              <a:solidFill>
                <a:srgbClr val="0066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phenotypic ratio?  (dominant: recessive)</a:t>
            </a:r>
          </a:p>
          <a:p>
            <a:pPr marL="914400" lvl="1" indent="-457200" eaLnBrk="1" hangingPunct="1"/>
            <a:r>
              <a:rPr lang="en-US" sz="2400" dirty="0">
                <a:solidFill>
                  <a:srgbClr val="006600"/>
                </a:solidFill>
              </a:rPr>
              <a:t>4:0 or 1:0</a:t>
            </a:r>
          </a:p>
          <a:p>
            <a:pPr marL="914400" lvl="1" indent="-457200" eaLnBrk="1" hangingPunct="1"/>
            <a:endParaRPr lang="en-US" sz="2400" dirty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genotype of the kids?</a:t>
            </a:r>
          </a:p>
          <a:p>
            <a:pPr marL="914400" lvl="1" indent="-457200" eaLnBrk="1" hangingPunct="1"/>
            <a:r>
              <a:rPr lang="en-US" sz="2400" dirty="0">
                <a:solidFill>
                  <a:srgbClr val="006600"/>
                </a:solidFill>
              </a:rPr>
              <a:t>Rr</a:t>
            </a:r>
          </a:p>
          <a:p>
            <a:pPr marL="914400" lvl="1" indent="-457200" eaLnBrk="1" hangingPunct="1"/>
            <a:endParaRPr lang="en-US" sz="2400" dirty="0">
              <a:solidFill>
                <a:srgbClr val="0066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dirty="0"/>
              <a:t>What is the genotypic ratio?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en-US" sz="2400" dirty="0"/>
              <a:t>(Homozygous D, Heterozygous, Homozygous R)</a:t>
            </a:r>
          </a:p>
          <a:p>
            <a:pPr marL="914400" lvl="1" indent="-457200" eaLnBrk="1" hangingPunct="1"/>
            <a:r>
              <a:rPr lang="en-US" sz="2400" dirty="0">
                <a:solidFill>
                  <a:srgbClr val="006600"/>
                </a:solidFill>
              </a:rPr>
              <a:t>0:4:0</a:t>
            </a:r>
          </a:p>
          <a:p>
            <a:pPr marL="914400" lvl="1" indent="-457200" eaLnBrk="1" hangingPunct="1"/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8219" name="Oval 37"/>
          <p:cNvSpPr>
            <a:spLocks noChangeArrowheads="1"/>
          </p:cNvSpPr>
          <p:nvPr/>
        </p:nvSpPr>
        <p:spPr bwMode="auto">
          <a:xfrm>
            <a:off x="228600" y="6553200"/>
            <a:ext cx="152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603981"/>
              </p:ext>
            </p:extLst>
          </p:nvPr>
        </p:nvGraphicFramePr>
        <p:xfrm>
          <a:off x="-762000" y="-304800"/>
          <a:ext cx="4038600" cy="3963734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R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Brush Script MT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>
            <p:ph sz="half" idx="1"/>
          </p:nvPr>
        </p:nvGraphicFramePr>
        <p:xfrm>
          <a:off x="-457200" y="1066800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156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381000"/>
            <a:ext cx="5638800" cy="5867400"/>
          </a:xfrm>
        </p:spPr>
        <p:txBody>
          <a:bodyPr/>
          <a:lstStyle/>
          <a:p>
            <a:pPr marL="914400" lvl="1" indent="-457200" eaLnBrk="1" hangingPunct="1"/>
            <a:endParaRPr lang="en-US">
              <a:solidFill>
                <a:srgbClr val="006600"/>
              </a:solidFill>
            </a:endParaRP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381000" y="3810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Mom and dad are both heterozygous for six fingers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381000" y="6477000"/>
            <a:ext cx="200025" cy="381000"/>
          </a:xfrm>
          <a:prstGeom prst="star5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6388911"/>
              </p:ext>
            </p:extLst>
          </p:nvPr>
        </p:nvGraphicFramePr>
        <p:xfrm>
          <a:off x="-457200" y="1066800"/>
          <a:ext cx="4038600" cy="3895344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   R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  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r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804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381000"/>
            <a:ext cx="5638800" cy="58674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What are the possible phenotypes of the kids?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Some have six fingers, some have five.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dirty="0">
              <a:solidFill>
                <a:srgbClr val="0066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What is the phenotypic ratio?  (dominant: recessive)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3:1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What are the possible genotypes of the kids?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RR, Rr, </a:t>
            </a:r>
            <a:r>
              <a:rPr lang="en-US" sz="2400" dirty="0" err="1">
                <a:solidFill>
                  <a:srgbClr val="006600"/>
                </a:solidFill>
              </a:rPr>
              <a:t>rr</a:t>
            </a:r>
            <a:endParaRPr lang="en-US" sz="2400" dirty="0">
              <a:solidFill>
                <a:srgbClr val="006600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What is the genotypic ratio?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(Homozygous D, Heterozygous, Homozygous R)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1:2:1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381000" y="3810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Mom and dad are both heterozygous for six fingers. </a:t>
            </a:r>
          </a:p>
        </p:txBody>
      </p:sp>
      <p:sp>
        <p:nvSpPr>
          <p:cNvPr id="75806" name="AutoShape 30"/>
          <p:cNvSpPr>
            <a:spLocks noChangeArrowheads="1"/>
          </p:cNvSpPr>
          <p:nvPr/>
        </p:nvSpPr>
        <p:spPr bwMode="auto">
          <a:xfrm>
            <a:off x="381000" y="6477000"/>
            <a:ext cx="200025" cy="381000"/>
          </a:xfrm>
          <a:prstGeom prst="star5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727</TotalTime>
  <Words>604</Words>
  <Application>Microsoft Office PowerPoint</Application>
  <PresentationFormat>On-screen Show (4:3)</PresentationFormat>
  <Paragraphs>168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Brush Script MT</vt:lpstr>
      <vt:lpstr>Calibri</vt:lpstr>
      <vt:lpstr>Cambria</vt:lpstr>
      <vt:lpstr>Wingdings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Wingard</dc:creator>
  <cp:lastModifiedBy>winga</cp:lastModifiedBy>
  <cp:revision>124</cp:revision>
  <cp:lastPrinted>2020-02-06T15:56:26Z</cp:lastPrinted>
  <dcterms:created xsi:type="dcterms:W3CDTF">2008-03-11T21:50:13Z</dcterms:created>
  <dcterms:modified xsi:type="dcterms:W3CDTF">2020-02-06T20:21:16Z</dcterms:modified>
</cp:coreProperties>
</file>