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D5568-12F5-4E16-BFC5-CDFD2905E4C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7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47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F5538-4D46-4E7B-9C05-B8CEE7AC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16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6F76F-7384-4816-BC7A-D2008BFC80AB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0E2E-EA9B-4341-B29E-DA4931C3C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5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3084F-E117-4910-A742-FB12BF3AE729}" type="slidenum">
              <a:rPr lang="en-US">
                <a:solidFill>
                  <a:prstClr val="black"/>
                </a:solidFill>
                <a:latin typeface="Times" pitchFamily="18" charset="0"/>
              </a:rPr>
              <a:pPr/>
              <a:t>2</a:t>
            </a:fld>
            <a:endParaRPr lang="en-US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3DCAA-00F3-446C-A646-8FBFDFD34081}" type="slidenum">
              <a:rPr lang="en-US" smtClean="0">
                <a:latin typeface="Times" pitchFamily="18" charset="0"/>
              </a:rPr>
              <a:pPr/>
              <a:t>11</a:t>
            </a:fld>
            <a:endParaRPr lang="en-US">
              <a:latin typeface="Times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E0268-7B11-4973-A1ED-607D53201E2C}" type="slidenum">
              <a:rPr lang="en-US" smtClean="0">
                <a:latin typeface="Times" pitchFamily="18" charset="0"/>
              </a:rPr>
              <a:pPr/>
              <a:t>12</a:t>
            </a:fld>
            <a:endParaRPr lang="en-US">
              <a:latin typeface="Times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05ECD-ED63-4C30-93D9-D3ADA20CD8B9}" type="slidenum">
              <a:rPr lang="en-US" smtClean="0">
                <a:latin typeface="Times" pitchFamily="18" charset="0"/>
              </a:rPr>
              <a:pPr/>
              <a:t>3</a:t>
            </a:fld>
            <a:endParaRPr lang="en-US">
              <a:latin typeface="Times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7BB91-EDC7-4C23-8AAD-53E2AB2F55A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A83CD-18E0-4EE6-81AB-A724837BEB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7C414-AA89-47CC-A101-E627FD25E85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B1469-C3E0-4449-825B-DED1DDE9C83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7C414-AA89-47CC-A101-E627FD25E85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7C414-AA89-47CC-A101-E627FD25E85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C89FF-6568-4640-98C4-95B69A3BB1F3}" type="slidenum">
              <a:rPr lang="en-US" smtClean="0">
                <a:latin typeface="Times" pitchFamily="18" charset="0"/>
              </a:rPr>
              <a:pPr/>
              <a:t>10</a:t>
            </a:fld>
            <a:endParaRPr lang="en-US">
              <a:latin typeface="Times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FFF39D"/>
                </a:solidFill>
              </a:rPr>
              <a:pPr/>
              <a:t>2/25/2020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2/25/2020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2703-D081-419D-A6CD-95D91DB75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685800"/>
            <a:ext cx="7467600" cy="1894362"/>
          </a:xfrm>
        </p:spPr>
        <p:txBody>
          <a:bodyPr/>
          <a:lstStyle/>
          <a:p>
            <a:r>
              <a:rPr lang="en-US" dirty="0"/>
              <a:t>There will be a test on pedigrees and DNA Replication on Thursday, Feb. 27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99AB10-EA1C-468A-A4CE-99A2D0535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4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io_ch12_62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41463"/>
            <a:ext cx="6546850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523038" y="2185988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Hydrogen bonds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44725" y="1662113"/>
            <a:ext cx="147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600"/>
              <a:t>Nucleotide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73125" y="3776663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600"/>
              <a:t>Sugar-phosphate backbone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249988" y="4341813"/>
            <a:ext cx="9906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Key</a:t>
            </a:r>
            <a:endParaRPr lang="en-US" sz="1100"/>
          </a:p>
          <a:p>
            <a:pPr eaLnBrk="0" hangingPunct="0">
              <a:spcBef>
                <a:spcPct val="50000"/>
              </a:spcBef>
            </a:pPr>
            <a:r>
              <a:rPr lang="en-US" sz="1100"/>
              <a:t>Adenine (A)</a:t>
            </a:r>
          </a:p>
          <a:p>
            <a:pPr eaLnBrk="0" hangingPunct="0">
              <a:spcBef>
                <a:spcPct val="50000"/>
              </a:spcBef>
            </a:pPr>
            <a:r>
              <a:rPr lang="en-US" sz="1100"/>
              <a:t>Thymine (T)</a:t>
            </a:r>
          </a:p>
          <a:p>
            <a:pPr eaLnBrk="0" hangingPunct="0">
              <a:spcBef>
                <a:spcPct val="50000"/>
              </a:spcBef>
            </a:pPr>
            <a:r>
              <a:rPr lang="en-US" sz="1100"/>
              <a:t>Cytosine (C)</a:t>
            </a:r>
          </a:p>
          <a:p>
            <a:pPr eaLnBrk="0" hangingPunct="0">
              <a:spcBef>
                <a:spcPct val="50000"/>
              </a:spcBef>
            </a:pPr>
            <a:r>
              <a:rPr lang="en-US" sz="1100"/>
              <a:t>Guanine (G)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44525"/>
          </a:xfrm>
        </p:spPr>
        <p:txBody>
          <a:bodyPr/>
          <a:lstStyle/>
          <a:p>
            <a:pPr eaLnBrk="1" hangingPunct="1"/>
            <a:r>
              <a:rPr lang="en-US" sz="2400"/>
              <a:t>Figure 12–7 Structure of DNA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12-1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Go to Section:</a:t>
            </a:r>
            <a:endParaRPr lang="en-US" sz="2400"/>
          </a:p>
        </p:txBody>
      </p:sp>
      <p:sp>
        <p:nvSpPr>
          <p:cNvPr id="1229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89913" y="4968875"/>
            <a:ext cx="631825" cy="5921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hlinkClick r:id="rId4" action="ppaction://hlinksldjump"/>
              </a:rPr>
              <a:t>return</a:t>
            </a:r>
            <a:endParaRPr lang="en-US" sz="1200" b="1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io_ch12_61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2003425"/>
            <a:ext cx="7940675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50950" y="4014788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Chromosome</a:t>
            </a:r>
            <a:endParaRPr lang="en-US" sz="12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49325" y="473075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/>
              <a:t>E.</a:t>
            </a:r>
            <a:r>
              <a:rPr lang="en-US" sz="1400" b="1"/>
              <a:t> </a:t>
            </a:r>
            <a:r>
              <a:rPr lang="en-US" sz="1400" b="1" i="1"/>
              <a:t>coli </a:t>
            </a:r>
            <a:r>
              <a:rPr lang="en-US" sz="1400" b="1"/>
              <a:t>bacterium</a:t>
            </a:r>
            <a:endParaRPr 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732463" y="5014913"/>
            <a:ext cx="2805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/>
              <a:t>Bases on the chromosome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12-2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Go to Section:</a:t>
            </a:r>
            <a:endParaRPr lang="en-US" sz="2400"/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1490663" y="5599113"/>
            <a:ext cx="795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b="1" dirty="0">
                <a:hlinkClick r:id="rId4" action="ppaction://hlinksldjump"/>
              </a:rPr>
              <a:t>Back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Section 12-2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Go to Section:</a:t>
            </a:r>
            <a:endParaRPr lang="en-US" sz="2400"/>
          </a:p>
        </p:txBody>
      </p:sp>
      <p:sp>
        <p:nvSpPr>
          <p:cNvPr id="14340" name="Text Box 17"/>
          <p:cNvSpPr txBox="1">
            <a:spLocks noChangeArrowheads="1"/>
          </p:cNvSpPr>
          <p:nvPr/>
        </p:nvSpPr>
        <p:spPr bwMode="auto">
          <a:xfrm>
            <a:off x="7950200" y="6491288"/>
            <a:ext cx="827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b="1" dirty="0">
                <a:hlinkClick r:id="rId3" action="ppaction://hlinksldjump"/>
              </a:rPr>
              <a:t>Back</a:t>
            </a:r>
            <a:endParaRPr lang="en-US" b="1" dirty="0"/>
          </a:p>
        </p:txBody>
      </p:sp>
      <p:pic>
        <p:nvPicPr>
          <p:cNvPr id="14341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09675"/>
            <a:ext cx="91440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530225"/>
            <a:ext cx="8166100" cy="552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DNA </a:t>
            </a:r>
            <a:r>
              <a:rPr lang="en-US" sz="2800" b="1" dirty="0"/>
              <a:t>replication</a:t>
            </a:r>
            <a:r>
              <a:rPr lang="en-US" sz="2800" dirty="0"/>
              <a:t> (copying)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The structure of DNA helps explain how it is replicated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DNA is a double stranded helix made up of 4 different kinds of nitrogenous bases. </a:t>
            </a:r>
            <a:r>
              <a:rPr lang="en-US" sz="2800" dirty="0">
                <a:hlinkClick r:id="rId3" action="ppaction://hlinksldjump"/>
              </a:rPr>
              <a:t>See diagram</a:t>
            </a:r>
            <a:endParaRPr lang="en-US" sz="2800" dirty="0"/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1. adenine (A)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2. thymine (T)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3. guanine (G)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4. cytosine (C)</a:t>
            </a:r>
          </a:p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33425"/>
            <a:ext cx="8229600" cy="5667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dirty="0"/>
              <a:t>When DNA replicates it follows the “base pairing rules”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/>
              <a:t>- </a:t>
            </a:r>
            <a:r>
              <a:rPr lang="en-US" sz="3200" b="1" dirty="0">
                <a:solidFill>
                  <a:srgbClr val="003300"/>
                </a:solidFill>
              </a:rPr>
              <a:t>T can only pair with A</a:t>
            </a:r>
            <a:r>
              <a:rPr lang="en-US" sz="3200" b="1" dirty="0"/>
              <a:t> and </a:t>
            </a:r>
            <a:r>
              <a:rPr lang="en-US" sz="3200" b="1" dirty="0">
                <a:solidFill>
                  <a:srgbClr val="660033"/>
                </a:solidFill>
              </a:rPr>
              <a:t>G can only pair with C</a:t>
            </a:r>
            <a:r>
              <a:rPr lang="en-US" sz="3200" dirty="0"/>
              <a:t>.  </a:t>
            </a:r>
            <a:r>
              <a:rPr lang="en-US" sz="3200" dirty="0">
                <a:hlinkClick r:id="rId3" action="ppaction://hlinksldjump"/>
              </a:rPr>
              <a:t>See diagram</a:t>
            </a:r>
            <a:endParaRPr lang="en-US" sz="3200" dirty="0"/>
          </a:p>
          <a:p>
            <a:pPr lvl="1" eaLnBrk="1" hangingPunct="1">
              <a:buFont typeface="Wingdings" pitchFamily="2" charset="2"/>
              <a:buNone/>
            </a:pPr>
            <a:endParaRPr lang="en-US" sz="3200" dirty="0"/>
          </a:p>
          <a:p>
            <a:pPr lvl="1" eaLnBrk="1" hangingPunct="1">
              <a:buFontTx/>
              <a:buChar char="-"/>
            </a:pPr>
            <a:r>
              <a:rPr lang="en-US" sz="3200" dirty="0"/>
              <a:t>Each single strand of DNA can be used as a template to make a copy of the opposite strand.  </a:t>
            </a:r>
            <a:r>
              <a:rPr lang="en-US" sz="3200" dirty="0">
                <a:hlinkClick r:id="rId4" action="ppaction://hlinksldjump"/>
              </a:rPr>
              <a:t>See diagram  </a:t>
            </a:r>
            <a:endParaRPr lang="en-US" sz="3200" dirty="0"/>
          </a:p>
          <a:p>
            <a:pPr lvl="1" eaLnBrk="1" hangingPunct="1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How would the following strand of DNA be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replicated</a:t>
            </a:r>
            <a:r>
              <a:rPr lang="en-US"/>
              <a:t>?</a:t>
            </a:r>
          </a:p>
          <a:p>
            <a:pPr eaLnBrk="1" hangingPunct="1">
              <a:defRPr/>
            </a:pPr>
            <a:endParaRPr lang="en-US"/>
          </a:p>
          <a:p>
            <a:pPr lvl="1" eaLnBrk="1" hangingPunct="1">
              <a:buFontTx/>
              <a:buNone/>
              <a:defRPr/>
            </a:pPr>
            <a:r>
              <a:rPr lang="en-US"/>
              <a:t>DNA 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A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C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A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T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G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How would the following strand of DNA be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replicated</a:t>
            </a:r>
            <a:r>
              <a:rPr lang="en-US"/>
              <a:t>?</a:t>
            </a:r>
          </a:p>
          <a:p>
            <a:pPr eaLnBrk="1" hangingPunct="1">
              <a:defRPr/>
            </a:pPr>
            <a:endParaRPr lang="en-US"/>
          </a:p>
          <a:p>
            <a:pPr lvl="1" eaLnBrk="1" hangingPunct="1">
              <a:buFontTx/>
              <a:buNone/>
              <a:defRPr/>
            </a:pPr>
            <a:r>
              <a:rPr lang="en-US"/>
              <a:t>   </a:t>
            </a:r>
            <a:r>
              <a:rPr lang="en-US" u="sng"/>
              <a:t>DNA</a:t>
            </a:r>
            <a:r>
              <a:rPr lang="en-US"/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A-T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C-G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A-T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T-A</a:t>
            </a:r>
          </a:p>
          <a:p>
            <a:pPr lvl="1" eaLnBrk="1" hangingPunct="1">
              <a:buFontTx/>
              <a:buNone/>
              <a:defRPr/>
            </a:pPr>
            <a:r>
              <a:rPr lang="en-US"/>
              <a:t>	G-C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would the following strand of DNA be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replicated</a:t>
            </a:r>
            <a:r>
              <a:rPr lang="en-US" dirty="0"/>
              <a:t>?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buFontTx/>
              <a:buNone/>
              <a:defRPr/>
            </a:pPr>
            <a:r>
              <a:rPr lang="en-US" dirty="0"/>
              <a:t>DNA 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C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G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A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T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T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would the following strand of DNA be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replicated</a:t>
            </a:r>
            <a:r>
              <a:rPr lang="en-US" dirty="0"/>
              <a:t>?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buFontTx/>
              <a:buNone/>
              <a:defRPr/>
            </a:pPr>
            <a:r>
              <a:rPr lang="en-US" dirty="0"/>
              <a:t>   </a:t>
            </a:r>
            <a:r>
              <a:rPr lang="en-US" u="sng" dirty="0"/>
              <a:t>DNA</a:t>
            </a:r>
            <a:r>
              <a:rPr lang="en-US" dirty="0"/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C-G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G-C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A-T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T-A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T-A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would the following strand of DNA be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replicated</a:t>
            </a:r>
            <a:r>
              <a:rPr lang="en-US" dirty="0"/>
              <a:t>?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buFontTx/>
              <a:buNone/>
              <a:defRPr/>
            </a:pPr>
            <a:r>
              <a:rPr lang="en-US" dirty="0"/>
              <a:t>   DNA 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G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G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C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T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A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1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would the following strand of DNA be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replicated</a:t>
            </a:r>
            <a:r>
              <a:rPr lang="en-US" dirty="0"/>
              <a:t>?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buFontTx/>
              <a:buNone/>
              <a:defRPr/>
            </a:pPr>
            <a:r>
              <a:rPr lang="en-US" dirty="0"/>
              <a:t>   DNA 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G-C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G-C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C-G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T-A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	A-T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31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322</Words>
  <Application>Microsoft Office PowerPoint</Application>
  <PresentationFormat>On-screen Show (4:3)</PresentationFormat>
  <Paragraphs>94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Schoolbook</vt:lpstr>
      <vt:lpstr>Times</vt:lpstr>
      <vt:lpstr>Wingdings</vt:lpstr>
      <vt:lpstr>Wingdings 2</vt:lpstr>
      <vt:lpstr>Oriel</vt:lpstr>
      <vt:lpstr>There will be a test on pedigrees and DNA Replication on Thursday, Feb. 27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Figure 12–7 Structure of DNA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get your lab notebook.</dc:title>
  <dc:creator>Lauren Lee Wingard</dc:creator>
  <cp:lastModifiedBy>winga</cp:lastModifiedBy>
  <cp:revision>29</cp:revision>
  <cp:lastPrinted>2018-03-02T18:21:40Z</cp:lastPrinted>
  <dcterms:created xsi:type="dcterms:W3CDTF">2011-09-19T11:23:15Z</dcterms:created>
  <dcterms:modified xsi:type="dcterms:W3CDTF">2020-02-25T17:20:26Z</dcterms:modified>
</cp:coreProperties>
</file>