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87" r:id="rId2"/>
    <p:sldId id="265" r:id="rId3"/>
    <p:sldId id="286" r:id="rId4"/>
    <p:sldId id="283" r:id="rId5"/>
    <p:sldId id="284" r:id="rId6"/>
    <p:sldId id="285" r:id="rId7"/>
    <p:sldId id="280" r:id="rId8"/>
    <p:sldId id="281" r:id="rId9"/>
    <p:sldId id="27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003300"/>
    <a:srgbClr val="660033"/>
    <a:srgbClr val="CCCCFF"/>
    <a:srgbClr val="9999FF"/>
    <a:srgbClr val="9ED4A3"/>
    <a:srgbClr val="76C27D"/>
    <a:srgbClr val="56B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58891" autoAdjust="0"/>
  </p:normalViewPr>
  <p:slideViewPr>
    <p:cSldViewPr snapToGrid="0">
      <p:cViewPr varScale="1">
        <p:scale>
          <a:sx n="32" d="100"/>
          <a:sy n="32" d="100"/>
        </p:scale>
        <p:origin x="16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472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0472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A5862409-9D3B-400E-8464-AFDAB6959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1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236"/>
            <a:ext cx="5608320" cy="418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472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472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13015A8D-7AAF-4DE4-B953-5440E3CD4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85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unter's_Syndrome#cite_note-Andrews-2" TargetMode="External"/><Relationship Id="rId13" Type="http://schemas.openxmlformats.org/officeDocument/2006/relationships/hyperlink" Target="http://en.wikipedia.org/wiki/X-linked_recessive" TargetMode="External"/><Relationship Id="rId3" Type="http://schemas.openxmlformats.org/officeDocument/2006/relationships/hyperlink" Target="http://en.wikipedia.org/wiki/Mucopolysaccharidosis" TargetMode="External"/><Relationship Id="rId7" Type="http://schemas.openxmlformats.org/officeDocument/2006/relationships/hyperlink" Target="http://en.wikipedia.org/wiki/Hunter's_Syndrome#cite_note-pmid18038146-1" TargetMode="External"/><Relationship Id="rId12" Type="http://schemas.openxmlformats.org/officeDocument/2006/relationships/hyperlink" Target="http://en.wikipedia.org/wiki/Syndrom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Iduronate-2-sulfatase" TargetMode="External"/><Relationship Id="rId11" Type="http://schemas.openxmlformats.org/officeDocument/2006/relationships/hyperlink" Target="http://en.wikipedia.org/wiki/Hunter's_Syndrome#cite_note-FA-3" TargetMode="External"/><Relationship Id="rId5" Type="http://schemas.openxmlformats.org/officeDocument/2006/relationships/hyperlink" Target="http://en.wikipedia.org/wiki/Enzyme" TargetMode="External"/><Relationship Id="rId10" Type="http://schemas.openxmlformats.org/officeDocument/2006/relationships/hyperlink" Target="http://en.wikipedia.org/wiki/Dermatan_sulfate" TargetMode="External"/><Relationship Id="rId4" Type="http://schemas.openxmlformats.org/officeDocument/2006/relationships/hyperlink" Target="http://en.wikipedia.org/wiki/Lysosomal_storage_disease" TargetMode="External"/><Relationship Id="rId9" Type="http://schemas.openxmlformats.org/officeDocument/2006/relationships/hyperlink" Target="http://en.wikipedia.org/wiki/Heparan_sulfate" TargetMode="Externa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Rett_syndrome#cite_note-3" TargetMode="External"/><Relationship Id="rId3" Type="http://schemas.openxmlformats.org/officeDocument/2006/relationships/hyperlink" Target="http://en.wikipedia.org/wiki/Rett_syndrome#cite_note-1" TargetMode="External"/><Relationship Id="rId7" Type="http://schemas.openxmlformats.org/officeDocument/2006/relationships/hyperlink" Target="http://en.wikipedia.org/wiki/Stereotypic_movement_disorder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Microcephaly" TargetMode="External"/><Relationship Id="rId5" Type="http://schemas.openxmlformats.org/officeDocument/2006/relationships/hyperlink" Target="http://en.wikipedia.org/wiki/Rett_syndrome#cite_note-2" TargetMode="External"/><Relationship Id="rId10" Type="http://schemas.openxmlformats.org/officeDocument/2006/relationships/hyperlink" Target="http://en.wikipedia.org/wiki/Scoliosis" TargetMode="External"/><Relationship Id="rId4" Type="http://schemas.openxmlformats.org/officeDocument/2006/relationships/hyperlink" Target="http://en.wikipedia.org/wiki/Grey_matter" TargetMode="External"/><Relationship Id="rId9" Type="http://schemas.openxmlformats.org/officeDocument/2006/relationships/hyperlink" Target="http://en.wikipedia.org/wiki/Rett_syndrome#cite_note-4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1B49A91-7609-45F2-988D-66413866C5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4EFB355-8695-458A-A4E9-6BA860C9A0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154C8926-E2C9-412C-ADB2-BC1C0BC605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01736E-2A02-49B0-8A3F-57A5FDE31491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1B49A91-7609-45F2-988D-66413866C5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4EFB355-8695-458A-A4E9-6BA860C9A0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154C8926-E2C9-412C-ADB2-BC1C0BC605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01736E-2A02-49B0-8A3F-57A5FDE31491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15FA060-05A7-434B-B783-5AA93DE62A27}" type="slidenum">
              <a:rPr lang="en-US" altLang="en-US" sz="1200">
                <a:latin typeface="Times" pitchFamily="84" charset="0"/>
              </a:rPr>
              <a:pPr algn="r"/>
              <a:t>4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  <a:p>
            <a:pPr marL="304800" indent="-304800" eaLnBrk="1" hangingPunct="1"/>
            <a:endParaRPr lang="en-US" altLang="en-US" dirty="0"/>
          </a:p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020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32D61A8C-5347-4351-8607-35CCB6BE8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eaLnBrk="0" hangingPunct="0">
              <a:defRPr/>
            </a:pPr>
            <a:fld id="{3DC0A7EC-B1F9-4CED-A985-9003E2FD4E1A}" type="slidenum">
              <a:rPr lang="en-US" smtClean="0">
                <a:solidFill>
                  <a:srgbClr val="000000"/>
                </a:solidFill>
                <a:latin typeface="Times" charset="0"/>
                <a:ea typeface="+mn-ea"/>
                <a:cs typeface="Arial" charset="0"/>
              </a:rPr>
              <a:pPr eaLnBrk="0" hangingPunct="0">
                <a:defRPr/>
              </a:pPr>
              <a:t>6</a:t>
            </a:fld>
            <a:endParaRPr lang="en-US">
              <a:solidFill>
                <a:srgbClr val="000000"/>
              </a:solidFill>
              <a:latin typeface="Times" charset="0"/>
              <a:ea typeface="+mn-ea"/>
              <a:cs typeface="Arial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7A493B3-1A08-443B-8383-714E726A3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2203463-8F5F-4D3E-984F-B275355EE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unter</a:t>
            </a:r>
            <a:r>
              <a:rPr lang="en-US" b="1" dirty="0"/>
              <a:t> syndrome</a:t>
            </a:r>
            <a:r>
              <a:rPr lang="en-US" dirty="0"/>
              <a:t>, or </a:t>
            </a:r>
            <a:r>
              <a:rPr lang="en-US" dirty="0">
                <a:hlinkClick r:id="rId3" tooltip="Mucopolysaccharidosis"/>
              </a:rPr>
              <a:t>mucopolysaccharidosis</a:t>
            </a:r>
            <a:r>
              <a:rPr lang="en-US" dirty="0"/>
              <a:t> Type II, is a </a:t>
            </a:r>
            <a:r>
              <a:rPr lang="en-US" dirty="0">
                <a:hlinkClick r:id="rId4" tooltip="Lysosomal storage disease"/>
              </a:rPr>
              <a:t>lysosomal storage disease</a:t>
            </a:r>
            <a:r>
              <a:rPr lang="en-US" dirty="0"/>
              <a:t> caused by a deficient (or absent) </a:t>
            </a:r>
            <a:r>
              <a:rPr lang="en-US" dirty="0">
                <a:hlinkClick r:id="rId5" tooltip="Enzyme"/>
              </a:rPr>
              <a:t>enzyme</a:t>
            </a:r>
            <a:r>
              <a:rPr lang="en-US" dirty="0"/>
              <a:t>, </a:t>
            </a:r>
            <a:r>
              <a:rPr lang="en-US" dirty="0">
                <a:hlinkClick r:id="rId6" tooltip="Iduronate-2-sulfatase"/>
              </a:rPr>
              <a:t>iduronate-2-sulfatase</a:t>
            </a:r>
            <a:r>
              <a:rPr lang="en-US" dirty="0"/>
              <a:t> (I2S).</a:t>
            </a:r>
            <a:r>
              <a:rPr lang="en-US" baseline="30000" dirty="0">
                <a:hlinkClick r:id="rId7"/>
              </a:rPr>
              <a:t>[1]</a:t>
            </a:r>
            <a:r>
              <a:rPr lang="en-US" baseline="30000" dirty="0">
                <a:hlinkClick r:id="rId8"/>
              </a:rPr>
              <a:t>[2]</a:t>
            </a:r>
            <a:r>
              <a:rPr lang="en-US" dirty="0"/>
              <a:t> The accumulated substrate in Hunter's syndrome is </a:t>
            </a:r>
            <a:r>
              <a:rPr lang="en-US" dirty="0">
                <a:hlinkClick r:id="rId9" tooltip="Heparan sulfate"/>
              </a:rPr>
              <a:t>heparan sulfate</a:t>
            </a:r>
            <a:r>
              <a:rPr lang="en-US" dirty="0"/>
              <a:t> and </a:t>
            </a:r>
            <a:r>
              <a:rPr lang="en-US" dirty="0">
                <a:hlinkClick r:id="rId10" tooltip="Dermatan sulfate"/>
              </a:rPr>
              <a:t>dermatan sulfate</a:t>
            </a:r>
            <a:r>
              <a:rPr lang="en-US" dirty="0"/>
              <a:t>.</a:t>
            </a:r>
            <a:r>
              <a:rPr lang="en-US" baseline="30000" dirty="0">
                <a:hlinkClick r:id="rId11"/>
              </a:rPr>
              <a:t>[3]</a:t>
            </a:r>
            <a:r>
              <a:rPr lang="en-US" dirty="0"/>
              <a:t> The </a:t>
            </a:r>
            <a:r>
              <a:rPr lang="en-US" dirty="0">
                <a:hlinkClick r:id="rId12" tooltip="Syndrome"/>
              </a:rPr>
              <a:t>syndrome</a:t>
            </a:r>
            <a:r>
              <a:rPr lang="en-US" dirty="0"/>
              <a:t> has </a:t>
            </a:r>
            <a:r>
              <a:rPr lang="en-US" dirty="0">
                <a:hlinkClick r:id="rId13" tooltip="X-linked recessive"/>
              </a:rPr>
              <a:t>X-linked recessive</a:t>
            </a:r>
            <a:r>
              <a:rPr lang="en-US" dirty="0"/>
              <a:t> inheritance.</a:t>
            </a:r>
            <a:r>
              <a:rPr lang="en-US" baseline="30000" dirty="0">
                <a:hlinkClick r:id="rId11"/>
              </a:rPr>
              <a:t>[3]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15A8D-7AAF-4DE4-B953-5440E3CD42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88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Rett</a:t>
            </a:r>
            <a:r>
              <a:rPr lang="en-US" b="1" dirty="0"/>
              <a:t> syndrome</a:t>
            </a:r>
            <a:r>
              <a:rPr lang="en-US" dirty="0"/>
              <a:t>, originally termed as </a:t>
            </a:r>
            <a:r>
              <a:rPr lang="en-US" b="1" dirty="0" err="1"/>
              <a:t>cerebroatrophic</a:t>
            </a:r>
            <a:r>
              <a:rPr lang="en-US" b="1" dirty="0"/>
              <a:t> </a:t>
            </a:r>
            <a:r>
              <a:rPr lang="en-US" b="1" dirty="0" err="1"/>
              <a:t>hyperammonemia</a:t>
            </a:r>
            <a:r>
              <a:rPr lang="en-US" dirty="0"/>
              <a:t>,</a:t>
            </a:r>
            <a:r>
              <a:rPr lang="en-US" baseline="30000" dirty="0">
                <a:hlinkClick r:id="rId3"/>
              </a:rPr>
              <a:t>[1]</a:t>
            </a:r>
            <a:r>
              <a:rPr lang="en-US" dirty="0"/>
              <a:t> is a neurodevelopmental disorder of the </a:t>
            </a:r>
            <a:r>
              <a:rPr lang="en-US" dirty="0">
                <a:hlinkClick r:id="rId4" tooltip="Grey matter"/>
              </a:rPr>
              <a:t>grey matter</a:t>
            </a:r>
            <a:r>
              <a:rPr lang="en-US" dirty="0"/>
              <a:t> of the brain</a:t>
            </a:r>
            <a:r>
              <a:rPr lang="en-US" baseline="30000" dirty="0">
                <a:hlinkClick r:id="rId5"/>
              </a:rPr>
              <a:t>[2]</a:t>
            </a:r>
            <a:r>
              <a:rPr lang="en-US" dirty="0"/>
              <a:t> that almost exclusively affects females but has also been found in male patients. The clinical features include small hands and feet and a deceleration of the rate of head growth (including </a:t>
            </a:r>
            <a:r>
              <a:rPr lang="en-US" dirty="0">
                <a:hlinkClick r:id="rId6" tooltip="Microcephaly"/>
              </a:rPr>
              <a:t>microcephaly</a:t>
            </a:r>
            <a:r>
              <a:rPr lang="en-US" dirty="0"/>
              <a:t> in some). Repetitive </a:t>
            </a:r>
            <a:r>
              <a:rPr lang="en-US" dirty="0">
                <a:hlinkClick r:id="rId7" tooltip="Stereotypic movement disorder"/>
              </a:rPr>
              <a:t>stereotyped hand movements</a:t>
            </a:r>
            <a:r>
              <a:rPr lang="en-US" dirty="0"/>
              <a:t>, such as wringing and/or repeatedly putting hands into the mouth, are also noted.</a:t>
            </a:r>
            <a:r>
              <a:rPr lang="en-US" baseline="30000" dirty="0">
                <a:hlinkClick r:id="rId8"/>
              </a:rPr>
              <a:t>[3]</a:t>
            </a:r>
            <a:r>
              <a:rPr lang="en-US" dirty="0"/>
              <a:t> People with </a:t>
            </a:r>
            <a:r>
              <a:rPr lang="en-US" dirty="0" err="1"/>
              <a:t>Rett</a:t>
            </a:r>
            <a:r>
              <a:rPr lang="en-US" dirty="0"/>
              <a:t> syndrome are prone to gastrointestinal disorders and up to 80% have seizures.</a:t>
            </a:r>
            <a:r>
              <a:rPr lang="en-US" baseline="30000" dirty="0">
                <a:hlinkClick r:id="rId9"/>
              </a:rPr>
              <a:t>[4]</a:t>
            </a:r>
            <a:r>
              <a:rPr lang="en-US" dirty="0"/>
              <a:t> They typically have no verbal skills, and about 50% of individuals affected do not walk. </a:t>
            </a:r>
            <a:r>
              <a:rPr lang="en-US" dirty="0">
                <a:hlinkClick r:id="rId10" tooltip="Scoliosis"/>
              </a:rPr>
              <a:t>Scoliosis</a:t>
            </a:r>
            <a:r>
              <a:rPr lang="en-US" dirty="0"/>
              <a:t>, growth failure, and constipation are very common and can be problematic.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15A8D-7AAF-4DE4-B953-5440E3CD42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57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7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E944-8828-4DCF-8156-4E30A2C02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9643-AC57-46BC-8590-26549ED91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A3428-D611-4CB6-9FE8-78F487156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B00CE-5EFE-4508-9C59-ED78FFDA1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24F60-2FD7-4895-866F-6B4B4C000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00771-D76D-415C-BBA7-DB26CE08C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60E2-D0E0-4BF8-9A01-EE26A031E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505E-3218-4434-90D3-75DED9BC9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C5E55-ABF6-4B83-B50F-14C66507B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F882D-D163-425C-88C8-674E5EE86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37E62-059E-4231-A470-9D7A596A2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0BC2CD6-96D2-428A-84D7-7D0FF026C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6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6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6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5A369B-1D09-412D-B183-D7DAE68A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C381DD-AF43-46B9-8852-74A6A7049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9312442" cy="3886200"/>
          </a:xfrm>
        </p:spPr>
        <p:txBody>
          <a:bodyPr/>
          <a:lstStyle/>
          <a:p>
            <a:r>
              <a:rPr lang="en-US" sz="5400" dirty="0"/>
              <a:t>The next test will be on Thursday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21499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>
            <a:extLst>
              <a:ext uri="{FF2B5EF4-FFF2-40B4-BE49-F238E27FC236}">
                <a16:creationId xmlns:a16="http://schemas.microsoft.com/office/drawing/2014/main" id="{387D2C52-23B5-4CD8-8BAB-29002526A5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-52392" y="84221"/>
            <a:ext cx="8229600" cy="5685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solidFill>
                  <a:schemeClr val="tx1"/>
                </a:solidFill>
              </a:rPr>
              <a:t>Determining biological Sex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2D2B0F-B039-464B-8FB9-9D0B29DFD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2392" y="697832"/>
            <a:ext cx="8446838" cy="3886200"/>
          </a:xfrm>
        </p:spPr>
        <p:txBody>
          <a:bodyPr/>
          <a:lstStyle/>
          <a:p>
            <a:r>
              <a:rPr lang="en-US" dirty="0"/>
              <a:t>Humans have 46 chromosomes in each cell. 45 of those chromosomes are the same for males and females. </a:t>
            </a:r>
          </a:p>
          <a:p>
            <a:endParaRPr lang="en-US" dirty="0"/>
          </a:p>
        </p:txBody>
      </p:sp>
      <p:pic>
        <p:nvPicPr>
          <p:cNvPr id="10242" name="Picture 2" descr="Image result for karyotype">
            <a:extLst>
              <a:ext uri="{FF2B5EF4-FFF2-40B4-BE49-F238E27FC236}">
                <a16:creationId xmlns:a16="http://schemas.microsoft.com/office/drawing/2014/main" id="{FF13123F-64A0-471D-808F-EAF563630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48" y="2842359"/>
            <a:ext cx="3421473" cy="259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Image result for karyotype">
            <a:extLst>
              <a:ext uri="{FF2B5EF4-FFF2-40B4-BE49-F238E27FC236}">
                <a16:creationId xmlns:a16="http://schemas.microsoft.com/office/drawing/2014/main" id="{920B3165-A337-4D96-B285-8EBDD5BC9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63" y="2640932"/>
            <a:ext cx="3994137" cy="280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>
            <a:extLst>
              <a:ext uri="{FF2B5EF4-FFF2-40B4-BE49-F238E27FC236}">
                <a16:creationId xmlns:a16="http://schemas.microsoft.com/office/drawing/2014/main" id="{387D2C52-23B5-4CD8-8BAB-29002526A5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-52392" y="84221"/>
            <a:ext cx="8229600" cy="5685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solidFill>
                  <a:schemeClr val="tx1"/>
                </a:solidFill>
              </a:rPr>
              <a:t>Determining biological Sex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2D2B0F-B039-464B-8FB9-9D0B29DFD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88758" y="697832"/>
            <a:ext cx="9167392" cy="1227221"/>
          </a:xfrm>
        </p:spPr>
        <p:txBody>
          <a:bodyPr/>
          <a:lstStyle/>
          <a:p>
            <a:pPr lvl="2" eaLnBrk="1" hangingPunct="1"/>
            <a:r>
              <a:rPr lang="en-US" sz="3200" dirty="0"/>
              <a:t>Female XX</a:t>
            </a:r>
          </a:p>
          <a:p>
            <a:pPr lvl="2" eaLnBrk="1" hangingPunct="1"/>
            <a:r>
              <a:rPr lang="en-US" sz="3200" dirty="0"/>
              <a:t>Male XY</a:t>
            </a:r>
          </a:p>
          <a:p>
            <a:endParaRPr lang="en-US" dirty="0"/>
          </a:p>
        </p:txBody>
      </p:sp>
      <p:pic>
        <p:nvPicPr>
          <p:cNvPr id="7" name="Picture 2" descr="Image result for karyotype">
            <a:extLst>
              <a:ext uri="{FF2B5EF4-FFF2-40B4-BE49-F238E27FC236}">
                <a16:creationId xmlns:a16="http://schemas.microsoft.com/office/drawing/2014/main" id="{DE49C815-E90E-4DC3-8F4E-53AAB7D3F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48" y="2842359"/>
            <a:ext cx="3421473" cy="259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karyotype">
            <a:extLst>
              <a:ext uri="{FF2B5EF4-FFF2-40B4-BE49-F238E27FC236}">
                <a16:creationId xmlns:a16="http://schemas.microsoft.com/office/drawing/2014/main" id="{B9FE7330-2697-4F53-876B-1D4A72AFA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63" y="2640932"/>
            <a:ext cx="3994137" cy="280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B14FABE-B2B8-46AD-BC09-1F60792E2E8A}"/>
              </a:ext>
            </a:extLst>
          </p:cNvPr>
          <p:cNvSpPr/>
          <p:nvPr/>
        </p:nvSpPr>
        <p:spPr>
          <a:xfrm>
            <a:off x="7700211" y="4620126"/>
            <a:ext cx="1090441" cy="8208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841E72C-9A11-446B-975C-013CAA9FD24B}"/>
              </a:ext>
            </a:extLst>
          </p:cNvPr>
          <p:cNvSpPr/>
          <p:nvPr/>
        </p:nvSpPr>
        <p:spPr>
          <a:xfrm>
            <a:off x="2684380" y="4582692"/>
            <a:ext cx="1090441" cy="8208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697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2" descr="12_05HumanSexChromosome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1"/>
          <a:stretch>
            <a:fillRect/>
          </a:stretch>
        </p:blipFill>
        <p:spPr bwMode="auto">
          <a:xfrm>
            <a:off x="2687291" y="2569008"/>
            <a:ext cx="4151313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6" name="Text Box 31"/>
          <p:cNvSpPr txBox="1">
            <a:spLocks noChangeArrowheads="1"/>
          </p:cNvSpPr>
          <p:nvPr/>
        </p:nvSpPr>
        <p:spPr bwMode="auto">
          <a:xfrm>
            <a:off x="4062413" y="2311400"/>
            <a:ext cx="1619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700" b="1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56677" name="Text Box 31"/>
          <p:cNvSpPr txBox="1">
            <a:spLocks noChangeArrowheads="1"/>
          </p:cNvSpPr>
          <p:nvPr/>
        </p:nvSpPr>
        <p:spPr bwMode="auto">
          <a:xfrm>
            <a:off x="5434013" y="3278188"/>
            <a:ext cx="1619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700" b="1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56678" name="Line 18"/>
          <p:cNvSpPr>
            <a:spLocks noChangeShapeType="1"/>
          </p:cNvSpPr>
          <p:nvPr/>
        </p:nvSpPr>
        <p:spPr bwMode="auto">
          <a:xfrm flipV="1">
            <a:off x="5392738" y="3543300"/>
            <a:ext cx="109537" cy="29686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Line 19"/>
          <p:cNvSpPr>
            <a:spLocks noChangeShapeType="1"/>
          </p:cNvSpPr>
          <p:nvPr/>
        </p:nvSpPr>
        <p:spPr bwMode="auto">
          <a:xfrm>
            <a:off x="4237038" y="2441575"/>
            <a:ext cx="388937" cy="1111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65138" y="10668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i="1" dirty="0"/>
              <a:t>SRY </a:t>
            </a:r>
            <a:r>
              <a:rPr lang="en-US" altLang="en-US" sz="3200" dirty="0"/>
              <a:t>gene on the Y chromosome is required for the developments of testes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8151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C4341-3D13-43C2-BA2E-A53DC20E2B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"/>
            <a:ext cx="4411663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Clr>
                <a:schemeClr val="bg2"/>
              </a:buClr>
              <a:buSzPct val="75000"/>
              <a:buFont typeface="Arial" panose="020B0604020202020204" pitchFamily="34" charset="0"/>
              <a:buNone/>
            </a:pPr>
            <a:r>
              <a:rPr lang="en-US" altLang="en-US" sz="2800" dirty="0">
                <a:ea typeface="Arial" panose="020B0604020202020204" pitchFamily="34" charset="0"/>
              </a:rPr>
              <a:t>Sex-Linked Genes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800" dirty="0">
                <a:ea typeface="Arial" panose="020B0604020202020204" pitchFamily="34" charset="0"/>
              </a:rPr>
              <a:t>Males have only 1 X, so </a:t>
            </a:r>
            <a:r>
              <a:rPr lang="en-US" altLang="en-US" sz="2800" b="1" dirty="0">
                <a:ea typeface="Arial" panose="020B0604020202020204" pitchFamily="34" charset="0"/>
              </a:rPr>
              <a:t>all</a:t>
            </a:r>
            <a:r>
              <a:rPr lang="en-US" altLang="en-US" sz="2800" dirty="0">
                <a:ea typeface="Arial" panose="020B0604020202020204" pitchFamily="34" charset="0"/>
              </a:rPr>
              <a:t> x-linked alleles are expressed</a:t>
            </a:r>
          </a:p>
          <a:p>
            <a:pPr marL="742950" lvl="2" indent="-342900">
              <a:buSzPct val="75000"/>
            </a:pPr>
            <a:r>
              <a:rPr lang="en-US" altLang="en-US" sz="2800" dirty="0">
                <a:ea typeface="Arial" panose="020B0604020202020204" pitchFamily="34" charset="0"/>
              </a:rPr>
              <a:t>Colorblindness</a:t>
            </a:r>
          </a:p>
          <a:p>
            <a:pPr marL="742950" lvl="2" indent="-342900">
              <a:buSzPct val="75000"/>
            </a:pPr>
            <a:r>
              <a:rPr lang="en-US" altLang="en-US" sz="2800" dirty="0">
                <a:ea typeface="Arial" panose="020B0604020202020204" pitchFamily="34" charset="0"/>
              </a:rPr>
              <a:t>Hemophilia</a:t>
            </a:r>
          </a:p>
          <a:p>
            <a:pPr marL="742950" lvl="2" indent="-342900">
              <a:buSzPct val="75000"/>
            </a:pPr>
            <a:endParaRPr lang="en-US" altLang="en-US" dirty="0">
              <a:ea typeface="Arial" panose="020B0604020202020204" pitchFamily="34" charset="0"/>
            </a:endParaRP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F9096572-F189-4D7D-9B10-A39505729E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63" y="-201613"/>
            <a:ext cx="3128962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>
            <a:extLst>
              <a:ext uri="{FF2B5EF4-FFF2-40B4-BE49-F238E27FC236}">
                <a16:creationId xmlns:a16="http://schemas.microsoft.com/office/drawing/2014/main" id="{B8DF3012-C736-49DC-8A85-75F392B11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" t="3873" r="5814" b="6494"/>
          <a:stretch>
            <a:fillRect/>
          </a:stretch>
        </p:blipFill>
        <p:spPr bwMode="auto">
          <a:xfrm>
            <a:off x="4451350" y="2716213"/>
            <a:ext cx="39624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>
            <a:extLst>
              <a:ext uri="{FF2B5EF4-FFF2-40B4-BE49-F238E27FC236}">
                <a16:creationId xmlns:a16="http://schemas.microsoft.com/office/drawing/2014/main" id="{F2D67723-E2D0-4B42-B1C7-841B52079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3" y="642938"/>
            <a:ext cx="4332287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1" name="Rectangle 3">
            <a:extLst>
              <a:ext uri="{FF2B5EF4-FFF2-40B4-BE49-F238E27FC236}">
                <a16:creationId xmlns:a16="http://schemas.microsoft.com/office/drawing/2014/main" id="{7D4595F0-C846-4D76-BABA-8FBD8EDF5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9875" y="422275"/>
            <a:ext cx="5694363" cy="588168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Where do females get their X chromosomes? 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8000"/>
                </a:solidFill>
              </a:rPr>
              <a:t>One from mom, one from dad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1" eaLnBrk="1" hangingPunct="1">
              <a:defRPr/>
            </a:pP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Where do males get their X chromosome?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8000"/>
                </a:solidFill>
              </a:rPr>
              <a:t>From mom</a:t>
            </a:r>
          </a:p>
          <a:p>
            <a:pPr lvl="1" eaLnBrk="1" hangingPunct="1">
              <a:defRPr/>
            </a:pP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Where do males get their Y chromosome?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8000"/>
                </a:solidFill>
              </a:rPr>
              <a:t>From dad</a:t>
            </a:r>
          </a:p>
          <a:p>
            <a:pPr lvl="1" eaLnBrk="1" hangingPunct="1">
              <a:defRPr/>
            </a:pP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Who determines the sex of the baby, the mom or the dad?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8000"/>
                </a:solidFill>
              </a:rPr>
              <a:t>The dad 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4200"/>
            <a:ext cx="8229600" cy="5283200"/>
          </a:xfrm>
        </p:spPr>
        <p:txBody>
          <a:bodyPr/>
          <a:lstStyle/>
          <a:p>
            <a:pPr lvl="0">
              <a:buNone/>
            </a:pPr>
            <a:r>
              <a:rPr lang="en-US" sz="2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Hunter Syndrome is a </a:t>
            </a:r>
            <a:r>
              <a:rPr lang="en-US" sz="24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recessive</a:t>
            </a:r>
            <a:r>
              <a:rPr lang="en-US" sz="2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genetic disorder that is carried on the X chromosome.  Answer the following questions about the family of a baby boy who was born with this disorder.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Does  the mother </a:t>
            </a:r>
            <a:r>
              <a:rPr lang="en-US" sz="2400" dirty="0">
                <a:solidFill>
                  <a:srgbClr val="0070C0"/>
                </a:solidFill>
              </a:rPr>
              <a:t>have Hunter Syndrome</a:t>
            </a: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? 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</a:rPr>
              <a:t>You don’t know, but probably not.</a:t>
            </a:r>
          </a:p>
          <a:p>
            <a:endParaRPr lang="en-US" sz="24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Does the father have Hunter Syndrome? 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  <a:ea typeface="+mn-ea"/>
              </a:rPr>
              <a:t>You don’t know, but probably not.  If he is, it’s a coincidence.</a:t>
            </a:r>
          </a:p>
          <a:p>
            <a:pPr lvl="2"/>
            <a:endParaRPr lang="en-US" sz="20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Did the boy get the disorder from his mom or his dad? 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Mom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0750" y="5194710"/>
            <a:ext cx="1289050" cy="166329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421"/>
            <a:ext cx="8229600" cy="6484579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Colorblindness is is a recessive condition carried on the X-chromosome. A girl from a different family is colorblind.</a:t>
            </a:r>
          </a:p>
          <a:p>
            <a:r>
              <a:rPr lang="en-US" dirty="0">
                <a:solidFill>
                  <a:srgbClr val="0070C0"/>
                </a:solidFill>
              </a:rPr>
              <a:t>Is her mother colorblind?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Don’t know, probably not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Is her father colorblind?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Yes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Did the girl get the condition from her mom or her dad?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Both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1800"/>
            <a:ext cx="9144000" cy="6045200"/>
          </a:xfrm>
        </p:spPr>
        <p:txBody>
          <a:bodyPr/>
          <a:lstStyle/>
          <a:p>
            <a:pPr lvl="0"/>
            <a:r>
              <a:rPr lang="en-US" sz="2800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Rett</a:t>
            </a:r>
            <a:r>
              <a:rPr lang="en-US" sz="28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Syndrome is a </a:t>
            </a:r>
            <a:r>
              <a:rPr lang="en-US" sz="2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dominant</a:t>
            </a:r>
            <a:r>
              <a:rPr lang="en-US" sz="28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genetic disease that is carried on the X chromosome.  Answer the following questions about the family of a </a:t>
            </a:r>
            <a:r>
              <a:rPr lang="en-US" sz="2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baby boy </a:t>
            </a:r>
            <a:r>
              <a:rPr lang="en-US" sz="28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who was born with this disease</a:t>
            </a:r>
          </a:p>
          <a:p>
            <a:r>
              <a:rPr lang="en-US" sz="2800" dirty="0">
                <a:solidFill>
                  <a:srgbClr val="0070C0"/>
                </a:solidFill>
                <a:latin typeface="+mn-lt"/>
                <a:cs typeface="+mn-cs"/>
              </a:rPr>
              <a:t>Does the mother have </a:t>
            </a:r>
            <a:r>
              <a:rPr lang="en-US" sz="2800" dirty="0" err="1">
                <a:solidFill>
                  <a:srgbClr val="0070C0"/>
                </a:solidFill>
                <a:latin typeface="+mn-lt"/>
                <a:cs typeface="+mn-cs"/>
              </a:rPr>
              <a:t>Rett</a:t>
            </a:r>
            <a:r>
              <a:rPr lang="en-US" sz="2800" dirty="0">
                <a:solidFill>
                  <a:srgbClr val="0070C0"/>
                </a:solidFill>
                <a:latin typeface="+mn-lt"/>
                <a:cs typeface="+mn-cs"/>
              </a:rPr>
              <a:t> Syndrome? 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Yes</a:t>
            </a:r>
          </a:p>
          <a:p>
            <a:endParaRPr lang="en-US" sz="28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800" dirty="0">
                <a:solidFill>
                  <a:srgbClr val="0070C0"/>
                </a:solidFill>
                <a:latin typeface="+mn-lt"/>
                <a:cs typeface="+mn-cs"/>
              </a:rPr>
              <a:t>Does the father have </a:t>
            </a:r>
            <a:r>
              <a:rPr lang="en-US" sz="2800" dirty="0" err="1">
                <a:solidFill>
                  <a:srgbClr val="0070C0"/>
                </a:solidFill>
                <a:latin typeface="+mn-lt"/>
                <a:cs typeface="+mn-cs"/>
              </a:rPr>
              <a:t>Rett</a:t>
            </a:r>
            <a:r>
              <a:rPr lang="en-US" sz="2800" dirty="0">
                <a:solidFill>
                  <a:srgbClr val="0070C0"/>
                </a:solidFill>
                <a:latin typeface="+mn-lt"/>
                <a:cs typeface="+mn-cs"/>
              </a:rPr>
              <a:t> Syndrome?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Don’t know, probably not. If he does, it’s a coincidence. </a:t>
            </a:r>
          </a:p>
          <a:p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r>
              <a:rPr lang="en-US" sz="2800" dirty="0">
                <a:solidFill>
                  <a:srgbClr val="0070C0"/>
                </a:solidFill>
                <a:latin typeface="+mn-lt"/>
                <a:cs typeface="+mn-cs"/>
              </a:rPr>
              <a:t>Did the boy get the disease from his mom or his dad? 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Mom</a:t>
            </a:r>
            <a:r>
              <a:rPr lang="en-US" sz="28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0" y="2005330"/>
            <a:ext cx="2032000" cy="15697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2308</TotalTime>
  <Words>530</Words>
  <Application>Microsoft Office PowerPoint</Application>
  <PresentationFormat>On-screen Show (4:3)</PresentationFormat>
  <Paragraphs>61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Times</vt:lpstr>
      <vt:lpstr>Times New Roman</vt:lpstr>
      <vt:lpstr>Wingdings</vt:lpstr>
      <vt:lpstr>Pixel</vt:lpstr>
      <vt:lpstr>PowerPoint Presentation</vt:lpstr>
      <vt:lpstr>Determining biological Sex</vt:lpstr>
      <vt:lpstr>Determining biological Sex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360KID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Traylor Multimedia</dc:creator>
  <cp:lastModifiedBy>winga</cp:lastModifiedBy>
  <cp:revision>266</cp:revision>
  <cp:lastPrinted>2018-02-27T16:09:24Z</cp:lastPrinted>
  <dcterms:created xsi:type="dcterms:W3CDTF">2001-09-04T13:42:48Z</dcterms:created>
  <dcterms:modified xsi:type="dcterms:W3CDTF">2020-02-18T19:07:33Z</dcterms:modified>
</cp:coreProperties>
</file>