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74" r:id="rId3"/>
    <p:sldId id="259" r:id="rId4"/>
    <p:sldId id="267" r:id="rId5"/>
    <p:sldId id="269" r:id="rId6"/>
    <p:sldId id="260" r:id="rId7"/>
    <p:sldId id="261" r:id="rId8"/>
    <p:sldId id="263" r:id="rId9"/>
    <p:sldId id="279" r:id="rId10"/>
    <p:sldId id="262" r:id="rId11"/>
    <p:sldId id="270" r:id="rId12"/>
    <p:sldId id="268" r:id="rId13"/>
    <p:sldId id="273" r:id="rId14"/>
    <p:sldId id="280" r:id="rId15"/>
    <p:sldId id="271" r:id="rId16"/>
    <p:sldId id="266" r:id="rId17"/>
    <p:sldId id="275" r:id="rId18"/>
    <p:sldId id="276" r:id="rId19"/>
    <p:sldId id="277" r:id="rId20"/>
    <p:sldId id="27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310" autoAdjust="0"/>
  </p:normalViewPr>
  <p:slideViewPr>
    <p:cSldViewPr>
      <p:cViewPr varScale="1">
        <p:scale>
          <a:sx n="38" d="100"/>
          <a:sy n="38" d="100"/>
        </p:scale>
        <p:origin x="152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266"/>
          </a:xfrm>
          <a:prstGeom prst="rect">
            <a:avLst/>
          </a:prstGeom>
        </p:spPr>
        <p:txBody>
          <a:bodyPr vert="horz" lIns="91440" tIns="45720" rIns="91440" bIns="45720" rtlCol="0"/>
          <a:lstStyle>
            <a:lvl1pPr algn="r">
              <a:defRPr sz="1200"/>
            </a:lvl1pPr>
          </a:lstStyle>
          <a:p>
            <a:fld id="{2B9F9D04-9BEA-46F6-831D-425C088AD1BE}" type="datetimeFigureOut">
              <a:rPr lang="en-US" smtClean="0"/>
              <a:t>2/19/2020</a:t>
            </a:fld>
            <a:endParaRPr lang="en-US"/>
          </a:p>
        </p:txBody>
      </p:sp>
      <p:sp>
        <p:nvSpPr>
          <p:cNvPr id="4" name="Footer Placeholder 3"/>
          <p:cNvSpPr>
            <a:spLocks noGrp="1"/>
          </p:cNvSpPr>
          <p:nvPr>
            <p:ph type="ftr" sz="quarter" idx="2"/>
          </p:nvPr>
        </p:nvSpPr>
        <p:spPr>
          <a:xfrm>
            <a:off x="0" y="8830551"/>
            <a:ext cx="3037840" cy="46426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30551"/>
            <a:ext cx="3037840" cy="464265"/>
          </a:xfrm>
          <a:prstGeom prst="rect">
            <a:avLst/>
          </a:prstGeom>
        </p:spPr>
        <p:txBody>
          <a:bodyPr vert="horz" lIns="91440" tIns="45720" rIns="91440" bIns="45720" rtlCol="0" anchor="b"/>
          <a:lstStyle>
            <a:lvl1pPr algn="r">
              <a:defRPr sz="1200"/>
            </a:lvl1pPr>
          </a:lstStyle>
          <a:p>
            <a:fld id="{6973F38A-08B3-4E65-8C1C-58C5DBB1E2A2}" type="slidenum">
              <a:rPr lang="en-US" smtClean="0"/>
              <a:t>‹#›</a:t>
            </a:fld>
            <a:endParaRPr lang="en-US"/>
          </a:p>
        </p:txBody>
      </p:sp>
    </p:spTree>
    <p:extLst>
      <p:ext uri="{BB962C8B-B14F-4D97-AF65-F5344CB8AC3E}">
        <p14:creationId xmlns:p14="http://schemas.microsoft.com/office/powerpoint/2010/main" val="4293547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5067EEBE-ACF6-4610-A851-50CF346D72F5}" type="datetimeFigureOut">
              <a:rPr lang="en-US" smtClean="0"/>
              <a:t>2/19/2020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1"/>
            <a:ext cx="5608320" cy="418337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23C3D300-1C92-41FE-AE26-6D4FFAA92C7E}" type="slidenum">
              <a:rPr lang="en-US" smtClean="0"/>
              <a:t>‹#›</a:t>
            </a:fld>
            <a:endParaRPr lang="en-US"/>
          </a:p>
        </p:txBody>
      </p:sp>
    </p:spTree>
    <p:extLst>
      <p:ext uri="{BB962C8B-B14F-4D97-AF65-F5344CB8AC3E}">
        <p14:creationId xmlns:p14="http://schemas.microsoft.com/office/powerpoint/2010/main" val="288171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spcBef>
                <a:spcPct val="0"/>
              </a:spcBef>
            </a:pPr>
            <a:fld id="{D7EB63D1-0403-4FE9-9848-3FF0C8BBCC66}" type="slidenum">
              <a:rPr lang="en-US" altLang="en-US" smtClean="0">
                <a:solidFill>
                  <a:srgbClr val="000000"/>
                </a:solidFill>
                <a:cs typeface="Arial" charset="0"/>
              </a:rPr>
              <a:pPr>
                <a:spcBef>
                  <a:spcPct val="0"/>
                </a:spcBef>
              </a:pPr>
              <a:t>1</a:t>
            </a:fld>
            <a:endParaRPr lang="en-US" altLang="en-US">
              <a:solidFill>
                <a:srgbClr val="000000"/>
              </a:solidFill>
              <a:cs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84" charset="0"/>
              <a:ea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848A0C9-79AC-451A-9310-79AFF44DF752}" type="slidenum">
              <a:rPr lang="en-US" smtClean="0"/>
              <a:pPr/>
              <a:t>12</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96B5CF24-D9E4-406A-84D5-C88096289F14}" type="slidenum">
              <a:rPr lang="en-US" altLang="en-US">
                <a:latin typeface="Times" pitchFamily="84" charset="0"/>
              </a:rPr>
              <a:pPr algn="r">
                <a:spcBef>
                  <a:spcPct val="0"/>
                </a:spcBef>
              </a:pPr>
              <a:t>13</a:t>
            </a:fld>
            <a:endParaRPr lang="en-US" altLang="en-US">
              <a:latin typeface="Times" pitchFamily="84" charset="0"/>
            </a:endParaRPr>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xfrm>
            <a:off x="934720" y="4415791"/>
            <a:ext cx="5140960" cy="4183379"/>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b="1" dirty="0"/>
              <a:t>Convergent evolution </a:t>
            </a:r>
            <a:r>
              <a:rPr lang="en-US" altLang="en-US" dirty="0"/>
              <a:t>is the evolution of similar, or </a:t>
            </a:r>
            <a:r>
              <a:rPr lang="en-US" altLang="en-US" b="1" dirty="0"/>
              <a:t>analogous</a:t>
            </a:r>
            <a:r>
              <a:rPr lang="en-US" altLang="en-US" dirty="0"/>
              <a:t>,</a:t>
            </a:r>
            <a:r>
              <a:rPr lang="en-US" altLang="en-US" b="1" dirty="0"/>
              <a:t> </a:t>
            </a:r>
            <a:r>
              <a:rPr lang="en-US" altLang="en-US" dirty="0"/>
              <a:t>features in distantly related groups.</a:t>
            </a:r>
          </a:p>
          <a:p>
            <a:pPr eaLnBrk="1" hangingPunct="1"/>
            <a:r>
              <a:rPr lang="en-US" altLang="en-US" dirty="0"/>
              <a:t>Analogous traits arise when groups independently adapt to similar environments in similar ways.</a:t>
            </a:r>
          </a:p>
          <a:p>
            <a:pPr eaLnBrk="1" hangingPunct="1"/>
            <a:r>
              <a:rPr lang="en-US" altLang="en-US" dirty="0"/>
              <a:t>Convergent evolution does not provide information about ancestry.</a:t>
            </a:r>
          </a:p>
          <a:p>
            <a:endParaRPr lang="en-US" altLang="en-US" dirty="0">
              <a:solidFill>
                <a:srgbClr val="000000"/>
              </a:solidFill>
              <a:latin typeface="Times New Roman" pitchFamily="84" charset="0"/>
              <a:ea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FACAF3-8FC5-4935-BFA8-71E17221623B}" type="slidenum">
              <a:rPr lang="en-US" altLang="en-US"/>
              <a:pPr/>
              <a:t>15</a:t>
            </a:fld>
            <a:endParaRPr lang="en-US"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96B5CF24-D9E4-406A-84D5-C88096289F14}" type="slidenum">
              <a:rPr lang="en-US" altLang="en-US">
                <a:latin typeface="Times" pitchFamily="84" charset="0"/>
              </a:rPr>
              <a:pPr algn="r">
                <a:spcBef>
                  <a:spcPct val="0"/>
                </a:spcBef>
              </a:pPr>
              <a:t>16</a:t>
            </a:fld>
            <a:endParaRPr lang="en-US" altLang="en-US">
              <a:latin typeface="Times" pitchFamily="84" charset="0"/>
            </a:endParaRPr>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xfrm>
            <a:off x="934720" y="4415791"/>
            <a:ext cx="5140960" cy="4183379"/>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endParaRPr lang="en-US" altLang="en-US" dirty="0">
              <a:solidFill>
                <a:srgbClr val="000000"/>
              </a:solidFill>
              <a:latin typeface="Times New Roman" pitchFamily="84" charset="0"/>
              <a:ea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7904C4E3-00BE-4ECD-8BD6-2E7524888987}" type="slidenum">
              <a:rPr lang="en-US" altLang="en-US">
                <a:latin typeface="Arial" charset="0"/>
                <a:ea typeface="ヒラギノ角ゴ Pro W3" pitchFamily="84" charset="-128"/>
              </a:rPr>
              <a:pPr algn="r">
                <a:spcBef>
                  <a:spcPct val="0"/>
                </a:spcBef>
              </a:pPr>
              <a:t>17</a:t>
            </a:fld>
            <a:endParaRPr lang="en-US" altLang="en-US">
              <a:latin typeface="Arial" charset="0"/>
              <a:ea typeface="ヒラギノ角ゴ Pro W3" pitchFamily="84" charset="-128"/>
            </a:endParaRPr>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xfrm>
            <a:off x="934720" y="4415790"/>
            <a:ext cx="5140960" cy="4183380"/>
          </a:xfrm>
          <a:solidFill>
            <a:srgbClr val="FFFFFF"/>
          </a:solidFill>
          <a:ln>
            <a:solidFill>
              <a:srgbClr val="000000"/>
            </a:solidFill>
          </a:ln>
        </p:spPr>
        <p:txBody>
          <a:bodyPr/>
          <a:lstStyle/>
          <a:p>
            <a:pPr eaLnBrk="1" hangingPunct="1"/>
            <a:endParaRPr lang="en-US" altLang="en-US">
              <a:latin typeface="Times New Roman" pitchFamily="84" charset="0"/>
              <a:ea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8BC5FB27-B96F-49B9-BB18-36456D6523DA}" type="slidenum">
              <a:rPr lang="en-US" altLang="en-US">
                <a:latin typeface="Arial" charset="0"/>
                <a:ea typeface="ヒラギノ角ゴ Pro W3" pitchFamily="84" charset="-128"/>
              </a:rPr>
              <a:pPr algn="r">
                <a:spcBef>
                  <a:spcPct val="0"/>
                </a:spcBef>
              </a:pPr>
              <a:t>19</a:t>
            </a:fld>
            <a:endParaRPr lang="en-US" altLang="en-US">
              <a:latin typeface="Arial" charset="0"/>
              <a:ea typeface="ヒラギノ角ゴ Pro W3" pitchFamily="84" charset="-128"/>
            </a:endParaRPr>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xfrm>
            <a:off x="934720" y="4415790"/>
            <a:ext cx="5140960" cy="4183380"/>
          </a:xfrm>
          <a:solidFill>
            <a:srgbClr val="FFFFFF"/>
          </a:solidFill>
          <a:ln>
            <a:solidFill>
              <a:srgbClr val="000000"/>
            </a:solidFill>
          </a:ln>
        </p:spPr>
        <p:txBody>
          <a:bodyPr/>
          <a:lstStyle/>
          <a:p>
            <a:pPr eaLnBrk="1" hangingPunct="1"/>
            <a:r>
              <a:rPr lang="en-US" altLang="en-US">
                <a:latin typeface="Times New Roman" pitchFamily="84" charset="0"/>
                <a:ea typeface="ＭＳ Ｐゴシック" pitchFamily="84" charset="-128"/>
              </a:rPr>
              <a:t>Earth’s</a:t>
            </a:r>
            <a:r>
              <a:rPr lang="en-US" altLang="ja-JP">
                <a:latin typeface="Times New Roman" pitchFamily="84" charset="0"/>
                <a:ea typeface="ＭＳ Ｐゴシック" pitchFamily="84" charset="-128"/>
              </a:rPr>
              <a:t> continents were formerly united in a single large continent called </a:t>
            </a:r>
            <a:r>
              <a:rPr lang="en-US" altLang="ja-JP" b="1">
                <a:latin typeface="Times New Roman" pitchFamily="84" charset="0"/>
                <a:ea typeface="ＭＳ Ｐゴシック" pitchFamily="84" charset="-128"/>
              </a:rPr>
              <a:t>Pangaea</a:t>
            </a:r>
            <a:r>
              <a:rPr lang="en-US" altLang="ja-JP">
                <a:latin typeface="Times New Roman" pitchFamily="84" charset="0"/>
                <a:ea typeface="ＭＳ Ｐゴシック" pitchFamily="84" charset="-128"/>
              </a:rPr>
              <a:t> but have since separated by continental drift.</a:t>
            </a:r>
          </a:p>
          <a:p>
            <a:pPr eaLnBrk="1" hangingPunct="1"/>
            <a:r>
              <a:rPr lang="en-US" altLang="en-US">
                <a:latin typeface="Times New Roman" pitchFamily="84" charset="0"/>
                <a:ea typeface="ＭＳ Ｐゴシック" pitchFamily="84" charset="-128"/>
              </a:rPr>
              <a:t>An understanding of continent movement and modern distribution of species allows us to predict when and where different groups evolved.</a:t>
            </a:r>
          </a:p>
          <a:p>
            <a:pPr eaLnBrk="1" hangingPunct="1"/>
            <a:endParaRPr lang="en-US" altLang="en-US">
              <a:latin typeface="Times New Roman" pitchFamily="84" charset="0"/>
              <a:ea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itchFamily="84" charset="0"/>
                <a:ea typeface="ＭＳ Ｐゴシック" pitchFamily="84" charset="-128"/>
              </a:rPr>
              <a:t>Islands have many endemic species that are often closely related to species on the nearest mainland </a:t>
            </a:r>
            <a:br>
              <a:rPr lang="en-US" altLang="en-US" dirty="0">
                <a:latin typeface="Times New Roman" pitchFamily="84" charset="0"/>
                <a:ea typeface="ＭＳ Ｐゴシック" pitchFamily="84" charset="-128"/>
              </a:rPr>
            </a:br>
            <a:r>
              <a:rPr lang="en-US" altLang="en-US" dirty="0">
                <a:latin typeface="Times New Roman" pitchFamily="84" charset="0"/>
                <a:ea typeface="ＭＳ Ｐゴシック" pitchFamily="84" charset="-128"/>
              </a:rPr>
              <a:t>or island.  Darwin explained that species on islands gave rise to new species as they adapted to new environments.</a:t>
            </a:r>
          </a:p>
          <a:p>
            <a:pPr eaLnBrk="1" hangingPunct="1"/>
            <a:r>
              <a:rPr lang="en-US" altLang="en-US" sz="1200" dirty="0"/>
              <a:t>Lemurs are endemic to Madagascar.  There are five families of lemurs with 99 species and subspecies. The smallest lemur would easily fit in your hand, while the largest can top 25 pounds. </a:t>
            </a:r>
            <a:endParaRPr lang="en-US" altLang="en-US" dirty="0">
              <a:latin typeface="Times New Roman" pitchFamily="84" charset="0"/>
              <a:ea typeface="ＭＳ Ｐゴシック" pitchFamily="84" charset="-128"/>
            </a:endParaRPr>
          </a:p>
          <a:p>
            <a:endParaRPr lang="en-US" altLang="en-US" dirty="0">
              <a:latin typeface="Times New Roman" pitchFamily="84" charset="0"/>
              <a:ea typeface="ＭＳ Ｐゴシック" pitchFamily="84" charset="-128"/>
            </a:endParaRPr>
          </a:p>
        </p:txBody>
      </p:sp>
      <p:sp>
        <p:nvSpPr>
          <p:cNvPr id="4" name="Slide Number Placeholder 3"/>
          <p:cNvSpPr>
            <a:spLocks noGrp="1"/>
          </p:cNvSpPr>
          <p:nvPr>
            <p:ph type="sldNum" sz="quarter" idx="5"/>
          </p:nvPr>
        </p:nvSpPr>
        <p:spPr/>
        <p:txBody>
          <a:bodyPr/>
          <a:lstStyle/>
          <a:p>
            <a:pPr>
              <a:defRPr/>
            </a:pPr>
            <a:fld id="{3DC98177-B334-4442-9D4E-82B6E717DC01}"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C3D300-1C92-41FE-AE26-6D4FFAA92C7E}" type="slidenum">
              <a:rPr lang="en-US" smtClean="0"/>
              <a:t>2</a:t>
            </a:fld>
            <a:endParaRPr lang="en-US"/>
          </a:p>
        </p:txBody>
      </p:sp>
    </p:spTree>
    <p:extLst>
      <p:ext uri="{BB962C8B-B14F-4D97-AF65-F5344CB8AC3E}">
        <p14:creationId xmlns:p14="http://schemas.microsoft.com/office/powerpoint/2010/main" val="2607123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D6466118-0F95-4F4E-8E68-D826F62FA529}" type="slidenum">
              <a:rPr lang="en-US" altLang="en-US">
                <a:latin typeface="Arial" charset="0"/>
                <a:ea typeface="ヒラギノ角ゴ Pro W3" pitchFamily="84" charset="-128"/>
              </a:rPr>
              <a:pPr algn="r">
                <a:spcBef>
                  <a:spcPct val="0"/>
                </a:spcBef>
              </a:pPr>
              <a:t>3</a:t>
            </a:fld>
            <a:endParaRPr lang="en-US" altLang="en-US">
              <a:latin typeface="Arial" charset="0"/>
              <a:ea typeface="ヒラギノ角ゴ Pro W3" pitchFamily="84" charset="-128"/>
            </a:endParaRPr>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xfrm>
            <a:off x="934720" y="4415791"/>
            <a:ext cx="5140960" cy="4183379"/>
          </a:xfrm>
          <a:solidFill>
            <a:srgbClr val="FFFFFF"/>
          </a:solidFill>
          <a:ln>
            <a:solidFill>
              <a:srgbClr val="000000"/>
            </a:solidFill>
          </a:ln>
        </p:spPr>
        <p:txBody>
          <a:bodyPr/>
          <a:lstStyle/>
          <a:p>
            <a:pPr eaLnBrk="1" hangingPunct="1"/>
            <a:r>
              <a:rPr lang="en-US" altLang="en-US" dirty="0"/>
              <a:t>Examples of homologies at the molecular level are genes shared among organisms inherited from a common ancestor.</a:t>
            </a:r>
            <a:r>
              <a:rPr lang="en-US" altLang="en-US" baseline="0" dirty="0"/>
              <a:t>  </a:t>
            </a:r>
            <a:r>
              <a:rPr lang="en-US" altLang="en-US" dirty="0"/>
              <a:t>Homologous genes can be found in organisms as dissimilar as humans and bacteria.</a:t>
            </a:r>
          </a:p>
          <a:p>
            <a:pPr eaLnBrk="1" hangingPunct="1"/>
            <a:endParaRPr lang="en-US" altLang="en-US" dirty="0">
              <a:latin typeface="Times New Roman" pitchFamily="84" charset="0"/>
              <a:ea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D6F60EC-1B1D-4DC6-A7D5-D9BEDEFCBB0B}" type="slidenum">
              <a:rPr lang="en-US" smtClean="0"/>
              <a:pPr/>
              <a:t>4</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All of these species carry a version of the gene Pac-6 that is used in eye formation.  The human version of the gene can be inserted into a fly and still trigger the building of an insect eye.</a:t>
            </a:r>
          </a:p>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A50258CA-8F0B-45A6-97B0-AE4C153A054E}" type="slidenum">
              <a:rPr lang="en-US" altLang="en-US">
                <a:latin typeface="Arial" charset="0"/>
                <a:ea typeface="ヒラギノ角ゴ Pro W3" pitchFamily="84" charset="-128"/>
              </a:rPr>
              <a:pPr algn="r">
                <a:spcBef>
                  <a:spcPct val="0"/>
                </a:spcBef>
              </a:pPr>
              <a:t>6</a:t>
            </a:fld>
            <a:endParaRPr lang="en-US" altLang="en-US">
              <a:latin typeface="Arial" charset="0"/>
              <a:ea typeface="ヒラギノ角ゴ Pro W3" pitchFamily="84" charset="-128"/>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xfrm>
            <a:off x="934720" y="4415791"/>
            <a:ext cx="5140960" cy="4183379"/>
          </a:xfrm>
          <a:solidFill>
            <a:srgbClr val="FFFFFF"/>
          </a:solidFill>
          <a:ln>
            <a:solidFill>
              <a:srgbClr val="000000"/>
            </a:solidFill>
          </a:ln>
        </p:spPr>
        <p:txBody>
          <a:bodyPr/>
          <a:lstStyle/>
          <a:p>
            <a:pPr eaLnBrk="1" hangingPunct="1"/>
            <a:endParaRPr lang="en-US" altLang="en-US" dirty="0">
              <a:latin typeface="Times New Roman" pitchFamily="84" charset="0"/>
              <a:ea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72C7F297-51CA-4780-947F-E71A34A906B9}" type="slidenum">
              <a:rPr lang="en-US" altLang="en-US">
                <a:latin typeface="Times" pitchFamily="84" charset="0"/>
              </a:rPr>
              <a:pPr algn="r">
                <a:spcBef>
                  <a:spcPct val="0"/>
                </a:spcBef>
              </a:pPr>
              <a:t>7</a:t>
            </a:fld>
            <a:endParaRPr lang="en-US" altLang="en-US">
              <a:latin typeface="Times" pitchFamily="84" charset="0"/>
            </a:endParaRPr>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xfrm>
            <a:off x="934720" y="4415791"/>
            <a:ext cx="5140960" cy="4183379"/>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endParaRPr lang="en-US" altLang="en-US" dirty="0">
              <a:solidFill>
                <a:srgbClr val="000000"/>
              </a:solidFill>
              <a:latin typeface="Times New Roman" pitchFamily="84" charset="0"/>
              <a:ea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6E435299-F599-472B-9FD7-5946C1DD2004}" type="slidenum">
              <a:rPr lang="en-US" altLang="en-US">
                <a:latin typeface="Times" pitchFamily="84" charset="0"/>
              </a:rPr>
              <a:pPr algn="r">
                <a:spcBef>
                  <a:spcPct val="0"/>
                </a:spcBef>
              </a:pPr>
              <a:t>8</a:t>
            </a:fld>
            <a:endParaRPr lang="en-US" altLang="en-US">
              <a:latin typeface="Times" pitchFamily="84" charset="0"/>
            </a:endParaRPr>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xfrm>
            <a:off x="934720" y="4415791"/>
            <a:ext cx="5140960" cy="4183379"/>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Comparative embryology reveals anatomical homologies not visible in adult organisms.</a:t>
            </a:r>
            <a:endParaRPr lang="en-US" altLang="en-US" dirty="0">
              <a:solidFill>
                <a:srgbClr val="000000"/>
              </a:solidFill>
              <a:latin typeface="Times New Roman" pitchFamily="84" charset="0"/>
              <a:ea typeface="ＭＳ Ｐゴシック" pitchFamily="84" charset="-128"/>
            </a:endParaRPr>
          </a:p>
          <a:p>
            <a:r>
              <a:rPr lang="en-US" altLang="en-US" dirty="0">
                <a:solidFill>
                  <a:srgbClr val="000000"/>
                </a:solidFill>
                <a:latin typeface="Times New Roman" pitchFamily="84" charset="0"/>
                <a:ea typeface="ＭＳ Ｐゴシック" pitchFamily="84" charset="-128"/>
              </a:rPr>
              <a:t>Pharyngeal arches ultimately develop into structures with vary different functions, such as gills in fishes and parts of the ears and throat in humans and other mammals.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84" charset="0"/>
                <a:ea typeface="ＭＳ Ｐゴシック" pitchFamily="84" charset="-128"/>
              </a:defRPr>
            </a:lvl1pPr>
            <a:lvl2pPr marL="742950" indent="-285750" eaLnBrk="0" hangingPunct="0">
              <a:spcBef>
                <a:spcPct val="30000"/>
              </a:spcBef>
              <a:defRPr sz="1200">
                <a:solidFill>
                  <a:schemeClr val="tx1"/>
                </a:solidFill>
                <a:latin typeface="Times New Roman" pitchFamily="84" charset="0"/>
                <a:ea typeface="ＭＳ Ｐゴシック" pitchFamily="84" charset="-128"/>
              </a:defRPr>
            </a:lvl2pPr>
            <a:lvl3pPr marL="1143000" indent="-228600" eaLnBrk="0" hangingPunct="0">
              <a:spcBef>
                <a:spcPct val="30000"/>
              </a:spcBef>
              <a:defRPr sz="1200">
                <a:solidFill>
                  <a:schemeClr val="tx1"/>
                </a:solidFill>
                <a:latin typeface="Times New Roman" pitchFamily="84" charset="0"/>
                <a:ea typeface="ＭＳ Ｐゴシック" pitchFamily="84" charset="-128"/>
              </a:defRPr>
            </a:lvl3pPr>
            <a:lvl4pPr marL="1600200" indent="-228600" eaLnBrk="0" hangingPunct="0">
              <a:spcBef>
                <a:spcPct val="30000"/>
              </a:spcBef>
              <a:defRPr sz="1200">
                <a:solidFill>
                  <a:schemeClr val="tx1"/>
                </a:solidFill>
                <a:latin typeface="Times New Roman" pitchFamily="84" charset="0"/>
                <a:ea typeface="ＭＳ Ｐゴシック" pitchFamily="84" charset="-128"/>
              </a:defRPr>
            </a:lvl4pPr>
            <a:lvl5pPr marL="2057400" indent="-228600" eaLnBrk="0" hangingPunct="0">
              <a:spcBef>
                <a:spcPct val="30000"/>
              </a:spcBef>
              <a:defRPr sz="1200">
                <a:solidFill>
                  <a:schemeClr val="tx1"/>
                </a:solidFill>
                <a:latin typeface="Times New Roman"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Times New Roman" pitchFamily="84" charset="0"/>
                <a:ea typeface="ＭＳ Ｐゴシック" pitchFamily="84" charset="-128"/>
              </a:defRPr>
            </a:lvl9pPr>
          </a:lstStyle>
          <a:p>
            <a:pPr algn="r">
              <a:spcBef>
                <a:spcPct val="0"/>
              </a:spcBef>
            </a:pPr>
            <a:fld id="{9AE0F46C-080C-480A-8A3A-379052B7E494}" type="slidenum">
              <a:rPr lang="en-US" altLang="en-US">
                <a:latin typeface="Arial" charset="0"/>
                <a:ea typeface="ヒラギノ角ゴ Pro W3" pitchFamily="84" charset="-128"/>
              </a:rPr>
              <a:pPr algn="r">
                <a:spcBef>
                  <a:spcPct val="0"/>
                </a:spcBef>
              </a:pPr>
              <a:t>10</a:t>
            </a:fld>
            <a:endParaRPr lang="en-US" altLang="en-US">
              <a:latin typeface="Arial" charset="0"/>
              <a:ea typeface="ヒラギノ角ゴ Pro W3" pitchFamily="84" charset="-128"/>
            </a:endParaRPr>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xfrm>
            <a:off x="934720" y="4415791"/>
            <a:ext cx="5140960" cy="4183379"/>
          </a:xfrm>
          <a:solidFill>
            <a:srgbClr val="FFFFFF"/>
          </a:solidFill>
          <a:ln>
            <a:solidFill>
              <a:srgbClr val="000000"/>
            </a:solidFill>
          </a:ln>
        </p:spPr>
        <p:txBody>
          <a:bodyPr/>
          <a:lstStyle/>
          <a:p>
            <a:pPr eaLnBrk="1" hangingPunct="1"/>
            <a:endParaRPr lang="en-US" altLang="en-US">
              <a:latin typeface="Times New Roman" pitchFamily="84" charset="0"/>
              <a:ea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848A0C9-79AC-451A-9310-79AFF44DF752}" type="slidenum">
              <a:rPr lang="en-US" smtClean="0"/>
              <a:pPr/>
              <a:t>11</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97955A-76A3-4E8F-BE66-1A90CDC61983}"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48A50-CFEE-49E5-85E9-A5FBB01C979B}" type="slidenum">
              <a:rPr lang="en-US" smtClean="0"/>
              <a:t>‹#›</a:t>
            </a:fld>
            <a:endParaRPr lang="en-US"/>
          </a:p>
        </p:txBody>
      </p:sp>
    </p:spTree>
    <p:extLst>
      <p:ext uri="{BB962C8B-B14F-4D97-AF65-F5344CB8AC3E}">
        <p14:creationId xmlns:p14="http://schemas.microsoft.com/office/powerpoint/2010/main" val="696808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97955A-76A3-4E8F-BE66-1A90CDC61983}"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48A50-CFEE-49E5-85E9-A5FBB01C979B}" type="slidenum">
              <a:rPr lang="en-US" smtClean="0"/>
              <a:t>‹#›</a:t>
            </a:fld>
            <a:endParaRPr lang="en-US"/>
          </a:p>
        </p:txBody>
      </p:sp>
    </p:spTree>
    <p:extLst>
      <p:ext uri="{BB962C8B-B14F-4D97-AF65-F5344CB8AC3E}">
        <p14:creationId xmlns:p14="http://schemas.microsoft.com/office/powerpoint/2010/main" val="261201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97955A-76A3-4E8F-BE66-1A90CDC61983}"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48A50-CFEE-49E5-85E9-A5FBB01C979B}" type="slidenum">
              <a:rPr lang="en-US" smtClean="0"/>
              <a:t>‹#›</a:t>
            </a:fld>
            <a:endParaRPr lang="en-US"/>
          </a:p>
        </p:txBody>
      </p:sp>
    </p:spTree>
    <p:extLst>
      <p:ext uri="{BB962C8B-B14F-4D97-AF65-F5344CB8AC3E}">
        <p14:creationId xmlns:p14="http://schemas.microsoft.com/office/powerpoint/2010/main" val="270274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97955A-76A3-4E8F-BE66-1A90CDC61983}"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48A50-CFEE-49E5-85E9-A5FBB01C979B}" type="slidenum">
              <a:rPr lang="en-US" smtClean="0"/>
              <a:t>‹#›</a:t>
            </a:fld>
            <a:endParaRPr lang="en-US"/>
          </a:p>
        </p:txBody>
      </p:sp>
    </p:spTree>
    <p:extLst>
      <p:ext uri="{BB962C8B-B14F-4D97-AF65-F5344CB8AC3E}">
        <p14:creationId xmlns:p14="http://schemas.microsoft.com/office/powerpoint/2010/main" val="426788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97955A-76A3-4E8F-BE66-1A90CDC61983}" type="datetimeFigureOut">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D48A50-CFEE-49E5-85E9-A5FBB01C979B}" type="slidenum">
              <a:rPr lang="en-US" smtClean="0"/>
              <a:t>‹#›</a:t>
            </a:fld>
            <a:endParaRPr lang="en-US"/>
          </a:p>
        </p:txBody>
      </p:sp>
    </p:spTree>
    <p:extLst>
      <p:ext uri="{BB962C8B-B14F-4D97-AF65-F5344CB8AC3E}">
        <p14:creationId xmlns:p14="http://schemas.microsoft.com/office/powerpoint/2010/main" val="4082576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97955A-76A3-4E8F-BE66-1A90CDC61983}"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D48A50-CFEE-49E5-85E9-A5FBB01C979B}" type="slidenum">
              <a:rPr lang="en-US" smtClean="0"/>
              <a:t>‹#›</a:t>
            </a:fld>
            <a:endParaRPr lang="en-US"/>
          </a:p>
        </p:txBody>
      </p:sp>
    </p:spTree>
    <p:extLst>
      <p:ext uri="{BB962C8B-B14F-4D97-AF65-F5344CB8AC3E}">
        <p14:creationId xmlns:p14="http://schemas.microsoft.com/office/powerpoint/2010/main" val="281136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97955A-76A3-4E8F-BE66-1A90CDC61983}" type="datetimeFigureOut">
              <a:rPr lang="en-US" smtClean="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D48A50-CFEE-49E5-85E9-A5FBB01C979B}" type="slidenum">
              <a:rPr lang="en-US" smtClean="0"/>
              <a:t>‹#›</a:t>
            </a:fld>
            <a:endParaRPr lang="en-US"/>
          </a:p>
        </p:txBody>
      </p:sp>
    </p:spTree>
    <p:extLst>
      <p:ext uri="{BB962C8B-B14F-4D97-AF65-F5344CB8AC3E}">
        <p14:creationId xmlns:p14="http://schemas.microsoft.com/office/powerpoint/2010/main" val="66936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97955A-76A3-4E8F-BE66-1A90CDC61983}" type="datetimeFigureOut">
              <a:rPr lang="en-US" smtClean="0"/>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D48A50-CFEE-49E5-85E9-A5FBB01C979B}" type="slidenum">
              <a:rPr lang="en-US" smtClean="0"/>
              <a:t>‹#›</a:t>
            </a:fld>
            <a:endParaRPr lang="en-US"/>
          </a:p>
        </p:txBody>
      </p:sp>
    </p:spTree>
    <p:extLst>
      <p:ext uri="{BB962C8B-B14F-4D97-AF65-F5344CB8AC3E}">
        <p14:creationId xmlns:p14="http://schemas.microsoft.com/office/powerpoint/2010/main" val="273622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7955A-76A3-4E8F-BE66-1A90CDC61983}" type="datetimeFigureOut">
              <a:rPr lang="en-US" smtClean="0"/>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D48A50-CFEE-49E5-85E9-A5FBB01C979B}" type="slidenum">
              <a:rPr lang="en-US" smtClean="0"/>
              <a:t>‹#›</a:t>
            </a:fld>
            <a:endParaRPr lang="en-US"/>
          </a:p>
        </p:txBody>
      </p:sp>
    </p:spTree>
    <p:extLst>
      <p:ext uri="{BB962C8B-B14F-4D97-AF65-F5344CB8AC3E}">
        <p14:creationId xmlns:p14="http://schemas.microsoft.com/office/powerpoint/2010/main" val="113699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97955A-76A3-4E8F-BE66-1A90CDC61983}"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D48A50-CFEE-49E5-85E9-A5FBB01C979B}" type="slidenum">
              <a:rPr lang="en-US" smtClean="0"/>
              <a:t>‹#›</a:t>
            </a:fld>
            <a:endParaRPr lang="en-US"/>
          </a:p>
        </p:txBody>
      </p:sp>
    </p:spTree>
    <p:extLst>
      <p:ext uri="{BB962C8B-B14F-4D97-AF65-F5344CB8AC3E}">
        <p14:creationId xmlns:p14="http://schemas.microsoft.com/office/powerpoint/2010/main" val="212758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97955A-76A3-4E8F-BE66-1A90CDC61983}" type="datetimeFigureOut">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D48A50-CFEE-49E5-85E9-A5FBB01C979B}" type="slidenum">
              <a:rPr lang="en-US" smtClean="0"/>
              <a:t>‹#›</a:t>
            </a:fld>
            <a:endParaRPr lang="en-US"/>
          </a:p>
        </p:txBody>
      </p:sp>
    </p:spTree>
    <p:extLst>
      <p:ext uri="{BB962C8B-B14F-4D97-AF65-F5344CB8AC3E}">
        <p14:creationId xmlns:p14="http://schemas.microsoft.com/office/powerpoint/2010/main" val="493804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97955A-76A3-4E8F-BE66-1A90CDC61983}" type="datetimeFigureOut">
              <a:rPr lang="en-US" smtClean="0"/>
              <a:t>2/19/2020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D48A50-CFEE-49E5-85E9-A5FBB01C979B}" type="slidenum">
              <a:rPr lang="en-US" smtClean="0"/>
              <a:t>‹#›</a:t>
            </a:fld>
            <a:endParaRPr lang="en-US"/>
          </a:p>
        </p:txBody>
      </p:sp>
    </p:spTree>
    <p:extLst>
      <p:ext uri="{BB962C8B-B14F-4D97-AF65-F5344CB8AC3E}">
        <p14:creationId xmlns:p14="http://schemas.microsoft.com/office/powerpoint/2010/main" val="1168505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http://www.mediaresource.org/instruct.ht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hyperlink" Target="../../Video%20Clips/Biology/Evolution/Mud%20Skipper.mp4" TargetMode="External"/><Relationship Id="rId5" Type="http://schemas.openxmlformats.org/officeDocument/2006/relationships/hyperlink" Target="../../Video%20Clips/Biology/Evolution/JUDGE%20DAY_Fish_Fossil.mp4" TargetMode="Externa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Video%20Clips/Biology/Evolution/CRACKING%20CODE%20O.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spcBef>
                <a:spcPct val="20000"/>
              </a:spcBef>
              <a:spcAft>
                <a:spcPct val="20000"/>
              </a:spcAft>
              <a:buClr>
                <a:schemeClr val="tx2"/>
              </a:buClr>
              <a:buFont typeface="Wingdings" pitchFamily="84" charset="2"/>
              <a:buChar char="§"/>
              <a:defRPr sz="2800">
                <a:solidFill>
                  <a:schemeClr val="tx1"/>
                </a:solidFill>
                <a:latin typeface="Arial" charset="0"/>
                <a:cs typeface="Arial" charset="0"/>
              </a:defRPr>
            </a:lvl1pPr>
            <a:lvl2pPr marL="742950" indent="-285750" eaLnBrk="0" hangingPunct="0">
              <a:spcBef>
                <a:spcPct val="20000"/>
              </a:spcBef>
              <a:spcAft>
                <a:spcPct val="20000"/>
              </a:spcAft>
              <a:buClr>
                <a:schemeClr val="tx2"/>
              </a:buClr>
              <a:buFont typeface="Wingdings" pitchFamily="84" charset="2"/>
              <a:buChar char="§"/>
              <a:defRPr sz="2600">
                <a:solidFill>
                  <a:schemeClr val="tx1"/>
                </a:solidFill>
                <a:latin typeface="Arial" charset="0"/>
                <a:cs typeface="Arial" charset="0"/>
              </a:defRPr>
            </a:lvl2pPr>
            <a:lvl3pPr marL="1143000" indent="-228600" eaLnBrk="0" hangingPunct="0">
              <a:spcBef>
                <a:spcPct val="20000"/>
              </a:spcBef>
              <a:spcAft>
                <a:spcPct val="20000"/>
              </a:spcAft>
              <a:buClr>
                <a:schemeClr val="tx2"/>
              </a:buClr>
              <a:buFont typeface="Wingdings" pitchFamily="84" charset="2"/>
              <a:buChar char="§"/>
              <a:defRPr sz="2400">
                <a:solidFill>
                  <a:schemeClr val="tx1"/>
                </a:solidFill>
                <a:latin typeface="Arial" charset="0"/>
                <a:cs typeface="Arial" charset="0"/>
              </a:defRPr>
            </a:lvl3pPr>
            <a:lvl4pPr marL="16002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4pPr>
            <a:lvl5pPr marL="20574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5pPr>
            <a:lvl6pPr marL="25146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6pPr>
            <a:lvl7pPr marL="29718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7pPr>
            <a:lvl8pPr marL="34290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8pPr>
            <a:lvl9pPr marL="38862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9pPr>
          </a:lstStyle>
          <a:p>
            <a:pPr algn="ctr">
              <a:spcBef>
                <a:spcPct val="0"/>
              </a:spcBef>
              <a:spcAft>
                <a:spcPct val="0"/>
              </a:spcAft>
              <a:buClrTx/>
              <a:buFontTx/>
              <a:buNone/>
            </a:pPr>
            <a:r>
              <a:rPr lang="en-US" altLang="en-US" sz="1400" b="1">
                <a:solidFill>
                  <a:srgbClr val="000000"/>
                </a:solidFill>
                <a:latin typeface="Tahoma" pitchFamily="84" charset="0"/>
              </a:rPr>
              <a:t>0</a:t>
            </a:r>
          </a:p>
        </p:txBody>
      </p:sp>
      <p:sp>
        <p:nvSpPr>
          <p:cNvPr id="4099" name="Text Box 8"/>
          <p:cNvSpPr txBox="1">
            <a:spLocks noChangeArrowheads="1"/>
          </p:cNvSpPr>
          <p:nvPr/>
        </p:nvSpPr>
        <p:spPr bwMode="auto">
          <a:xfrm>
            <a:off x="528638" y="1098550"/>
            <a:ext cx="8691562" cy="1938338"/>
          </a:xfrm>
          <a:prstGeom prst="rect">
            <a:avLst/>
          </a:prstGeom>
          <a:noFill/>
          <a:ln>
            <a:noFill/>
          </a:ln>
          <a:effectLst/>
          <a:extLst>
            <a:ext uri="{909E8E84-426E-40DD-AFC4-6F175D3DCCD1}">
              <a14:hiddenFill xmlns:a14="http://schemas.microsoft.com/office/drawing/2010/main">
                <a:solidFill>
                  <a:srgbClr val="9D0016"/>
                </a:solidFill>
              </a14:hiddenFill>
            </a:ext>
            <a:ext uri="{91240B29-F687-4F45-9708-019B960494DF}">
              <a14:hiddenLine xmlns:a14="http://schemas.microsoft.com/office/drawing/2010/main" w="9525">
                <a:solidFill>
                  <a:srgbClr val="47474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ct val="20000"/>
              </a:spcAft>
              <a:buClr>
                <a:schemeClr val="tx2"/>
              </a:buClr>
              <a:buFont typeface="Wingdings" pitchFamily="84" charset="2"/>
              <a:buChar char="§"/>
              <a:defRPr sz="2800">
                <a:solidFill>
                  <a:schemeClr val="tx1"/>
                </a:solidFill>
                <a:latin typeface="Arial" charset="0"/>
                <a:cs typeface="Arial" charset="0"/>
              </a:defRPr>
            </a:lvl1pPr>
            <a:lvl2pPr marL="742950" indent="-285750" eaLnBrk="0" hangingPunct="0">
              <a:spcBef>
                <a:spcPct val="20000"/>
              </a:spcBef>
              <a:spcAft>
                <a:spcPct val="20000"/>
              </a:spcAft>
              <a:buClr>
                <a:schemeClr val="tx2"/>
              </a:buClr>
              <a:buFont typeface="Wingdings" pitchFamily="84" charset="2"/>
              <a:buChar char="§"/>
              <a:defRPr sz="2600">
                <a:solidFill>
                  <a:schemeClr val="tx1"/>
                </a:solidFill>
                <a:latin typeface="Arial" charset="0"/>
                <a:cs typeface="Arial" charset="0"/>
              </a:defRPr>
            </a:lvl2pPr>
            <a:lvl3pPr marL="1143000" indent="-228600" eaLnBrk="0" hangingPunct="0">
              <a:spcBef>
                <a:spcPct val="20000"/>
              </a:spcBef>
              <a:spcAft>
                <a:spcPct val="20000"/>
              </a:spcAft>
              <a:buClr>
                <a:schemeClr val="tx2"/>
              </a:buClr>
              <a:buFont typeface="Wingdings" pitchFamily="84" charset="2"/>
              <a:buChar char="§"/>
              <a:defRPr sz="2400">
                <a:solidFill>
                  <a:schemeClr val="tx1"/>
                </a:solidFill>
                <a:latin typeface="Arial" charset="0"/>
                <a:cs typeface="Arial" charset="0"/>
              </a:defRPr>
            </a:lvl3pPr>
            <a:lvl4pPr marL="16002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4pPr>
            <a:lvl5pPr marL="20574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5pPr>
            <a:lvl6pPr marL="25146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6pPr>
            <a:lvl7pPr marL="29718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7pPr>
            <a:lvl8pPr marL="34290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8pPr>
            <a:lvl9pPr marL="38862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9pPr>
          </a:lstStyle>
          <a:p>
            <a:pPr eaLnBrk="1" hangingPunct="1">
              <a:spcBef>
                <a:spcPct val="0"/>
              </a:spcBef>
              <a:spcAft>
                <a:spcPct val="0"/>
              </a:spcAft>
              <a:buClrTx/>
              <a:buFontTx/>
              <a:buNone/>
            </a:pPr>
            <a:r>
              <a:rPr lang="en-US" altLang="en-US" sz="12000">
                <a:solidFill>
                  <a:srgbClr val="9D0016"/>
                </a:solidFill>
              </a:rPr>
              <a:t>Chapter 19</a:t>
            </a:r>
          </a:p>
        </p:txBody>
      </p:sp>
      <p:sp>
        <p:nvSpPr>
          <p:cNvPr id="4100" name="Subtitle 1"/>
          <p:cNvSpPr>
            <a:spLocks noGrp="1"/>
          </p:cNvSpPr>
          <p:nvPr>
            <p:ph type="subTitle" idx="1"/>
          </p:nvPr>
        </p:nvSpPr>
        <p:spPr>
          <a:xfrm>
            <a:off x="1371600" y="3352800"/>
            <a:ext cx="6400800" cy="1752600"/>
          </a:xfrm>
        </p:spPr>
        <p:txBody>
          <a:bodyPr>
            <a:normAutofit fontScale="92500" lnSpcReduction="10000"/>
          </a:bodyPr>
          <a:lstStyle/>
          <a:p>
            <a:pPr>
              <a:spcAft>
                <a:spcPct val="0"/>
              </a:spcAft>
              <a:buFont typeface="Arial" charset="0"/>
              <a:buNone/>
            </a:pPr>
            <a:r>
              <a:rPr lang="en-US" altLang="en-US" dirty="0">
                <a:latin typeface="Times New Roman" pitchFamily="84" charset="0"/>
              </a:rPr>
              <a:t>Overview of Homologous and Analogous Structures, Convergent Evolution, Biogeography and the Fossil Record</a:t>
            </a:r>
          </a:p>
        </p:txBody>
      </p:sp>
    </p:spTree>
    <p:custDataLst>
      <p:tags r:id="rId1"/>
    </p:custDataLst>
    <p:extLst>
      <p:ext uri="{BB962C8B-B14F-4D97-AF65-F5344CB8AC3E}">
        <p14:creationId xmlns:p14="http://schemas.microsoft.com/office/powerpoint/2010/main" val="346228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4294967295"/>
          </p:nvPr>
        </p:nvSpPr>
        <p:spPr>
          <a:xfrm>
            <a:off x="55563" y="1257300"/>
            <a:ext cx="8890000" cy="4921250"/>
          </a:xfrm>
        </p:spPr>
        <p:txBody>
          <a:bodyPr lIns="91440" tIns="45720" rIns="91440" bIns="45720"/>
          <a:lstStyle/>
          <a:p>
            <a:pPr eaLnBrk="1" hangingPunct="1"/>
            <a:r>
              <a:rPr lang="en-US" altLang="en-US" b="1" dirty="0">
                <a:solidFill>
                  <a:srgbClr val="000000"/>
                </a:solidFill>
              </a:rPr>
              <a:t>Vestigial structures </a:t>
            </a:r>
            <a:r>
              <a:rPr lang="en-US" altLang="en-US" dirty="0">
                <a:solidFill>
                  <a:srgbClr val="000000"/>
                </a:solidFill>
              </a:rPr>
              <a:t>are remnants of features that served important functions in the organism’s</a:t>
            </a:r>
            <a:r>
              <a:rPr lang="en-US" altLang="ja-JP" dirty="0">
                <a:solidFill>
                  <a:srgbClr val="000000"/>
                </a:solidFill>
                <a:ea typeface="ＭＳ Ｐゴシック" pitchFamily="84" charset="-128"/>
              </a:rPr>
              <a:t> ancestors.</a:t>
            </a:r>
            <a:endParaRPr lang="en-US" altLang="en-US" dirty="0"/>
          </a:p>
        </p:txBody>
      </p:sp>
      <p:sp>
        <p:nvSpPr>
          <p:cNvPr id="9219" name="Line 6"/>
          <p:cNvSpPr>
            <a:spLocks noChangeShapeType="1"/>
          </p:cNvSpPr>
          <p:nvPr/>
        </p:nvSpPr>
        <p:spPr bwMode="auto">
          <a:xfrm>
            <a:off x="182563" y="1095375"/>
            <a:ext cx="8775700" cy="0"/>
          </a:xfrm>
          <a:prstGeom prst="line">
            <a:avLst/>
          </a:prstGeom>
          <a:noFill/>
          <a:ln w="76200">
            <a:solidFill>
              <a:srgbClr val="9D001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0" name="Line 7"/>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 name="Group 4"/>
          <p:cNvGrpSpPr/>
          <p:nvPr/>
        </p:nvGrpSpPr>
        <p:grpSpPr>
          <a:xfrm>
            <a:off x="0" y="3224133"/>
            <a:ext cx="8958263" cy="3167063"/>
            <a:chOff x="333375" y="2633662"/>
            <a:chExt cx="9707563" cy="3167063"/>
          </a:xfrm>
        </p:grpSpPr>
        <p:grpSp>
          <p:nvGrpSpPr>
            <p:cNvPr id="6" name="Group 5"/>
            <p:cNvGrpSpPr/>
            <p:nvPr/>
          </p:nvGrpSpPr>
          <p:grpSpPr>
            <a:xfrm>
              <a:off x="333375" y="2633662"/>
              <a:ext cx="6091238" cy="3167063"/>
              <a:chOff x="990600" y="2490787"/>
              <a:chExt cx="6091238" cy="3167063"/>
            </a:xfrm>
          </p:grpSpPr>
          <p:pic>
            <p:nvPicPr>
              <p:cNvPr id="8" name="Picture 3"/>
              <p:cNvPicPr>
                <a:picLocks noChangeAspect="1" noChangeArrowheads="1"/>
              </p:cNvPicPr>
              <p:nvPr/>
            </p:nvPicPr>
            <p:blipFill>
              <a:blip r:embed="rId3" cstate="print"/>
              <a:srcRect/>
              <a:stretch>
                <a:fillRect/>
              </a:stretch>
            </p:blipFill>
            <p:spPr bwMode="auto">
              <a:xfrm>
                <a:off x="3486150" y="2646760"/>
                <a:ext cx="3595688" cy="2696766"/>
              </a:xfrm>
              <a:prstGeom prst="rect">
                <a:avLst/>
              </a:prstGeom>
              <a:noFill/>
              <a:ln w="9525">
                <a:noFill/>
                <a:miter lim="800000"/>
                <a:headEnd/>
                <a:tailEnd/>
              </a:ln>
            </p:spPr>
          </p:pic>
          <p:pic>
            <p:nvPicPr>
              <p:cNvPr id="9" name="Picture 5"/>
              <p:cNvPicPr>
                <a:picLocks noChangeAspect="1" noChangeArrowheads="1"/>
              </p:cNvPicPr>
              <p:nvPr/>
            </p:nvPicPr>
            <p:blipFill>
              <a:blip r:embed="rId4" cstate="print"/>
              <a:srcRect/>
              <a:stretch>
                <a:fillRect/>
              </a:stretch>
            </p:blipFill>
            <p:spPr bwMode="auto">
              <a:xfrm>
                <a:off x="990600" y="2490787"/>
                <a:ext cx="2439149" cy="3167063"/>
              </a:xfrm>
              <a:prstGeom prst="rect">
                <a:avLst/>
              </a:prstGeom>
              <a:noFill/>
              <a:ln w="9525">
                <a:noFill/>
                <a:miter lim="800000"/>
                <a:headEnd/>
                <a:tailEnd/>
              </a:ln>
            </p:spPr>
          </p:pic>
        </p:grpSp>
        <p:pic>
          <p:nvPicPr>
            <p:cNvPr id="7" name="Picture 6"/>
            <p:cNvPicPr>
              <a:picLocks noChangeAspect="1" noChangeArrowheads="1"/>
            </p:cNvPicPr>
            <p:nvPr/>
          </p:nvPicPr>
          <p:blipFill>
            <a:blip r:embed="rId5" cstate="print"/>
            <a:srcRect/>
            <a:stretch>
              <a:fillRect/>
            </a:stretch>
          </p:blipFill>
          <p:spPr bwMode="auto">
            <a:xfrm>
              <a:off x="6440489" y="2800351"/>
              <a:ext cx="3600449" cy="2700337"/>
            </a:xfrm>
            <a:prstGeom prst="rect">
              <a:avLst/>
            </a:prstGeom>
            <a:noFill/>
            <a:ln w="9525">
              <a:noFill/>
              <a:miter lim="800000"/>
              <a:headEnd/>
              <a:tailEnd/>
            </a:ln>
          </p:spPr>
        </p:pic>
      </p:grpSp>
    </p:spTree>
    <p:extLst>
      <p:ext uri="{BB962C8B-B14F-4D97-AF65-F5344CB8AC3E}">
        <p14:creationId xmlns:p14="http://schemas.microsoft.com/office/powerpoint/2010/main" val="416351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838200"/>
            <a:ext cx="8229600" cy="5029200"/>
          </a:xfrm>
        </p:spPr>
        <p:txBody>
          <a:bodyPr/>
          <a:lstStyle/>
          <a:p>
            <a:pPr eaLnBrk="1" hangingPunct="1"/>
            <a:r>
              <a:rPr lang="en-US" dirty="0"/>
              <a:t>Vestigial Structure example</a:t>
            </a:r>
            <a:endParaRPr lang="en-US" dirty="0">
              <a:solidFill>
                <a:srgbClr val="990000"/>
              </a:solidFill>
            </a:endParaRPr>
          </a:p>
        </p:txBody>
      </p:sp>
      <p:pic>
        <p:nvPicPr>
          <p:cNvPr id="16388" name="Picture 4"/>
          <p:cNvPicPr>
            <a:picLocks noChangeAspect="1" noChangeArrowheads="1"/>
          </p:cNvPicPr>
          <p:nvPr/>
        </p:nvPicPr>
        <p:blipFill>
          <a:blip r:embed="rId3" cstate="print"/>
          <a:srcRect/>
          <a:stretch>
            <a:fillRect/>
          </a:stretch>
        </p:blipFill>
        <p:spPr bwMode="auto">
          <a:xfrm>
            <a:off x="457200" y="1447800"/>
            <a:ext cx="7696200" cy="5148337"/>
          </a:xfrm>
          <a:prstGeom prst="rect">
            <a:avLst/>
          </a:prstGeom>
          <a:noFill/>
          <a:ln w="9525">
            <a:noFill/>
            <a:miter lim="800000"/>
            <a:headEnd/>
            <a:tailEnd/>
          </a:ln>
        </p:spPr>
      </p:pic>
    </p:spTree>
    <p:extLst>
      <p:ext uri="{BB962C8B-B14F-4D97-AF65-F5344CB8AC3E}">
        <p14:creationId xmlns:p14="http://schemas.microsoft.com/office/powerpoint/2010/main" val="2097432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381000"/>
            <a:ext cx="8229600" cy="914400"/>
          </a:xfrm>
        </p:spPr>
        <p:txBody>
          <a:bodyPr/>
          <a:lstStyle/>
          <a:p>
            <a:pPr eaLnBrk="1" hangingPunct="1"/>
            <a:r>
              <a:rPr lang="en-US" dirty="0"/>
              <a:t>Vestigial Structure example</a:t>
            </a:r>
            <a:endParaRPr lang="en-US" dirty="0">
              <a:solidFill>
                <a:srgbClr val="990000"/>
              </a:solidFill>
            </a:endParaRPr>
          </a:p>
        </p:txBody>
      </p:sp>
      <p:pic>
        <p:nvPicPr>
          <p:cNvPr id="34818" name="Picture 2"/>
          <p:cNvPicPr>
            <a:picLocks noChangeAspect="1" noChangeArrowheads="1"/>
          </p:cNvPicPr>
          <p:nvPr/>
        </p:nvPicPr>
        <p:blipFill>
          <a:blip r:embed="rId3" cstate="print"/>
          <a:srcRect/>
          <a:stretch>
            <a:fillRect/>
          </a:stretch>
        </p:blipFill>
        <p:spPr bwMode="auto">
          <a:xfrm>
            <a:off x="1447800" y="1828800"/>
            <a:ext cx="5638800" cy="4694301"/>
          </a:xfrm>
          <a:prstGeom prst="rect">
            <a:avLst/>
          </a:prstGeom>
          <a:noFill/>
          <a:ln w="9525">
            <a:noFill/>
            <a:miter lim="800000"/>
            <a:headEnd/>
            <a:tailEnd/>
          </a:ln>
        </p:spPr>
      </p:pic>
    </p:spTree>
    <p:extLst>
      <p:ext uri="{BB962C8B-B14F-4D97-AF65-F5344CB8AC3E}">
        <p14:creationId xmlns:p14="http://schemas.microsoft.com/office/powerpoint/2010/main" val="1488803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ctrTitle" idx="4294967295"/>
          </p:nvPr>
        </p:nvSpPr>
        <p:spPr bwMode="auto">
          <a:xfrm>
            <a:off x="152399" y="0"/>
            <a:ext cx="7607301" cy="1111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ormAutofit/>
          </a:bodyPr>
          <a:lstStyle/>
          <a:p>
            <a:pPr algn="l" eaLnBrk="1" hangingPunct="1"/>
            <a:r>
              <a:rPr lang="en-US" altLang="en-US" sz="2800" dirty="0">
                <a:latin typeface="Arial" charset="0"/>
              </a:rPr>
              <a:t>Convergent Evolution</a:t>
            </a:r>
          </a:p>
        </p:txBody>
      </p:sp>
      <p:sp>
        <p:nvSpPr>
          <p:cNvPr id="4" name="TextBox 3"/>
          <p:cNvSpPr txBox="1"/>
          <p:nvPr/>
        </p:nvSpPr>
        <p:spPr>
          <a:xfrm>
            <a:off x="1954738" y="6019800"/>
            <a:ext cx="4907497" cy="646331"/>
          </a:xfrm>
          <a:prstGeom prst="rect">
            <a:avLst/>
          </a:prstGeom>
          <a:noFill/>
        </p:spPr>
        <p:txBody>
          <a:bodyPr wrap="none" rtlCol="0">
            <a:spAutoFit/>
          </a:bodyPr>
          <a:lstStyle/>
          <a:p>
            <a:r>
              <a:rPr lang="en-US" sz="3600" dirty="0"/>
              <a:t>The wings are analogous.</a:t>
            </a:r>
          </a:p>
        </p:txBody>
      </p:sp>
      <p:pic>
        <p:nvPicPr>
          <p:cNvPr id="24578" name="Picture 2" descr="http://scitechdaily.com/images/morpho-genus-butterfl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3886200" cy="2964657"/>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www.digitalbirdphotography.com/BIF/pelican-fligh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0420" y="1905000"/>
            <a:ext cx="38226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37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80FC74-FFED-4B1E-B3B6-3FDC3FF0E5B4}"/>
              </a:ext>
            </a:extLst>
          </p:cNvPr>
          <p:cNvSpPr>
            <a:spLocks noGrp="1"/>
          </p:cNvSpPr>
          <p:nvPr>
            <p:ph idx="1"/>
          </p:nvPr>
        </p:nvSpPr>
        <p:spPr>
          <a:xfrm>
            <a:off x="228600" y="20320"/>
            <a:ext cx="8229600" cy="7162800"/>
          </a:xfrm>
        </p:spPr>
        <p:txBody>
          <a:bodyPr/>
          <a:lstStyle/>
          <a:p>
            <a:r>
              <a:rPr lang="en-US" altLang="en-US" b="1" dirty="0"/>
              <a:t>Convergent evolution </a:t>
            </a:r>
            <a:r>
              <a:rPr lang="en-US" altLang="en-US" dirty="0"/>
              <a:t>is the evolution of similar, or </a:t>
            </a:r>
            <a:r>
              <a:rPr lang="en-US" altLang="en-US" b="1" dirty="0"/>
              <a:t>analogous</a:t>
            </a:r>
            <a:r>
              <a:rPr lang="en-US" altLang="en-US" dirty="0"/>
              <a:t>,</a:t>
            </a:r>
            <a:r>
              <a:rPr lang="en-US" altLang="en-US" b="1" dirty="0"/>
              <a:t> </a:t>
            </a:r>
            <a:r>
              <a:rPr lang="en-US" altLang="en-US" dirty="0"/>
              <a:t>features in distantly related groups.</a:t>
            </a:r>
          </a:p>
          <a:p>
            <a:endParaRPr lang="en-US" altLang="en-US" dirty="0"/>
          </a:p>
          <a:p>
            <a:endParaRPr lang="en-US" altLang="en-US" dirty="0"/>
          </a:p>
          <a:p>
            <a:r>
              <a:rPr lang="en-US" altLang="en-US" dirty="0"/>
              <a:t>Analogous traits arise when groups independently adapt to similar environments in similar ways.</a:t>
            </a:r>
          </a:p>
          <a:p>
            <a:endParaRPr lang="en-US" altLang="en-US" dirty="0"/>
          </a:p>
          <a:p>
            <a:pPr marL="0" indent="0">
              <a:buNone/>
            </a:pPr>
            <a:endParaRPr lang="en-US" altLang="en-US" dirty="0"/>
          </a:p>
          <a:p>
            <a:r>
              <a:rPr lang="en-US" altLang="en-US" dirty="0"/>
              <a:t>Convergent evolution does not provide information about ancestry.</a:t>
            </a:r>
          </a:p>
          <a:p>
            <a:endParaRPr lang="en-US" dirty="0"/>
          </a:p>
        </p:txBody>
      </p:sp>
    </p:spTree>
    <p:extLst>
      <p:ext uri="{BB962C8B-B14F-4D97-AF65-F5344CB8AC3E}">
        <p14:creationId xmlns:p14="http://schemas.microsoft.com/office/powerpoint/2010/main" val="169706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1" name="Rectangle 9"/>
          <p:cNvSpPr>
            <a:spLocks noGrp="1" noChangeArrowheads="1"/>
          </p:cNvSpPr>
          <p:nvPr>
            <p:ph type="body" idx="1"/>
          </p:nvPr>
        </p:nvSpPr>
        <p:spPr>
          <a:xfrm>
            <a:off x="319088" y="4800600"/>
            <a:ext cx="8636000" cy="434975"/>
          </a:xfrm>
        </p:spPr>
        <p:txBody>
          <a:bodyPr>
            <a:noAutofit/>
          </a:bodyPr>
          <a:lstStyle/>
          <a:p>
            <a:pPr>
              <a:buFont typeface="Wingdings" pitchFamily="2" charset="2"/>
              <a:buNone/>
            </a:pPr>
            <a:r>
              <a:rPr lang="en-US" sz="2800" dirty="0"/>
              <a:t>Shark (</a:t>
            </a:r>
            <a:r>
              <a:rPr lang="en-US" sz="2800" dirty="0" err="1"/>
              <a:t>Chondrichthyes</a:t>
            </a:r>
            <a:r>
              <a:rPr lang="en-US" sz="2800" dirty="0"/>
              <a:t>)	                     Dolphin (mammal)</a:t>
            </a:r>
          </a:p>
        </p:txBody>
      </p:sp>
      <p:pic>
        <p:nvPicPr>
          <p:cNvPr id="74759" name="Picture 7" descr="dolphin"/>
          <p:cNvPicPr>
            <a:picLocks noChangeAspect="1" noChangeArrowheads="1"/>
          </p:cNvPicPr>
          <p:nvPr/>
        </p:nvPicPr>
        <p:blipFill>
          <a:blip r:embed="rId3" cstate="print"/>
          <a:srcRect/>
          <a:stretch>
            <a:fillRect/>
          </a:stretch>
        </p:blipFill>
        <p:spPr bwMode="auto">
          <a:xfrm>
            <a:off x="4388644" y="1781934"/>
            <a:ext cx="4779962" cy="2905159"/>
          </a:xfrm>
          <a:prstGeom prst="rect">
            <a:avLst/>
          </a:prstGeom>
          <a:noFill/>
        </p:spPr>
      </p:pic>
      <p:sp>
        <p:nvSpPr>
          <p:cNvPr id="74764" name="Text Box 12"/>
          <p:cNvSpPr txBox="1">
            <a:spLocks noChangeArrowheads="1"/>
          </p:cNvSpPr>
          <p:nvPr/>
        </p:nvSpPr>
        <p:spPr bwMode="auto">
          <a:xfrm>
            <a:off x="319088" y="682625"/>
            <a:ext cx="8139112" cy="707886"/>
          </a:xfrm>
          <a:prstGeom prst="rect">
            <a:avLst/>
          </a:prstGeom>
          <a:noFill/>
          <a:ln w="9525">
            <a:noFill/>
            <a:miter lim="800000"/>
            <a:headEnd/>
            <a:tailEnd/>
          </a:ln>
          <a:effectLst/>
        </p:spPr>
        <p:txBody>
          <a:bodyPr>
            <a:spAutoFit/>
          </a:bodyPr>
          <a:lstStyle/>
          <a:p>
            <a:pPr>
              <a:spcBef>
                <a:spcPct val="50000"/>
              </a:spcBef>
            </a:pPr>
            <a:r>
              <a:rPr lang="en-US" sz="4000" dirty="0"/>
              <a:t>Example of Convergent Evolution</a:t>
            </a:r>
          </a:p>
        </p:txBody>
      </p:sp>
      <p:pic>
        <p:nvPicPr>
          <p:cNvPr id="22530" name="Picture 2" descr="http://www.bigmarinefish.com/mako-shar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90" y="1777828"/>
            <a:ext cx="4374834" cy="29092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9088" y="5867399"/>
            <a:ext cx="8943795" cy="646331"/>
          </a:xfrm>
          <a:prstGeom prst="rect">
            <a:avLst/>
          </a:prstGeom>
          <a:noFill/>
        </p:spPr>
        <p:txBody>
          <a:bodyPr wrap="none" rtlCol="0">
            <a:spAutoFit/>
          </a:bodyPr>
          <a:lstStyle/>
          <a:p>
            <a:r>
              <a:rPr lang="en-US" sz="3600" dirty="0"/>
              <a:t>The fins and streamlined shape are analogous.</a:t>
            </a:r>
          </a:p>
        </p:txBody>
      </p:sp>
    </p:spTree>
    <p:extLst>
      <p:ext uri="{BB962C8B-B14F-4D97-AF65-F5344CB8AC3E}">
        <p14:creationId xmlns:p14="http://schemas.microsoft.com/office/powerpoint/2010/main" val="3622460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47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7" descr="19_18ConvergentEvolu-U"/>
          <p:cNvPicPr>
            <a:picLocks noChangeAspect="1" noChangeArrowheads="1"/>
          </p:cNvPicPr>
          <p:nvPr/>
        </p:nvPicPr>
        <p:blipFill>
          <a:blip r:embed="rId3">
            <a:extLst>
              <a:ext uri="{28A0092B-C50C-407E-A947-70E740481C1C}">
                <a14:useLocalDpi xmlns:a14="http://schemas.microsoft.com/office/drawing/2010/main" val="0"/>
              </a:ext>
            </a:extLst>
          </a:blip>
          <a:srcRect b="3288"/>
          <a:stretch>
            <a:fillRect/>
          </a:stretch>
        </p:blipFill>
        <p:spPr bwMode="auto">
          <a:xfrm>
            <a:off x="1019175" y="1111250"/>
            <a:ext cx="7104063"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ctrTitle" idx="4294967295"/>
          </p:nvPr>
        </p:nvSpPr>
        <p:spPr bwMode="auto">
          <a:xfrm>
            <a:off x="152399" y="0"/>
            <a:ext cx="7607301" cy="1111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ormAutofit/>
          </a:bodyPr>
          <a:lstStyle/>
          <a:p>
            <a:pPr algn="l" eaLnBrk="1" hangingPunct="1"/>
            <a:r>
              <a:rPr lang="en-US" altLang="en-US" sz="2800" dirty="0">
                <a:latin typeface="Arial" charset="0"/>
              </a:rPr>
              <a:t>Example of Convergent Evolution</a:t>
            </a:r>
          </a:p>
        </p:txBody>
      </p:sp>
      <p:sp>
        <p:nvSpPr>
          <p:cNvPr id="15364" name="Text Box 31"/>
          <p:cNvSpPr txBox="1">
            <a:spLocks noChangeArrowheads="1"/>
          </p:cNvSpPr>
          <p:nvPr/>
        </p:nvSpPr>
        <p:spPr bwMode="auto">
          <a:xfrm>
            <a:off x="2144713" y="4294188"/>
            <a:ext cx="1509712"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900" b="1">
                <a:solidFill>
                  <a:schemeClr val="bg1"/>
                </a:solidFill>
              </a:rPr>
              <a:t>AUSTRALIA </a:t>
            </a:r>
            <a:endParaRPr lang="en-US" altLang="en-US" sz="1900" b="1" i="1">
              <a:solidFill>
                <a:schemeClr val="bg1"/>
              </a:solidFill>
            </a:endParaRPr>
          </a:p>
        </p:txBody>
      </p:sp>
      <p:sp>
        <p:nvSpPr>
          <p:cNvPr id="15365" name="Text Box 31"/>
          <p:cNvSpPr txBox="1">
            <a:spLocks noChangeArrowheads="1"/>
          </p:cNvSpPr>
          <p:nvPr/>
        </p:nvSpPr>
        <p:spPr bwMode="auto">
          <a:xfrm>
            <a:off x="3775075" y="2611438"/>
            <a:ext cx="12668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900" b="1">
                <a:solidFill>
                  <a:schemeClr val="bg1"/>
                </a:solidFill>
              </a:rPr>
              <a:t>NORTH</a:t>
            </a:r>
            <a:br>
              <a:rPr lang="en-US" altLang="en-US" sz="1900" b="1">
                <a:solidFill>
                  <a:schemeClr val="bg1"/>
                </a:solidFill>
              </a:rPr>
            </a:br>
            <a:r>
              <a:rPr lang="en-US" altLang="en-US" sz="1900" b="1">
                <a:solidFill>
                  <a:schemeClr val="bg1"/>
                </a:solidFill>
              </a:rPr>
              <a:t>AMERICA</a:t>
            </a:r>
            <a:endParaRPr lang="en-US" altLang="en-US" sz="1900" b="1" i="1">
              <a:solidFill>
                <a:schemeClr val="bg1"/>
              </a:solidFill>
            </a:endParaRPr>
          </a:p>
        </p:txBody>
      </p:sp>
      <p:sp>
        <p:nvSpPr>
          <p:cNvPr id="15366" name="Text Box 31"/>
          <p:cNvSpPr txBox="1">
            <a:spLocks noChangeArrowheads="1"/>
          </p:cNvSpPr>
          <p:nvPr/>
        </p:nvSpPr>
        <p:spPr bwMode="auto">
          <a:xfrm>
            <a:off x="1319213" y="2765425"/>
            <a:ext cx="7842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900" b="1"/>
              <a:t>Sugar</a:t>
            </a:r>
          </a:p>
          <a:p>
            <a:pPr>
              <a:lnSpc>
                <a:spcPct val="90000"/>
              </a:lnSpc>
            </a:pPr>
            <a:r>
              <a:rPr lang="en-US" altLang="en-US" sz="1900" b="1"/>
              <a:t>glider </a:t>
            </a:r>
            <a:endParaRPr lang="en-US" altLang="en-US" sz="1900" b="1" i="1"/>
          </a:p>
        </p:txBody>
      </p:sp>
      <p:sp>
        <p:nvSpPr>
          <p:cNvPr id="15367" name="Text Box 31"/>
          <p:cNvSpPr txBox="1">
            <a:spLocks noChangeArrowheads="1"/>
          </p:cNvSpPr>
          <p:nvPr/>
        </p:nvSpPr>
        <p:spPr bwMode="auto">
          <a:xfrm>
            <a:off x="6873875" y="4932363"/>
            <a:ext cx="885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900" b="1"/>
              <a:t>Flying</a:t>
            </a:r>
          </a:p>
          <a:p>
            <a:pPr>
              <a:lnSpc>
                <a:spcPct val="90000"/>
              </a:lnSpc>
            </a:pPr>
            <a:r>
              <a:rPr lang="en-US" altLang="en-US" sz="1900" b="1"/>
              <a:t>squirrel </a:t>
            </a:r>
            <a:endParaRPr lang="en-US" altLang="en-US" sz="1900" b="1" i="1"/>
          </a:p>
        </p:txBody>
      </p:sp>
      <p:sp>
        <p:nvSpPr>
          <p:cNvPr id="15368" name="Line 25"/>
          <p:cNvSpPr>
            <a:spLocks noChangeShapeType="1"/>
          </p:cNvSpPr>
          <p:nvPr/>
        </p:nvSpPr>
        <p:spPr bwMode="auto">
          <a:xfrm flipH="1">
            <a:off x="2806700" y="3995738"/>
            <a:ext cx="131763" cy="2540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9" name="Line 26"/>
          <p:cNvSpPr>
            <a:spLocks noChangeShapeType="1"/>
          </p:cNvSpPr>
          <p:nvPr/>
        </p:nvSpPr>
        <p:spPr bwMode="auto">
          <a:xfrm flipH="1">
            <a:off x="4686300" y="2557463"/>
            <a:ext cx="300038" cy="147637"/>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0" name="Line 28"/>
          <p:cNvSpPr>
            <a:spLocks noChangeShapeType="1"/>
          </p:cNvSpPr>
          <p:nvPr/>
        </p:nvSpPr>
        <p:spPr bwMode="auto">
          <a:xfrm flipH="1">
            <a:off x="2801938" y="3995738"/>
            <a:ext cx="131762" cy="254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1" name="Line 29"/>
          <p:cNvSpPr>
            <a:spLocks noChangeShapeType="1"/>
          </p:cNvSpPr>
          <p:nvPr/>
        </p:nvSpPr>
        <p:spPr bwMode="auto">
          <a:xfrm flipH="1">
            <a:off x="4681538" y="2557463"/>
            <a:ext cx="300037" cy="1476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TextBox 3"/>
          <p:cNvSpPr txBox="1"/>
          <p:nvPr/>
        </p:nvSpPr>
        <p:spPr>
          <a:xfrm>
            <a:off x="1019175" y="5867400"/>
            <a:ext cx="6913816" cy="646331"/>
          </a:xfrm>
          <a:prstGeom prst="rect">
            <a:avLst/>
          </a:prstGeom>
          <a:noFill/>
        </p:spPr>
        <p:txBody>
          <a:bodyPr wrap="none" rtlCol="0">
            <a:spAutoFit/>
          </a:bodyPr>
          <a:lstStyle/>
          <a:p>
            <a:r>
              <a:rPr lang="en-US" sz="3600" dirty="0"/>
              <a:t>The side flaps of skin are analogous.</a:t>
            </a:r>
          </a:p>
        </p:txBody>
      </p:sp>
    </p:spTree>
    <p:extLst>
      <p:ext uri="{BB962C8B-B14F-4D97-AF65-F5344CB8AC3E}">
        <p14:creationId xmlns:p14="http://schemas.microsoft.com/office/powerpoint/2010/main" val="2649410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76200" y="157163"/>
            <a:ext cx="8534400" cy="503237"/>
          </a:xfrm>
        </p:spPr>
        <p:txBody>
          <a:bodyPr lIns="91440" tIns="45720" rIns="91440" bIns="45720" anchor="ctr">
            <a:normAutofit fontScale="90000"/>
          </a:bodyPr>
          <a:lstStyle/>
          <a:p>
            <a:pPr eaLnBrk="1" hangingPunct="1"/>
            <a:r>
              <a:rPr lang="en-US" altLang="en-US"/>
              <a:t>The Fossil Record</a:t>
            </a:r>
          </a:p>
        </p:txBody>
      </p:sp>
      <p:sp>
        <p:nvSpPr>
          <p:cNvPr id="18435" name="Rectangle 3"/>
          <p:cNvSpPr>
            <a:spLocks noGrp="1" noChangeArrowheads="1"/>
          </p:cNvSpPr>
          <p:nvPr>
            <p:ph type="body" idx="4294967295"/>
          </p:nvPr>
        </p:nvSpPr>
        <p:spPr>
          <a:xfrm>
            <a:off x="0" y="869950"/>
            <a:ext cx="8458200" cy="4502150"/>
          </a:xfrm>
        </p:spPr>
        <p:txBody>
          <a:bodyPr lIns="91440" tIns="45720" rIns="91440" bIns="45720">
            <a:normAutofit/>
          </a:bodyPr>
          <a:lstStyle/>
          <a:p>
            <a:pPr eaLnBrk="1" hangingPunct="1"/>
            <a:r>
              <a:rPr lang="en-US" altLang="en-US" sz="3600" dirty="0"/>
              <a:t>The fossil record provides evidence of</a:t>
            </a:r>
          </a:p>
          <a:p>
            <a:pPr marL="723900" lvl="1" eaLnBrk="1" hangingPunct="1"/>
            <a:r>
              <a:rPr lang="en-US" altLang="en-US" sz="3600" dirty="0"/>
              <a:t>The extinction of species </a:t>
            </a:r>
          </a:p>
          <a:p>
            <a:pPr marL="723900" lvl="1" eaLnBrk="1" hangingPunct="1"/>
            <a:r>
              <a:rPr lang="en-US" altLang="en-US" sz="3600" dirty="0"/>
              <a:t>The origin of new groups</a:t>
            </a:r>
          </a:p>
          <a:p>
            <a:pPr marL="723900" lvl="1" eaLnBrk="1" hangingPunct="1"/>
            <a:r>
              <a:rPr lang="en-US" altLang="en-US" sz="3600" dirty="0"/>
              <a:t>Changes within groups over time</a:t>
            </a:r>
          </a:p>
        </p:txBody>
      </p:sp>
      <p:sp>
        <p:nvSpPr>
          <p:cNvPr id="18436" name="Line 6"/>
          <p:cNvSpPr>
            <a:spLocks noChangeShapeType="1"/>
          </p:cNvSpPr>
          <p:nvPr/>
        </p:nvSpPr>
        <p:spPr bwMode="auto">
          <a:xfrm>
            <a:off x="0" y="790575"/>
            <a:ext cx="8775700" cy="0"/>
          </a:xfrm>
          <a:prstGeom prst="line">
            <a:avLst/>
          </a:prstGeom>
          <a:noFill/>
          <a:ln w="76200">
            <a:solidFill>
              <a:srgbClr val="9D001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408367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universe-review.ca/I10-72-tetrapo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85738"/>
            <a:ext cx="5967412" cy="495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a:grpSpLocks/>
          </p:cNvGrpSpPr>
          <p:nvPr/>
        </p:nvGrpSpPr>
        <p:grpSpPr bwMode="auto">
          <a:xfrm>
            <a:off x="557213" y="4701908"/>
            <a:ext cx="8201025" cy="1571625"/>
            <a:chOff x="576263" y="5137573"/>
            <a:chExt cx="8201025" cy="1571626"/>
          </a:xfrm>
        </p:grpSpPr>
        <p:pic>
          <p:nvPicPr>
            <p:cNvPr id="19463" name="Picture 2" descr="http://upload.wikimedia.org/wikipedia/commons/thumb/0/0b/Periophthalmodon_schlosseri.jpg/220px-Periophthalmodon_schlosse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788" y="5137573"/>
              <a:ext cx="2095500" cy="157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4"/>
            <p:cNvSpPr>
              <a:spLocks noChangeArrowheads="1"/>
            </p:cNvSpPr>
            <p:nvPr/>
          </p:nvSpPr>
          <p:spPr bwMode="auto">
            <a:xfrm>
              <a:off x="576263" y="5488144"/>
              <a:ext cx="6105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chemeClr val="tx2"/>
                </a:buClr>
                <a:buFont typeface="Wingdings" pitchFamily="84" charset="2"/>
                <a:buChar char="§"/>
                <a:defRPr sz="2800">
                  <a:solidFill>
                    <a:schemeClr val="tx1"/>
                  </a:solidFill>
                  <a:latin typeface="Arial" charset="0"/>
                  <a:cs typeface="Arial" charset="0"/>
                </a:defRPr>
              </a:lvl1pPr>
              <a:lvl2pPr marL="742950" indent="-285750" eaLnBrk="0" hangingPunct="0">
                <a:spcBef>
                  <a:spcPct val="20000"/>
                </a:spcBef>
                <a:spcAft>
                  <a:spcPct val="20000"/>
                </a:spcAft>
                <a:buClr>
                  <a:schemeClr val="tx2"/>
                </a:buClr>
                <a:buFont typeface="Wingdings" pitchFamily="84" charset="2"/>
                <a:buChar char="§"/>
                <a:defRPr sz="2600">
                  <a:solidFill>
                    <a:schemeClr val="tx1"/>
                  </a:solidFill>
                  <a:latin typeface="Arial" charset="0"/>
                  <a:cs typeface="Arial" charset="0"/>
                </a:defRPr>
              </a:lvl2pPr>
              <a:lvl3pPr marL="1143000" indent="-228600" eaLnBrk="0" hangingPunct="0">
                <a:spcBef>
                  <a:spcPct val="20000"/>
                </a:spcBef>
                <a:spcAft>
                  <a:spcPct val="20000"/>
                </a:spcAft>
                <a:buClr>
                  <a:schemeClr val="tx2"/>
                </a:buClr>
                <a:buFont typeface="Wingdings" pitchFamily="84" charset="2"/>
                <a:buChar char="§"/>
                <a:defRPr sz="2400">
                  <a:solidFill>
                    <a:schemeClr val="tx1"/>
                  </a:solidFill>
                  <a:latin typeface="Arial" charset="0"/>
                  <a:cs typeface="Arial" charset="0"/>
                </a:defRPr>
              </a:lvl3pPr>
              <a:lvl4pPr marL="16002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4pPr>
              <a:lvl5pPr marL="20574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5pPr>
              <a:lvl6pPr marL="25146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6pPr>
              <a:lvl7pPr marL="29718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7pPr>
              <a:lvl8pPr marL="34290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8pPr>
              <a:lvl9pPr marL="38862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9pPr>
            </a:lstStyle>
            <a:p>
              <a:pPr eaLnBrk="1" hangingPunct="1">
                <a:spcBef>
                  <a:spcPct val="0"/>
                </a:spcBef>
                <a:spcAft>
                  <a:spcPct val="0"/>
                </a:spcAft>
                <a:buClrTx/>
                <a:buFontTx/>
                <a:buNone/>
              </a:pPr>
              <a:r>
                <a:rPr lang="en-US" altLang="en-US" sz="2400"/>
                <a:t>Scientists believe </a:t>
              </a:r>
              <a:r>
                <a:rPr lang="en-US" altLang="en-US" sz="2400" i="1"/>
                <a:t>Tiktaalik</a:t>
              </a:r>
              <a:r>
                <a:rPr lang="en-US" altLang="en-US" sz="2400"/>
                <a:t>'s ventured onto land just as present day mudskippers do, propping up on their fins</a:t>
              </a:r>
              <a:r>
                <a:rPr lang="en-US" altLang="en-US" sz="1100"/>
                <a:t>.</a:t>
              </a:r>
            </a:p>
          </p:txBody>
        </p:sp>
      </p:grpSp>
      <p:grpSp>
        <p:nvGrpSpPr>
          <p:cNvPr id="6" name="Group 3"/>
          <p:cNvGrpSpPr>
            <a:grpSpLocks/>
          </p:cNvGrpSpPr>
          <p:nvPr/>
        </p:nvGrpSpPr>
        <p:grpSpPr bwMode="auto">
          <a:xfrm>
            <a:off x="5005388" y="0"/>
            <a:ext cx="3867150" cy="2455863"/>
            <a:chOff x="3405188" y="2716213"/>
            <a:chExt cx="4762500" cy="3609679"/>
          </a:xfrm>
        </p:grpSpPr>
        <p:pic>
          <p:nvPicPr>
            <p:cNvPr id="19461"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188" y="2716213"/>
              <a:ext cx="47625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14"/>
            <p:cNvSpPr txBox="1">
              <a:spLocks noChangeArrowheads="1"/>
            </p:cNvSpPr>
            <p:nvPr/>
          </p:nvSpPr>
          <p:spPr bwMode="auto">
            <a:xfrm>
              <a:off x="5134753" y="5864227"/>
              <a:ext cx="13033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chemeClr val="tx2"/>
                </a:buClr>
                <a:buFont typeface="Wingdings" pitchFamily="84" charset="2"/>
                <a:buChar char="§"/>
                <a:defRPr sz="2800">
                  <a:solidFill>
                    <a:schemeClr val="tx1"/>
                  </a:solidFill>
                  <a:latin typeface="Arial" charset="0"/>
                  <a:cs typeface="Arial" charset="0"/>
                </a:defRPr>
              </a:lvl1pPr>
              <a:lvl2pPr marL="742950" indent="-285750" eaLnBrk="0" hangingPunct="0">
                <a:spcBef>
                  <a:spcPct val="20000"/>
                </a:spcBef>
                <a:spcAft>
                  <a:spcPct val="20000"/>
                </a:spcAft>
                <a:buClr>
                  <a:schemeClr val="tx2"/>
                </a:buClr>
                <a:buFont typeface="Wingdings" pitchFamily="84" charset="2"/>
                <a:buChar char="§"/>
                <a:defRPr sz="2600">
                  <a:solidFill>
                    <a:schemeClr val="tx1"/>
                  </a:solidFill>
                  <a:latin typeface="Arial" charset="0"/>
                  <a:cs typeface="Arial" charset="0"/>
                </a:defRPr>
              </a:lvl2pPr>
              <a:lvl3pPr marL="1143000" indent="-228600" eaLnBrk="0" hangingPunct="0">
                <a:spcBef>
                  <a:spcPct val="20000"/>
                </a:spcBef>
                <a:spcAft>
                  <a:spcPct val="20000"/>
                </a:spcAft>
                <a:buClr>
                  <a:schemeClr val="tx2"/>
                </a:buClr>
                <a:buFont typeface="Wingdings" pitchFamily="84" charset="2"/>
                <a:buChar char="§"/>
                <a:defRPr sz="2400">
                  <a:solidFill>
                    <a:schemeClr val="tx1"/>
                  </a:solidFill>
                  <a:latin typeface="Arial" charset="0"/>
                  <a:cs typeface="Arial" charset="0"/>
                </a:defRPr>
              </a:lvl3pPr>
              <a:lvl4pPr marL="16002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4pPr>
              <a:lvl5pPr marL="20574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5pPr>
              <a:lvl6pPr marL="25146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6pPr>
              <a:lvl7pPr marL="29718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7pPr>
              <a:lvl8pPr marL="34290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8pPr>
              <a:lvl9pPr marL="38862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9pPr>
            </a:lstStyle>
            <a:p>
              <a:pPr eaLnBrk="1" hangingPunct="1">
                <a:spcBef>
                  <a:spcPct val="0"/>
                </a:spcBef>
                <a:spcAft>
                  <a:spcPct val="0"/>
                </a:spcAft>
                <a:buClrTx/>
                <a:buFontTx/>
                <a:buNone/>
              </a:pPr>
              <a:r>
                <a:rPr lang="en-US" altLang="en-US" sz="2400"/>
                <a:t>Tiktaalik</a:t>
              </a:r>
            </a:p>
          </p:txBody>
        </p:sp>
      </p:grpSp>
      <p:sp>
        <p:nvSpPr>
          <p:cNvPr id="3" name="TextBox 2"/>
          <p:cNvSpPr txBox="1"/>
          <p:nvPr/>
        </p:nvSpPr>
        <p:spPr>
          <a:xfrm>
            <a:off x="100013" y="6252807"/>
            <a:ext cx="1881187" cy="369332"/>
          </a:xfrm>
          <a:prstGeom prst="rect">
            <a:avLst/>
          </a:prstGeom>
          <a:noFill/>
        </p:spPr>
        <p:txBody>
          <a:bodyPr wrap="square" rtlCol="0">
            <a:spAutoFit/>
          </a:bodyPr>
          <a:lstStyle/>
          <a:p>
            <a:r>
              <a:rPr lang="en-US" dirty="0">
                <a:hlinkClick r:id="rId5" action="ppaction://hlinkfile"/>
              </a:rPr>
              <a:t>Video – Fish Fossil</a:t>
            </a:r>
            <a:endParaRPr lang="en-US" dirty="0"/>
          </a:p>
        </p:txBody>
      </p:sp>
      <p:sp>
        <p:nvSpPr>
          <p:cNvPr id="10" name="TextBox 9"/>
          <p:cNvSpPr txBox="1"/>
          <p:nvPr/>
        </p:nvSpPr>
        <p:spPr>
          <a:xfrm>
            <a:off x="6877051" y="6456402"/>
            <a:ext cx="2266949" cy="369332"/>
          </a:xfrm>
          <a:prstGeom prst="rect">
            <a:avLst/>
          </a:prstGeom>
          <a:noFill/>
        </p:spPr>
        <p:txBody>
          <a:bodyPr wrap="square" rtlCol="0">
            <a:spAutoFit/>
          </a:bodyPr>
          <a:lstStyle/>
          <a:p>
            <a:r>
              <a:rPr lang="en-US" dirty="0">
                <a:hlinkClick r:id="rId6" action="ppaction://hlinkfile"/>
              </a:rPr>
              <a:t>Video – mud skipper  </a:t>
            </a:r>
            <a:endParaRPr lang="en-US" dirty="0"/>
          </a:p>
        </p:txBody>
      </p:sp>
    </p:spTree>
    <p:extLst>
      <p:ext uri="{BB962C8B-B14F-4D97-AF65-F5344CB8AC3E}">
        <p14:creationId xmlns:p14="http://schemas.microsoft.com/office/powerpoint/2010/main" val="477888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76200" y="157163"/>
            <a:ext cx="8534400" cy="503237"/>
          </a:xfrm>
        </p:spPr>
        <p:txBody>
          <a:bodyPr lIns="91440" tIns="45720" rIns="91440" bIns="45720" anchor="ctr">
            <a:normAutofit fontScale="90000"/>
          </a:bodyPr>
          <a:lstStyle/>
          <a:p>
            <a:pPr eaLnBrk="1" hangingPunct="1"/>
            <a:r>
              <a:rPr lang="en-US" altLang="en-US"/>
              <a:t>Biogeography</a:t>
            </a:r>
            <a:endParaRPr lang="en-US" altLang="en-US" b="0"/>
          </a:p>
        </p:txBody>
      </p:sp>
      <p:sp>
        <p:nvSpPr>
          <p:cNvPr id="20483" name="Rectangle 3"/>
          <p:cNvSpPr>
            <a:spLocks noGrp="1" noChangeArrowheads="1"/>
          </p:cNvSpPr>
          <p:nvPr>
            <p:ph type="body" idx="4294967295"/>
          </p:nvPr>
        </p:nvSpPr>
        <p:spPr>
          <a:xfrm>
            <a:off x="50800" y="1257300"/>
            <a:ext cx="8763000" cy="1590675"/>
          </a:xfrm>
        </p:spPr>
        <p:txBody>
          <a:bodyPr lIns="91440" tIns="45720" rIns="91440" bIns="45720"/>
          <a:lstStyle/>
          <a:p>
            <a:pPr eaLnBrk="1" hangingPunct="1"/>
            <a:r>
              <a:rPr lang="en-US" altLang="en-US" b="1"/>
              <a:t>Biogeography</a:t>
            </a:r>
            <a:r>
              <a:rPr lang="en-US" altLang="en-US"/>
              <a:t>, the geographic distribution of species, provides evidence of evolution.</a:t>
            </a:r>
          </a:p>
        </p:txBody>
      </p:sp>
      <p:sp>
        <p:nvSpPr>
          <p:cNvPr id="20484" name="Line 6"/>
          <p:cNvSpPr>
            <a:spLocks noChangeShapeType="1"/>
          </p:cNvSpPr>
          <p:nvPr/>
        </p:nvSpPr>
        <p:spPr bwMode="auto">
          <a:xfrm>
            <a:off x="182563" y="1095375"/>
            <a:ext cx="8775700" cy="0"/>
          </a:xfrm>
          <a:prstGeom prst="line">
            <a:avLst/>
          </a:prstGeom>
          <a:noFill/>
          <a:ln w="76200">
            <a:solidFill>
              <a:srgbClr val="9D001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 name="Group 2"/>
          <p:cNvGrpSpPr>
            <a:grpSpLocks/>
          </p:cNvGrpSpPr>
          <p:nvPr/>
        </p:nvGrpSpPr>
        <p:grpSpPr bwMode="auto">
          <a:xfrm>
            <a:off x="1485900" y="2509838"/>
            <a:ext cx="4924425" cy="3946525"/>
            <a:chOff x="1485900" y="2509330"/>
            <a:chExt cx="4924425" cy="3947488"/>
          </a:xfrm>
        </p:grpSpPr>
        <p:pic>
          <p:nvPicPr>
            <p:cNvPr id="20486" name="Picture 7" descr="http://fretzreview.wikispaces.com/file/view/fossils.jpg/30707718/373x243/fossi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2509330"/>
              <a:ext cx="4924425" cy="380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1"/>
            <p:cNvSpPr txBox="1">
              <a:spLocks noChangeArrowheads="1"/>
            </p:cNvSpPr>
            <p:nvPr/>
          </p:nvSpPr>
          <p:spPr bwMode="auto">
            <a:xfrm>
              <a:off x="2171700" y="6195208"/>
              <a:ext cx="36861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chemeClr val="tx2"/>
                </a:buClr>
                <a:buFont typeface="Wingdings" pitchFamily="84" charset="2"/>
                <a:buChar char="§"/>
                <a:defRPr sz="2800">
                  <a:solidFill>
                    <a:schemeClr val="tx1"/>
                  </a:solidFill>
                  <a:latin typeface="Arial" charset="0"/>
                  <a:cs typeface="Arial" charset="0"/>
                </a:defRPr>
              </a:lvl1pPr>
              <a:lvl2pPr marL="742950" indent="-285750" eaLnBrk="0" hangingPunct="0">
                <a:spcBef>
                  <a:spcPct val="20000"/>
                </a:spcBef>
                <a:spcAft>
                  <a:spcPct val="20000"/>
                </a:spcAft>
                <a:buClr>
                  <a:schemeClr val="tx2"/>
                </a:buClr>
                <a:buFont typeface="Wingdings" pitchFamily="84" charset="2"/>
                <a:buChar char="§"/>
                <a:defRPr sz="2600">
                  <a:solidFill>
                    <a:schemeClr val="tx1"/>
                  </a:solidFill>
                  <a:latin typeface="Arial" charset="0"/>
                  <a:cs typeface="Arial" charset="0"/>
                </a:defRPr>
              </a:lvl2pPr>
              <a:lvl3pPr marL="1143000" indent="-228600" eaLnBrk="0" hangingPunct="0">
                <a:spcBef>
                  <a:spcPct val="20000"/>
                </a:spcBef>
                <a:spcAft>
                  <a:spcPct val="20000"/>
                </a:spcAft>
                <a:buClr>
                  <a:schemeClr val="tx2"/>
                </a:buClr>
                <a:buFont typeface="Wingdings" pitchFamily="84" charset="2"/>
                <a:buChar char="§"/>
                <a:defRPr sz="2400">
                  <a:solidFill>
                    <a:schemeClr val="tx1"/>
                  </a:solidFill>
                  <a:latin typeface="Arial" charset="0"/>
                  <a:cs typeface="Arial" charset="0"/>
                </a:defRPr>
              </a:lvl3pPr>
              <a:lvl4pPr marL="16002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4pPr>
              <a:lvl5pPr marL="20574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5pPr>
              <a:lvl6pPr marL="25146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6pPr>
              <a:lvl7pPr marL="29718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7pPr>
              <a:lvl8pPr marL="34290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8pPr>
              <a:lvl9pPr marL="38862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9pPr>
            </a:lstStyle>
            <a:p>
              <a:pPr eaLnBrk="1" hangingPunct="1">
                <a:spcBef>
                  <a:spcPct val="0"/>
                </a:spcBef>
                <a:spcAft>
                  <a:spcPct val="0"/>
                </a:spcAft>
                <a:buClrTx/>
                <a:buFontTx/>
                <a:buNone/>
              </a:pPr>
              <a:r>
                <a:rPr lang="en-US" altLang="en-US" sz="1100"/>
                <a:t>(You don’t need to remember the details of this figure.)</a:t>
              </a:r>
            </a:p>
          </p:txBody>
        </p:sp>
      </p:grpSp>
    </p:spTree>
    <p:extLst>
      <p:ext uri="{BB962C8B-B14F-4D97-AF65-F5344CB8AC3E}">
        <p14:creationId xmlns:p14="http://schemas.microsoft.com/office/powerpoint/2010/main" val="408126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to Know</a:t>
            </a:r>
          </a:p>
        </p:txBody>
      </p:sp>
      <p:sp>
        <p:nvSpPr>
          <p:cNvPr id="3" name="Content Placeholder 2"/>
          <p:cNvSpPr>
            <a:spLocks noGrp="1"/>
          </p:cNvSpPr>
          <p:nvPr>
            <p:ph idx="1"/>
          </p:nvPr>
        </p:nvSpPr>
        <p:spPr/>
        <p:txBody>
          <a:bodyPr/>
          <a:lstStyle/>
          <a:p>
            <a:pPr marL="1130300" lvl="1" indent="-457200">
              <a:buFont typeface="Wingdings" panose="05000000000000000000" pitchFamily="2" charset="2"/>
              <a:buChar char="§"/>
            </a:pPr>
            <a:r>
              <a:rPr lang="en-US" altLang="en-US" sz="4400" dirty="0"/>
              <a:t>Homology </a:t>
            </a:r>
          </a:p>
          <a:p>
            <a:pPr marL="1130300" lvl="1" indent="-457200">
              <a:buFont typeface="Wingdings" panose="05000000000000000000" pitchFamily="2" charset="2"/>
              <a:buChar char="§"/>
            </a:pPr>
            <a:r>
              <a:rPr lang="en-US" altLang="en-US" sz="4400" dirty="0"/>
              <a:t>Analogy</a:t>
            </a:r>
          </a:p>
          <a:p>
            <a:pPr marL="1130300" lvl="1" indent="-457200">
              <a:buFont typeface="Wingdings" panose="05000000000000000000" pitchFamily="2" charset="2"/>
              <a:buChar char="§"/>
            </a:pPr>
            <a:r>
              <a:rPr lang="en-US" altLang="en-US" sz="4400" dirty="0"/>
              <a:t>Convergent evolution</a:t>
            </a:r>
          </a:p>
          <a:p>
            <a:pPr marL="1130300" lvl="1" indent="-457200">
              <a:buFont typeface="Wingdings" panose="05000000000000000000" pitchFamily="2" charset="2"/>
              <a:buChar char="§"/>
            </a:pPr>
            <a:r>
              <a:rPr lang="en-US" altLang="en-US" sz="4400" dirty="0"/>
              <a:t>Biogeography</a:t>
            </a:r>
          </a:p>
          <a:p>
            <a:pPr marL="1130300" lvl="1" indent="-457200">
              <a:buFont typeface="Wingdings" panose="05000000000000000000" pitchFamily="2" charset="2"/>
              <a:buChar char="§"/>
            </a:pPr>
            <a:r>
              <a:rPr lang="en-US" altLang="en-US" sz="4400" dirty="0"/>
              <a:t>The fossil record</a:t>
            </a:r>
          </a:p>
          <a:p>
            <a:endParaRPr lang="en-US" dirty="0"/>
          </a:p>
        </p:txBody>
      </p:sp>
    </p:spTree>
    <p:extLst>
      <p:ext uri="{BB962C8B-B14F-4D97-AF65-F5344CB8AC3E}">
        <p14:creationId xmlns:p14="http://schemas.microsoft.com/office/powerpoint/2010/main" val="22765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144463" y="1279525"/>
            <a:ext cx="8775700" cy="892175"/>
          </a:xfrm>
        </p:spPr>
        <p:txBody>
          <a:bodyPr>
            <a:normAutofit fontScale="92500" lnSpcReduction="20000"/>
          </a:bodyPr>
          <a:lstStyle/>
          <a:p>
            <a:r>
              <a:rPr lang="en-US" altLang="en-US" b="1"/>
              <a:t>Endemic</a:t>
            </a:r>
            <a:r>
              <a:rPr lang="en-US" altLang="en-US"/>
              <a:t> species are species that are not found anywhere else in the world.</a:t>
            </a:r>
            <a:endParaRPr lang="en-US" altLang="en-US" b="1"/>
          </a:p>
          <a:p>
            <a:endParaRPr lang="en-US" altLang="en-US"/>
          </a:p>
        </p:txBody>
      </p:sp>
      <p:sp>
        <p:nvSpPr>
          <p:cNvPr id="21507" name="Rectangle 3"/>
          <p:cNvSpPr>
            <a:spLocks noChangeArrowheads="1"/>
          </p:cNvSpPr>
          <p:nvPr/>
        </p:nvSpPr>
        <p:spPr bwMode="auto">
          <a:xfrm>
            <a:off x="0" y="6310313"/>
            <a:ext cx="9286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chemeClr val="tx2"/>
              </a:buClr>
              <a:buFont typeface="Wingdings" pitchFamily="84" charset="2"/>
              <a:buChar char="§"/>
              <a:defRPr sz="2800">
                <a:solidFill>
                  <a:schemeClr val="tx1"/>
                </a:solidFill>
                <a:latin typeface="Arial" charset="0"/>
                <a:cs typeface="Arial" charset="0"/>
              </a:defRPr>
            </a:lvl1pPr>
            <a:lvl2pPr marL="742950" indent="-285750" eaLnBrk="0" hangingPunct="0">
              <a:spcBef>
                <a:spcPct val="20000"/>
              </a:spcBef>
              <a:spcAft>
                <a:spcPct val="20000"/>
              </a:spcAft>
              <a:buClr>
                <a:schemeClr val="tx2"/>
              </a:buClr>
              <a:buFont typeface="Wingdings" pitchFamily="84" charset="2"/>
              <a:buChar char="§"/>
              <a:defRPr sz="2600">
                <a:solidFill>
                  <a:schemeClr val="tx1"/>
                </a:solidFill>
                <a:latin typeface="Arial" charset="0"/>
                <a:cs typeface="Arial" charset="0"/>
              </a:defRPr>
            </a:lvl2pPr>
            <a:lvl3pPr marL="1143000" indent="-228600" eaLnBrk="0" hangingPunct="0">
              <a:spcBef>
                <a:spcPct val="20000"/>
              </a:spcBef>
              <a:spcAft>
                <a:spcPct val="20000"/>
              </a:spcAft>
              <a:buClr>
                <a:schemeClr val="tx2"/>
              </a:buClr>
              <a:buFont typeface="Wingdings" pitchFamily="84" charset="2"/>
              <a:buChar char="§"/>
              <a:defRPr sz="2400">
                <a:solidFill>
                  <a:schemeClr val="tx1"/>
                </a:solidFill>
                <a:latin typeface="Arial" charset="0"/>
                <a:cs typeface="Arial" charset="0"/>
              </a:defRPr>
            </a:lvl3pPr>
            <a:lvl4pPr marL="16002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4pPr>
            <a:lvl5pPr marL="2057400" indent="-228600" eaLnBrk="0"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5pPr>
            <a:lvl6pPr marL="25146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6pPr>
            <a:lvl7pPr marL="29718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7pPr>
            <a:lvl8pPr marL="34290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8pPr>
            <a:lvl9pPr marL="3886200" indent="-228600" eaLnBrk="0" fontAlgn="base" hangingPunct="0">
              <a:spcBef>
                <a:spcPct val="20000"/>
              </a:spcBef>
              <a:spcAft>
                <a:spcPct val="20000"/>
              </a:spcAft>
              <a:buClr>
                <a:schemeClr val="tx2"/>
              </a:buClr>
              <a:buFont typeface="Wingdings" pitchFamily="84" charset="2"/>
              <a:buChar char="§"/>
              <a:defRPr sz="2200">
                <a:solidFill>
                  <a:schemeClr val="tx1"/>
                </a:solidFill>
                <a:latin typeface="Arial" charset="0"/>
                <a:cs typeface="Arial" charset="0"/>
              </a:defRPr>
            </a:lvl9pPr>
          </a:lstStyle>
          <a:p>
            <a:pPr eaLnBrk="1" hangingPunct="1">
              <a:spcBef>
                <a:spcPct val="0"/>
              </a:spcBef>
              <a:spcAft>
                <a:spcPct val="0"/>
              </a:spcAft>
              <a:buClrTx/>
              <a:buFontTx/>
              <a:buNone/>
            </a:pPr>
            <a:br>
              <a:rPr lang="en-US" altLang="en-US" sz="2400" dirty="0"/>
            </a:br>
            <a:br>
              <a:rPr lang="en-US" altLang="en-US" sz="2400" dirty="0"/>
            </a:br>
            <a:endParaRPr lang="en-US" altLang="en-US" sz="2400" dirty="0"/>
          </a:p>
        </p:txBody>
      </p:sp>
      <p:pic>
        <p:nvPicPr>
          <p:cNvPr id="21508" name="Picture 6" descr="http://3.bp.blogspot.com/-LYt4bReHtvU/UMjL-Pw-MII/AAAAAAAAABM/zh597No8ST0/s1600/Lemu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400" y="2305050"/>
            <a:ext cx="1635125"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8" descr="http://2.bp.blogspot.com/-bmn6RS9H0PA/UJnC_R9vwrI/AAAAAAAAB9k/nlTXRPPCW2Q/s1600/lemur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2163" y="4313238"/>
            <a:ext cx="1955800"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0" descr="http://www.primates.com/lemurs/redruffed-lemu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4238" y="2295525"/>
            <a:ext cx="19859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2" descr="http://newswatch.nationalgeographic.com/files/2013/03/Miller_Female_AyeAye-as-Smart-Object-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1525" y="2371725"/>
            <a:ext cx="268287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4" descr="http://ts3.mm.bing.net/th?id=HN.608040616504526333&amp;pid=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2963" y="257175"/>
            <a:ext cx="13843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6" descr="http://cuteoverload.files.wordpress.com/2009/10/lemu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6925" y="4524375"/>
            <a:ext cx="1751013"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201" y="5922318"/>
            <a:ext cx="8877300" cy="738664"/>
          </a:xfrm>
          <a:prstGeom prst="rect">
            <a:avLst/>
          </a:prstGeom>
        </p:spPr>
        <p:txBody>
          <a:bodyPr wrap="square">
            <a:spAutoFit/>
          </a:bodyPr>
          <a:lstStyle/>
          <a:p>
            <a:pPr eaLnBrk="1" hangingPunct="1"/>
            <a:r>
              <a:rPr lang="en-US" altLang="en-US" sz="1800" dirty="0">
                <a:latin typeface="Times New Roman" pitchFamily="84" charset="0"/>
                <a:ea typeface="ＭＳ Ｐゴシック" pitchFamily="84" charset="-128"/>
              </a:rPr>
              <a:t>Darwin explained that species on islands gave rise to new species as they adapted to new environments</a:t>
            </a:r>
            <a:r>
              <a:rPr lang="en-US" altLang="en-US" dirty="0">
                <a:latin typeface="Times New Roman" pitchFamily="84" charset="0"/>
                <a:ea typeface="ＭＳ Ｐゴシック" pitchFamily="84" charset="-128"/>
              </a:rPr>
              <a:t>.</a:t>
            </a:r>
          </a:p>
        </p:txBody>
      </p:sp>
    </p:spTree>
    <p:extLst>
      <p:ext uri="{BB962C8B-B14F-4D97-AF65-F5344CB8AC3E}">
        <p14:creationId xmlns:p14="http://schemas.microsoft.com/office/powerpoint/2010/main" val="3515333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41638" y="164068"/>
            <a:ext cx="7319720" cy="4591050"/>
          </a:xfrm>
        </p:spPr>
        <p:txBody>
          <a:bodyPr lIns="91440" tIns="45720" rIns="91440" bIns="45720"/>
          <a:lstStyle/>
          <a:p>
            <a:pPr eaLnBrk="1" hangingPunct="1"/>
            <a:r>
              <a:rPr lang="en-US" altLang="en-US" sz="4000" dirty="0"/>
              <a:t>Evolution is a process of descent with modification.</a:t>
            </a:r>
          </a:p>
          <a:p>
            <a:pPr eaLnBrk="1" hangingPunct="1"/>
            <a:endParaRPr lang="en-US" altLang="en-US" sz="4000" dirty="0"/>
          </a:p>
          <a:p>
            <a:pPr eaLnBrk="1" hangingPunct="1"/>
            <a:r>
              <a:rPr lang="en-US" altLang="en-US" sz="4000" b="1" dirty="0"/>
              <a:t>Homology </a:t>
            </a:r>
            <a:r>
              <a:rPr lang="en-US" altLang="en-US" sz="4000" dirty="0"/>
              <a:t>is similarity resulting from common ancestry.</a:t>
            </a:r>
          </a:p>
          <a:p>
            <a:pPr marL="0" indent="0" eaLnBrk="1" hangingPunct="1">
              <a:buNone/>
            </a:pPr>
            <a:endParaRPr lang="en-US" altLang="en-US" dirty="0"/>
          </a:p>
        </p:txBody>
      </p:sp>
      <p:pic>
        <p:nvPicPr>
          <p:cNvPr id="6" name="Picture 24" descr="19_08DarwinIThinkTree-L"/>
          <p:cNvPicPr>
            <a:picLocks noChangeAspect="1" noChangeArrowheads="1"/>
          </p:cNvPicPr>
          <p:nvPr/>
        </p:nvPicPr>
        <p:blipFill rotWithShape="1">
          <a:blip r:embed="rId3">
            <a:extLst>
              <a:ext uri="{28A0092B-C50C-407E-A947-70E740481C1C}">
                <a14:useLocalDpi xmlns:a14="http://schemas.microsoft.com/office/drawing/2010/main" val="0"/>
              </a:ext>
            </a:extLst>
          </a:blip>
          <a:srcRect b="45136"/>
          <a:stretch/>
        </p:blipFill>
        <p:spPr bwMode="auto">
          <a:xfrm>
            <a:off x="5578717" y="3581400"/>
            <a:ext cx="3565283" cy="311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0897CD8-6A8E-46DC-ACA9-A7743BBC63E9}"/>
              </a:ext>
            </a:extLst>
          </p:cNvPr>
          <p:cNvSpPr txBox="1"/>
          <p:nvPr/>
        </p:nvSpPr>
        <p:spPr>
          <a:xfrm>
            <a:off x="457200" y="6324600"/>
            <a:ext cx="2133600" cy="369332"/>
          </a:xfrm>
          <a:prstGeom prst="rect">
            <a:avLst/>
          </a:prstGeom>
          <a:noFill/>
        </p:spPr>
        <p:txBody>
          <a:bodyPr wrap="square" rtlCol="0">
            <a:spAutoFit/>
          </a:bodyPr>
          <a:lstStyle/>
          <a:p>
            <a:r>
              <a:rPr lang="en-US" dirty="0">
                <a:hlinkClick r:id="rId4" action="ppaction://hlinkfile"/>
              </a:rPr>
              <a:t>Banana video clip</a:t>
            </a:r>
            <a:endParaRPr lang="en-US" dirty="0"/>
          </a:p>
        </p:txBody>
      </p:sp>
    </p:spTree>
    <p:extLst>
      <p:ext uri="{BB962C8B-B14F-4D97-AF65-F5344CB8AC3E}">
        <p14:creationId xmlns:p14="http://schemas.microsoft.com/office/powerpoint/2010/main" val="311658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0" y="1720040"/>
            <a:ext cx="9144000" cy="5518959"/>
          </a:xfrm>
        </p:spPr>
        <p:txBody>
          <a:bodyPr/>
          <a:lstStyle/>
          <a:p>
            <a:pPr lvl="1" eaLnBrk="1" hangingPunct="1"/>
            <a:endParaRPr lang="en-US" sz="2400" dirty="0"/>
          </a:p>
          <a:p>
            <a:pPr lvl="1" eaLnBrk="1" hangingPunct="1"/>
            <a:endParaRPr lang="en-US" sz="2400" dirty="0"/>
          </a:p>
          <a:p>
            <a:pPr lvl="1" eaLnBrk="1" hangingPunct="1">
              <a:buFont typeface="Wingdings" pitchFamily="2" charset="2"/>
              <a:buNone/>
            </a:pPr>
            <a:r>
              <a:rPr lang="en-US" sz="2400" dirty="0"/>
              <a:t> </a:t>
            </a:r>
          </a:p>
          <a:p>
            <a:pPr lvl="1" eaLnBrk="1" hangingPunct="1"/>
            <a:endParaRPr lang="en-US" sz="2400" dirty="0"/>
          </a:p>
        </p:txBody>
      </p:sp>
      <p:grpSp>
        <p:nvGrpSpPr>
          <p:cNvPr id="9" name="Group 8"/>
          <p:cNvGrpSpPr/>
          <p:nvPr/>
        </p:nvGrpSpPr>
        <p:grpSpPr>
          <a:xfrm>
            <a:off x="609600" y="1828800"/>
            <a:ext cx="7550533" cy="2770622"/>
            <a:chOff x="2559805" y="4350505"/>
            <a:chExt cx="4290060" cy="1394460"/>
          </a:xfrm>
        </p:grpSpPr>
        <p:pic>
          <p:nvPicPr>
            <p:cNvPr id="10" name="Picture 9" descr="Fly eye"/>
            <p:cNvPicPr/>
            <p:nvPr/>
          </p:nvPicPr>
          <p:blipFill>
            <a:blip r:embed="rId3">
              <a:extLst>
                <a:ext uri="{28A0092B-C50C-407E-A947-70E740481C1C}">
                  <a14:useLocalDpi xmlns:a14="http://schemas.microsoft.com/office/drawing/2010/main" val="0"/>
                </a:ext>
              </a:extLst>
            </a:blip>
            <a:srcRect/>
            <a:stretch>
              <a:fillRect/>
            </a:stretch>
          </p:blipFill>
          <p:spPr bwMode="auto">
            <a:xfrm>
              <a:off x="2559805" y="4350505"/>
              <a:ext cx="1051560" cy="1394460"/>
            </a:xfrm>
            <a:prstGeom prst="rect">
              <a:avLst/>
            </a:prstGeom>
            <a:noFill/>
            <a:ln>
              <a:noFill/>
            </a:ln>
          </p:spPr>
        </p:pic>
        <p:pic>
          <p:nvPicPr>
            <p:cNvPr id="11" name="Picture 10" descr="Human eye"/>
            <p:cNvPicPr/>
            <p:nvPr/>
          </p:nvPicPr>
          <p:blipFill>
            <a:blip r:embed="rId4">
              <a:extLst>
                <a:ext uri="{28A0092B-C50C-407E-A947-70E740481C1C}">
                  <a14:useLocalDpi xmlns:a14="http://schemas.microsoft.com/office/drawing/2010/main" val="0"/>
                </a:ext>
              </a:extLst>
            </a:blip>
            <a:srcRect/>
            <a:stretch>
              <a:fillRect/>
            </a:stretch>
          </p:blipFill>
          <p:spPr bwMode="auto">
            <a:xfrm>
              <a:off x="3702805" y="4350505"/>
              <a:ext cx="1493520" cy="1394460"/>
            </a:xfrm>
            <a:prstGeom prst="rect">
              <a:avLst/>
            </a:prstGeom>
            <a:noFill/>
            <a:ln>
              <a:noFill/>
            </a:ln>
          </p:spPr>
        </p:pic>
        <p:pic>
          <p:nvPicPr>
            <p:cNvPr id="12" name="Picture 11" descr="Hummingbird eye"/>
            <p:cNvPicPr/>
            <p:nvPr/>
          </p:nvPicPr>
          <p:blipFill>
            <a:blip r:embed="rId5">
              <a:extLst>
                <a:ext uri="{28A0092B-C50C-407E-A947-70E740481C1C}">
                  <a14:useLocalDpi xmlns:a14="http://schemas.microsoft.com/office/drawing/2010/main" val="0"/>
                </a:ext>
              </a:extLst>
            </a:blip>
            <a:srcRect/>
            <a:stretch>
              <a:fillRect/>
            </a:stretch>
          </p:blipFill>
          <p:spPr bwMode="auto">
            <a:xfrm>
              <a:off x="5303005" y="4350505"/>
              <a:ext cx="1546860" cy="1394460"/>
            </a:xfrm>
            <a:prstGeom prst="rect">
              <a:avLst/>
            </a:prstGeom>
            <a:noFill/>
            <a:ln>
              <a:noFill/>
            </a:ln>
          </p:spPr>
        </p:pic>
      </p:grpSp>
      <p:sp>
        <p:nvSpPr>
          <p:cNvPr id="2" name="Rectangle 1"/>
          <p:cNvSpPr/>
          <p:nvPr/>
        </p:nvSpPr>
        <p:spPr>
          <a:xfrm>
            <a:off x="275684" y="152400"/>
            <a:ext cx="3792000" cy="584775"/>
          </a:xfrm>
          <a:prstGeom prst="rect">
            <a:avLst/>
          </a:prstGeom>
        </p:spPr>
        <p:txBody>
          <a:bodyPr wrap="none">
            <a:spAutoFit/>
          </a:bodyPr>
          <a:lstStyle/>
          <a:p>
            <a:r>
              <a:rPr lang="en-US" altLang="en-US" sz="3200" dirty="0"/>
              <a:t>Example of homology</a:t>
            </a:r>
            <a:endParaRPr lang="en-US" sz="3200" dirty="0"/>
          </a:p>
        </p:txBody>
      </p:sp>
      <p:sp>
        <p:nvSpPr>
          <p:cNvPr id="4" name="TextBox 3"/>
          <p:cNvSpPr txBox="1"/>
          <p:nvPr/>
        </p:nvSpPr>
        <p:spPr>
          <a:xfrm>
            <a:off x="2895600" y="5181600"/>
            <a:ext cx="2789540" cy="707886"/>
          </a:xfrm>
          <a:prstGeom prst="rect">
            <a:avLst/>
          </a:prstGeom>
          <a:noFill/>
        </p:spPr>
        <p:txBody>
          <a:bodyPr wrap="square" rtlCol="0">
            <a:spAutoFit/>
          </a:bodyPr>
          <a:lstStyle/>
          <a:p>
            <a:r>
              <a:rPr lang="en-US" sz="4000" dirty="0"/>
              <a:t>Pac-6 gene</a:t>
            </a:r>
          </a:p>
        </p:txBody>
      </p:sp>
    </p:spTree>
    <p:extLst>
      <p:ext uri="{BB962C8B-B14F-4D97-AF65-F5344CB8AC3E}">
        <p14:creationId xmlns:p14="http://schemas.microsoft.com/office/powerpoint/2010/main" val="113150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homology</a:t>
            </a:r>
          </a:p>
        </p:txBody>
      </p:sp>
      <p:sp>
        <p:nvSpPr>
          <p:cNvPr id="3" name="Content Placeholder 2"/>
          <p:cNvSpPr>
            <a:spLocks noGrp="1"/>
          </p:cNvSpPr>
          <p:nvPr>
            <p:ph idx="1"/>
          </p:nvPr>
        </p:nvSpPr>
        <p:spPr/>
        <p:txBody>
          <a:bodyPr/>
          <a:lstStyle/>
          <a:p>
            <a:endParaRPr lang="en-US"/>
          </a:p>
        </p:txBody>
      </p:sp>
      <p:pic>
        <p:nvPicPr>
          <p:cNvPr id="1026" name="Picture 2" descr="http://3.bp.blogspot.com/-ZlugE8XM0BY/UmTwnD06F8I/AAAAAAAAAAw/a8v3JGtXXSU/s1600/genetic+co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5512765"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513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4294967295"/>
          </p:nvPr>
        </p:nvSpPr>
        <p:spPr>
          <a:xfrm>
            <a:off x="63500" y="1250950"/>
            <a:ext cx="8699500" cy="4464050"/>
          </a:xfrm>
        </p:spPr>
        <p:txBody>
          <a:bodyPr lIns="91440" tIns="45720" rIns="91440" bIns="45720"/>
          <a:lstStyle/>
          <a:p>
            <a:pPr eaLnBrk="1" hangingPunct="1"/>
            <a:r>
              <a:rPr lang="en-US" altLang="en-US" b="1" dirty="0"/>
              <a:t>Homologous structures </a:t>
            </a:r>
            <a:r>
              <a:rPr lang="en-US" altLang="en-US" dirty="0"/>
              <a:t>are anatomical resemblances that represent variations on a structural theme present in a common ancestor.</a:t>
            </a:r>
          </a:p>
        </p:txBody>
      </p:sp>
      <p:sp>
        <p:nvSpPr>
          <p:cNvPr id="7172" name="Line 6"/>
          <p:cNvSpPr>
            <a:spLocks noChangeShapeType="1"/>
          </p:cNvSpPr>
          <p:nvPr/>
        </p:nvSpPr>
        <p:spPr bwMode="auto">
          <a:xfrm>
            <a:off x="182563" y="1095375"/>
            <a:ext cx="8775700" cy="0"/>
          </a:xfrm>
          <a:prstGeom prst="line">
            <a:avLst/>
          </a:prstGeom>
          <a:noFill/>
          <a:ln w="76200">
            <a:solidFill>
              <a:srgbClr val="9D001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7"/>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76269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ctrTitle" idx="4294967295"/>
          </p:nvPr>
        </p:nvSpPr>
        <p:spPr bwMode="auto">
          <a:xfrm>
            <a:off x="296863" y="6324600"/>
            <a:ext cx="638188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oAutofit/>
          </a:bodyPr>
          <a:lstStyle/>
          <a:p>
            <a:r>
              <a:rPr lang="en-US" altLang="en-US" sz="3200" dirty="0">
                <a:solidFill>
                  <a:srgbClr val="000000"/>
                </a:solidFill>
                <a:latin typeface="Times New Roman" pitchFamily="84" charset="0"/>
                <a:ea typeface="ＭＳ Ｐゴシック" pitchFamily="84" charset="-128"/>
              </a:rPr>
              <a:t>Example of homologous structures</a:t>
            </a:r>
          </a:p>
        </p:txBody>
      </p:sp>
      <p:grpSp>
        <p:nvGrpSpPr>
          <p:cNvPr id="3" name="Group 2"/>
          <p:cNvGrpSpPr/>
          <p:nvPr/>
        </p:nvGrpSpPr>
        <p:grpSpPr>
          <a:xfrm>
            <a:off x="296863" y="1589088"/>
            <a:ext cx="8548687" cy="4281488"/>
            <a:chOff x="296863" y="1219200"/>
            <a:chExt cx="8548687" cy="4281488"/>
          </a:xfrm>
        </p:grpSpPr>
        <p:pic>
          <p:nvPicPr>
            <p:cNvPr id="8194" name="Picture 86" descr="19_16HomologousForelimbs-U"/>
            <p:cNvPicPr>
              <a:picLocks noChangeAspect="1" noChangeArrowheads="1"/>
            </p:cNvPicPr>
            <p:nvPr/>
          </p:nvPicPr>
          <p:blipFill>
            <a:blip r:embed="rId3">
              <a:extLst>
                <a:ext uri="{28A0092B-C50C-407E-A947-70E740481C1C}">
                  <a14:useLocalDpi xmlns:a14="http://schemas.microsoft.com/office/drawing/2010/main" val="0"/>
                </a:ext>
              </a:extLst>
            </a:blip>
            <a:srcRect b="3233"/>
            <a:stretch>
              <a:fillRect/>
            </a:stretch>
          </p:blipFill>
          <p:spPr bwMode="auto">
            <a:xfrm>
              <a:off x="296863" y="1219200"/>
              <a:ext cx="854868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31"/>
            <p:cNvSpPr txBox="1">
              <a:spLocks noChangeArrowheads="1"/>
            </p:cNvSpPr>
            <p:nvPr/>
          </p:nvSpPr>
          <p:spPr bwMode="auto">
            <a:xfrm>
              <a:off x="336550" y="2135188"/>
              <a:ext cx="10445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Humerus </a:t>
              </a:r>
              <a:endParaRPr lang="en-US" altLang="en-US" sz="1800" b="1" i="1"/>
            </a:p>
          </p:txBody>
        </p:sp>
        <p:sp>
          <p:nvSpPr>
            <p:cNvPr id="8197" name="Text Box 31"/>
            <p:cNvSpPr txBox="1">
              <a:spLocks noChangeArrowheads="1"/>
            </p:cNvSpPr>
            <p:nvPr/>
          </p:nvSpPr>
          <p:spPr bwMode="auto">
            <a:xfrm>
              <a:off x="342900" y="4008438"/>
              <a:ext cx="8413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Carpals </a:t>
              </a:r>
              <a:endParaRPr lang="en-US" altLang="en-US" sz="1800" b="1" i="1"/>
            </a:p>
          </p:txBody>
        </p:sp>
        <p:sp>
          <p:nvSpPr>
            <p:cNvPr id="8198" name="Text Box 31"/>
            <p:cNvSpPr txBox="1">
              <a:spLocks noChangeArrowheads="1"/>
            </p:cNvSpPr>
            <p:nvPr/>
          </p:nvSpPr>
          <p:spPr bwMode="auto">
            <a:xfrm>
              <a:off x="336550" y="3284538"/>
              <a:ext cx="7905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Radius </a:t>
              </a:r>
              <a:endParaRPr lang="en-US" altLang="en-US" sz="1800" b="1" i="1"/>
            </a:p>
          </p:txBody>
        </p:sp>
        <p:sp>
          <p:nvSpPr>
            <p:cNvPr id="8199" name="Text Box 31"/>
            <p:cNvSpPr txBox="1">
              <a:spLocks noChangeArrowheads="1"/>
            </p:cNvSpPr>
            <p:nvPr/>
          </p:nvSpPr>
          <p:spPr bwMode="auto">
            <a:xfrm>
              <a:off x="2038350" y="5253038"/>
              <a:ext cx="8032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Human </a:t>
              </a:r>
              <a:endParaRPr lang="en-US" altLang="en-US" sz="1800" b="1" i="1"/>
            </a:p>
          </p:txBody>
        </p:sp>
        <p:sp>
          <p:nvSpPr>
            <p:cNvPr id="8200" name="Text Box 31"/>
            <p:cNvSpPr txBox="1">
              <a:spLocks noChangeArrowheads="1"/>
            </p:cNvSpPr>
            <p:nvPr/>
          </p:nvSpPr>
          <p:spPr bwMode="auto">
            <a:xfrm>
              <a:off x="336550" y="3570288"/>
              <a:ext cx="5492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Ulna  </a:t>
              </a:r>
              <a:endParaRPr lang="en-US" altLang="en-US" sz="1800" b="1" i="1"/>
            </a:p>
          </p:txBody>
        </p:sp>
        <p:sp>
          <p:nvSpPr>
            <p:cNvPr id="8201" name="Text Box 31"/>
            <p:cNvSpPr txBox="1">
              <a:spLocks noChangeArrowheads="1"/>
            </p:cNvSpPr>
            <p:nvPr/>
          </p:nvSpPr>
          <p:spPr bwMode="auto">
            <a:xfrm>
              <a:off x="336550" y="4535488"/>
              <a:ext cx="13557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Metacarpals </a:t>
              </a:r>
              <a:endParaRPr lang="en-US" altLang="en-US" sz="1800" b="1" i="1"/>
            </a:p>
          </p:txBody>
        </p:sp>
        <p:sp>
          <p:nvSpPr>
            <p:cNvPr id="8202" name="Text Box 31"/>
            <p:cNvSpPr txBox="1">
              <a:spLocks noChangeArrowheads="1"/>
            </p:cNvSpPr>
            <p:nvPr/>
          </p:nvSpPr>
          <p:spPr bwMode="auto">
            <a:xfrm>
              <a:off x="336550" y="4897438"/>
              <a:ext cx="11715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Phalanges </a:t>
              </a:r>
              <a:endParaRPr lang="en-US" altLang="en-US" sz="1800" b="1" i="1"/>
            </a:p>
          </p:txBody>
        </p:sp>
        <p:sp>
          <p:nvSpPr>
            <p:cNvPr id="8203" name="Line 76"/>
            <p:cNvSpPr>
              <a:spLocks noChangeShapeType="1"/>
            </p:cNvSpPr>
            <p:nvPr/>
          </p:nvSpPr>
          <p:spPr bwMode="auto">
            <a:xfrm flipH="1">
              <a:off x="1365250" y="2273300"/>
              <a:ext cx="9588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4" name="Line 77"/>
            <p:cNvSpPr>
              <a:spLocks noChangeShapeType="1"/>
            </p:cNvSpPr>
            <p:nvPr/>
          </p:nvSpPr>
          <p:spPr bwMode="auto">
            <a:xfrm flipH="1">
              <a:off x="1162050" y="3422650"/>
              <a:ext cx="12446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5" name="Line 78"/>
            <p:cNvSpPr>
              <a:spLocks noChangeShapeType="1"/>
            </p:cNvSpPr>
            <p:nvPr/>
          </p:nvSpPr>
          <p:spPr bwMode="auto">
            <a:xfrm flipH="1" flipV="1">
              <a:off x="901700" y="3689350"/>
              <a:ext cx="1541463" cy="1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6" name="Line 79"/>
            <p:cNvSpPr>
              <a:spLocks noChangeShapeType="1"/>
            </p:cNvSpPr>
            <p:nvPr/>
          </p:nvSpPr>
          <p:spPr bwMode="auto">
            <a:xfrm flipH="1">
              <a:off x="1695450" y="4406900"/>
              <a:ext cx="298450" cy="2301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7" name="Line 80"/>
            <p:cNvSpPr>
              <a:spLocks noChangeShapeType="1"/>
            </p:cNvSpPr>
            <p:nvPr/>
          </p:nvSpPr>
          <p:spPr bwMode="auto">
            <a:xfrm flipH="1">
              <a:off x="1695450" y="4559300"/>
              <a:ext cx="400050" cy="76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8" name="Line 81"/>
            <p:cNvSpPr>
              <a:spLocks noChangeShapeType="1"/>
            </p:cNvSpPr>
            <p:nvPr/>
          </p:nvSpPr>
          <p:spPr bwMode="auto">
            <a:xfrm flipH="1">
              <a:off x="1517650" y="4806950"/>
              <a:ext cx="596900" cy="2095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9" name="Line 82"/>
            <p:cNvSpPr>
              <a:spLocks noChangeShapeType="1"/>
            </p:cNvSpPr>
            <p:nvPr/>
          </p:nvSpPr>
          <p:spPr bwMode="auto">
            <a:xfrm flipH="1">
              <a:off x="1511300" y="4991100"/>
              <a:ext cx="635000" cy="2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0" name="Text Box 31"/>
            <p:cNvSpPr txBox="1">
              <a:spLocks noChangeArrowheads="1"/>
            </p:cNvSpPr>
            <p:nvPr/>
          </p:nvSpPr>
          <p:spPr bwMode="auto">
            <a:xfrm>
              <a:off x="5638800" y="5253038"/>
              <a:ext cx="7143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Whale </a:t>
              </a:r>
              <a:endParaRPr lang="en-US" altLang="en-US" sz="1800" b="1" i="1"/>
            </a:p>
          </p:txBody>
        </p:sp>
        <p:sp>
          <p:nvSpPr>
            <p:cNvPr id="8211" name="Text Box 31"/>
            <p:cNvSpPr txBox="1">
              <a:spLocks noChangeArrowheads="1"/>
            </p:cNvSpPr>
            <p:nvPr/>
          </p:nvSpPr>
          <p:spPr bwMode="auto">
            <a:xfrm>
              <a:off x="3530600" y="5253038"/>
              <a:ext cx="4349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Cat </a:t>
              </a:r>
              <a:endParaRPr lang="en-US" altLang="en-US" sz="1800" b="1" i="1"/>
            </a:p>
          </p:txBody>
        </p:sp>
        <p:sp>
          <p:nvSpPr>
            <p:cNvPr id="8212" name="Text Box 31"/>
            <p:cNvSpPr txBox="1">
              <a:spLocks noChangeArrowheads="1"/>
            </p:cNvSpPr>
            <p:nvPr/>
          </p:nvSpPr>
          <p:spPr bwMode="auto">
            <a:xfrm>
              <a:off x="8058150" y="5253038"/>
              <a:ext cx="4349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a:t>Bat </a:t>
              </a:r>
              <a:endParaRPr lang="en-US" altLang="en-US" sz="1800" b="1" i="1"/>
            </a:p>
          </p:txBody>
        </p:sp>
        <p:sp>
          <p:nvSpPr>
            <p:cNvPr id="8213" name="Line 88"/>
            <p:cNvSpPr>
              <a:spLocks noChangeShapeType="1"/>
            </p:cNvSpPr>
            <p:nvPr/>
          </p:nvSpPr>
          <p:spPr bwMode="auto">
            <a:xfrm flipH="1" flipV="1">
              <a:off x="1223963" y="4140200"/>
              <a:ext cx="909637" cy="63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14" name="Line 89"/>
            <p:cNvSpPr>
              <a:spLocks noChangeShapeType="1"/>
            </p:cNvSpPr>
            <p:nvPr/>
          </p:nvSpPr>
          <p:spPr bwMode="auto">
            <a:xfrm flipH="1" flipV="1">
              <a:off x="1219200" y="4140200"/>
              <a:ext cx="947738" cy="173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Rectangle 1"/>
          <p:cNvSpPr/>
          <p:nvPr/>
        </p:nvSpPr>
        <p:spPr>
          <a:xfrm>
            <a:off x="147637" y="265093"/>
            <a:ext cx="8847137" cy="1200329"/>
          </a:xfrm>
          <a:prstGeom prst="rect">
            <a:avLst/>
          </a:prstGeom>
        </p:spPr>
        <p:txBody>
          <a:bodyPr wrap="square">
            <a:spAutoFit/>
          </a:bodyPr>
          <a:lstStyle/>
          <a:p>
            <a:pPr>
              <a:defRPr/>
            </a:pPr>
            <a:r>
              <a:rPr lang="en-US" altLang="en-US" sz="3600" dirty="0"/>
              <a:t>Related species can have characteristics with underlying similarity that function differently.</a:t>
            </a:r>
          </a:p>
        </p:txBody>
      </p:sp>
    </p:spTree>
    <p:extLst>
      <p:ext uri="{BB962C8B-B14F-4D97-AF65-F5344CB8AC3E}">
        <p14:creationId xmlns:p14="http://schemas.microsoft.com/office/powerpoint/2010/main" val="291327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171320" y="304800"/>
            <a:ext cx="638188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a:solidFill>
                  <a:srgbClr val="000000"/>
                </a:solidFill>
                <a:latin typeface="Times New Roman" pitchFamily="84" charset="0"/>
                <a:ea typeface="ＭＳ Ｐゴシック" pitchFamily="84" charset="-128"/>
              </a:rPr>
              <a:t>Example of homologous structures</a:t>
            </a:r>
          </a:p>
        </p:txBody>
      </p:sp>
      <p:pic>
        <p:nvPicPr>
          <p:cNvPr id="22" name="Picture 4" descr="Image result for pharyngeal slits">
            <a:extLst>
              <a:ext uri="{FF2B5EF4-FFF2-40B4-BE49-F238E27FC236}">
                <a16:creationId xmlns:a16="http://schemas.microsoft.com/office/drawing/2014/main" id="{9384869D-C9A6-451C-9B54-3ACA4890AA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283" y="4405506"/>
            <a:ext cx="2934737" cy="220105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Related image">
            <a:extLst>
              <a:ext uri="{FF2B5EF4-FFF2-40B4-BE49-F238E27FC236}">
                <a16:creationId xmlns:a16="http://schemas.microsoft.com/office/drawing/2014/main" id="{3A954A55-AA4F-4B66-B646-AA5A1ECD53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556" b="32221"/>
          <a:stretch/>
        </p:blipFill>
        <p:spPr bwMode="auto">
          <a:xfrm>
            <a:off x="0" y="690173"/>
            <a:ext cx="91440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96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26A50C-4D05-4D60-970E-D4866FD5E051}"/>
              </a:ext>
            </a:extLst>
          </p:cNvPr>
          <p:cNvPicPr>
            <a:picLocks noChangeAspect="1"/>
          </p:cNvPicPr>
          <p:nvPr/>
        </p:nvPicPr>
        <p:blipFill>
          <a:blip r:embed="rId2"/>
          <a:stretch>
            <a:fillRect/>
          </a:stretch>
        </p:blipFill>
        <p:spPr>
          <a:xfrm>
            <a:off x="-21771" y="0"/>
            <a:ext cx="9056204" cy="5867400"/>
          </a:xfrm>
          <a:prstGeom prst="rect">
            <a:avLst/>
          </a:prstGeom>
        </p:spPr>
      </p:pic>
    </p:spTree>
    <p:extLst>
      <p:ext uri="{BB962C8B-B14F-4D97-AF65-F5344CB8AC3E}">
        <p14:creationId xmlns:p14="http://schemas.microsoft.com/office/powerpoint/2010/main" val="8294777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610</Words>
  <Application>Microsoft Office PowerPoint</Application>
  <PresentationFormat>On-screen Show (4:3)</PresentationFormat>
  <Paragraphs>98</Paragraphs>
  <Slides>20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Tahoma</vt:lpstr>
      <vt:lpstr>Times</vt:lpstr>
      <vt:lpstr>Times New Roman</vt:lpstr>
      <vt:lpstr>Wingdings</vt:lpstr>
      <vt:lpstr>Office Theme</vt:lpstr>
      <vt:lpstr>PowerPoint Presentation</vt:lpstr>
      <vt:lpstr>Need to Know</vt:lpstr>
      <vt:lpstr>PowerPoint Presentation</vt:lpstr>
      <vt:lpstr>PowerPoint Presentation</vt:lpstr>
      <vt:lpstr>Example of homology</vt:lpstr>
      <vt:lpstr>PowerPoint Presentation</vt:lpstr>
      <vt:lpstr>Example of homologous structures</vt:lpstr>
      <vt:lpstr>PowerPoint Presentation</vt:lpstr>
      <vt:lpstr>PowerPoint Presentation</vt:lpstr>
      <vt:lpstr>PowerPoint Presentation</vt:lpstr>
      <vt:lpstr>PowerPoint Presentation</vt:lpstr>
      <vt:lpstr>PowerPoint Presentation</vt:lpstr>
      <vt:lpstr>Convergent Evolution</vt:lpstr>
      <vt:lpstr>PowerPoint Presentation</vt:lpstr>
      <vt:lpstr>PowerPoint Presentation</vt:lpstr>
      <vt:lpstr>Example of Convergent Evolution</vt:lpstr>
      <vt:lpstr>The Fossil Record</vt:lpstr>
      <vt:lpstr>PowerPoint Presentation</vt:lpstr>
      <vt:lpstr>Biogeography</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lauren.wingard</dc:creator>
  <cp:lastModifiedBy>winga</cp:lastModifiedBy>
  <cp:revision>67</cp:revision>
  <cp:lastPrinted>2019-02-06T17:08:10Z</cp:lastPrinted>
  <dcterms:created xsi:type="dcterms:W3CDTF">2015-02-12T12:02:24Z</dcterms:created>
  <dcterms:modified xsi:type="dcterms:W3CDTF">2020-02-19T17:02:52Z</dcterms:modified>
</cp:coreProperties>
</file>