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82" r:id="rId3"/>
    <p:sldId id="257" r:id="rId4"/>
    <p:sldId id="260" r:id="rId5"/>
    <p:sldId id="264" r:id="rId6"/>
    <p:sldId id="265" r:id="rId7"/>
    <p:sldId id="280" r:id="rId8"/>
    <p:sldId id="269" r:id="rId9"/>
    <p:sldId id="270" r:id="rId10"/>
    <p:sldId id="272" r:id="rId11"/>
    <p:sldId id="274" r:id="rId12"/>
    <p:sldId id="283" r:id="rId13"/>
    <p:sldId id="279" r:id="rId14"/>
    <p:sldId id="277" r:id="rId15"/>
    <p:sldId id="281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68966" autoAdjust="0"/>
  </p:normalViewPr>
  <p:slideViewPr>
    <p:cSldViewPr>
      <p:cViewPr varScale="1">
        <p:scale>
          <a:sx n="55" d="100"/>
          <a:sy n="55" d="100"/>
        </p:scale>
        <p:origin x="104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B93D9C-707A-45C9-95C0-DC9FB57893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045E7-1355-4E9A-B5CF-3EBE065729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C75C70-2035-4C06-B293-B9C4F8901038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8BA24D-0635-45D8-AA32-11D3B111AD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04EC1-7CC8-4446-A88E-5EB3881C20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2701CA-0557-4303-89E9-20E28247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5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AF54B1-FA7F-4579-9EE1-B766DFE0C84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A03C63-6178-40A3-9327-9458B2CD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4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</a:pPr>
            <a:fld id="{EFA3A1BF-B506-4F38-BD93-E671D5E7AD8E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cs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31DFDA84-583B-443D-8792-2C998A5EC338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13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31774">
              <a:defRPr/>
            </a:pPr>
            <a:r>
              <a:rPr lang="en-US" altLang="en-US" dirty="0"/>
              <a:t>If some heritable traits are advantageous, these will accumulate in a population over time, and this will increase the frequency of individuals with these traits.  This process explains the match between organisms and their environment.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C7F51A9F-B7D9-4891-AAAC-82457C82AAEC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14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A4B09040-4165-4449-BCF9-D8714F592650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15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19.UN03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Summary of key concepts: natural selection.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B0795B3F-78F7-4534-BB3B-02BA598F616C}" type="slidenum">
              <a:rPr lang="en-US" altLang="en-US">
                <a:solidFill>
                  <a:srgbClr val="000000"/>
                </a:solidFill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6CE1B47C-B60D-4165-AC16-1383A006BAF4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5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/>
              <a:t>The phrase </a:t>
            </a:r>
            <a:r>
              <a:rPr lang="en-US" altLang="en-US" i="1" dirty="0"/>
              <a:t>descent with modification</a:t>
            </a:r>
            <a:r>
              <a:rPr lang="en-US" altLang="en-US" dirty="0"/>
              <a:t> summarized Darwin’s</a:t>
            </a:r>
            <a:r>
              <a:rPr lang="en-US" altLang="ja-JP" dirty="0">
                <a:ea typeface="ＭＳ Ｐゴシック" pitchFamily="84" charset="-128"/>
              </a:rPr>
              <a:t> perception of the unity of life.</a:t>
            </a:r>
            <a:r>
              <a:rPr lang="en-US" altLang="ja-JP" baseline="0" dirty="0">
                <a:ea typeface="ＭＳ Ｐゴシック" pitchFamily="84" charset="-128"/>
              </a:rPr>
              <a:t>  </a:t>
            </a:r>
            <a:r>
              <a:rPr lang="en-US" altLang="en-US" dirty="0"/>
              <a:t>The phrase refers to the view that all organisms are related through descent from an ancestor that lived in the remote past.</a:t>
            </a:r>
            <a:r>
              <a:rPr lang="en-US" altLang="en-US" baseline="0" dirty="0"/>
              <a:t>  </a:t>
            </a:r>
            <a:r>
              <a:rPr lang="en-US" altLang="en-US" dirty="0"/>
              <a:t>In the Darwinian view, the history of life is like a tree with branches representing life’s</a:t>
            </a:r>
            <a:r>
              <a:rPr lang="en-US" altLang="ja-JP" dirty="0">
                <a:ea typeface="ＭＳ Ｐゴシック" pitchFamily="84" charset="-128"/>
              </a:rPr>
              <a:t> diversity.</a:t>
            </a:r>
            <a:r>
              <a:rPr lang="en-US" altLang="ja-JP" baseline="0" dirty="0">
                <a:ea typeface="ＭＳ Ｐゴシック" pitchFamily="84" charset="-128"/>
              </a:rPr>
              <a:t>  </a:t>
            </a:r>
            <a:r>
              <a:rPr lang="en-US" altLang="en-US" dirty="0"/>
              <a:t>Fossils of extinct species help to </a:t>
            </a:r>
            <a:r>
              <a:rPr lang="ja-JP" altLang="en-US" dirty="0">
                <a:ea typeface="ＭＳ Ｐゴシック" pitchFamily="84" charset="-128"/>
              </a:rPr>
              <a:t>“</a:t>
            </a:r>
            <a:r>
              <a:rPr lang="en-US" altLang="ja-JP" dirty="0">
                <a:ea typeface="ＭＳ Ｐゴシック" pitchFamily="84" charset="-128"/>
              </a:rPr>
              <a:t>fill in</a:t>
            </a:r>
            <a:r>
              <a:rPr lang="ja-JP" altLang="en-US" dirty="0">
                <a:ea typeface="ＭＳ Ｐゴシック" pitchFamily="84" charset="-128"/>
              </a:rPr>
              <a:t>”</a:t>
            </a:r>
            <a:r>
              <a:rPr lang="en-US" altLang="ja-JP" dirty="0">
                <a:ea typeface="ＭＳ Ｐゴシック" pitchFamily="84" charset="-128"/>
              </a:rPr>
              <a:t> the morphological gaps between present-day groups</a:t>
            </a:r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53627702-A8C6-44F6-A7C5-1412F911BE4A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19.9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Descent with modification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BB9753CA-7F83-4948-BF1C-9E88BE5D1F93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31774">
              <a:defRPr/>
            </a:pPr>
            <a:r>
              <a:rPr lang="en-US" altLang="en-US" dirty="0"/>
              <a:t>Darwin noted that humans have modified other species by selecting and breeding individuals with desired traits, a process called </a:t>
            </a:r>
            <a:r>
              <a:rPr lang="en-US" altLang="en-US" b="1" dirty="0"/>
              <a:t>artificial selection.</a:t>
            </a:r>
            <a:r>
              <a:rPr lang="en-US" altLang="en-US" b="1" baseline="0" dirty="0"/>
              <a:t> </a:t>
            </a:r>
            <a:r>
              <a:rPr lang="en-US" altLang="en-US" dirty="0"/>
              <a:t>Darwin argued that a similar process occurs in nature.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6F160B10-2E11-4B16-A103-809E0849C591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AFC90F43-7970-4A2B-B8E5-2EE1165C85E0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31774">
              <a:defRPr/>
            </a:pPr>
            <a:r>
              <a:rPr lang="en-US" altLang="en-US" dirty="0"/>
              <a:t>Darwin was influenced by Thomas Malthus, who noted the potential for human population to increase faster than food supplies and other resources.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7FC6CD33-0FC0-4F8C-A541-F8C5757331B7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03C63-6178-40A3-9327-9458B2CD38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0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A9C8-3B99-4861-AEA7-19319C56CD8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253-EBD5-43B3-AB7A-A3D8A9231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6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A9C8-3B99-4861-AEA7-19319C56CD8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253-EBD5-43B3-AB7A-A3D8A9231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5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A9C8-3B99-4861-AEA7-19319C56CD8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253-EBD5-43B3-AB7A-A3D8A9231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7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A9C8-3B99-4861-AEA7-19319C56CD8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253-EBD5-43B3-AB7A-A3D8A9231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2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A9C8-3B99-4861-AEA7-19319C56CD8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253-EBD5-43B3-AB7A-A3D8A9231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A9C8-3B99-4861-AEA7-19319C56CD8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253-EBD5-43B3-AB7A-A3D8A9231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6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A9C8-3B99-4861-AEA7-19319C56CD8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253-EBD5-43B3-AB7A-A3D8A9231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1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A9C8-3B99-4861-AEA7-19319C56CD8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253-EBD5-43B3-AB7A-A3D8A9231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4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A9C8-3B99-4861-AEA7-19319C56CD8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253-EBD5-43B3-AB7A-A3D8A9231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2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A9C8-3B99-4861-AEA7-19319C56CD8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253-EBD5-43B3-AB7A-A3D8A9231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7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A9C8-3B99-4861-AEA7-19319C56CD8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B253-EBD5-43B3-AB7A-A3D8A9231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3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CA9C8-3B99-4861-AEA7-19319C56CD8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1B253-EBD5-43B3-AB7A-A3D8A9231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4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B3OjfK0t1X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Video%20Clips/Biology/Evolution/Bird%20Flight.m4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0" descr="Aye-aye Daubentonia madagascarien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0"/>
          <a:stretch>
            <a:fillRect/>
          </a:stretch>
        </p:blipFill>
        <p:spPr bwMode="auto">
          <a:xfrm>
            <a:off x="-152400" y="2046059"/>
            <a:ext cx="42545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19_01CaterpillarDisguise-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93" y="4041120"/>
            <a:ext cx="4293280" cy="288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 descr="http://ts2.mm.bing.net/th?id=HN.608038868449428128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4761593" cy="357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www.biosci.ohio-state.edu/%7Eplantbio/osu_pcmb/pcmb_lab_resources/images/slide-viewer/mag_glass/Anabae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1988061"/>
            <a:ext cx="4952773" cy="26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381" y="0"/>
            <a:ext cx="90704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“There is grandeur in this view of life…. [in which] endless forms most beautiful and most wonderful have been, and are being, evolved.”</a:t>
            </a:r>
          </a:p>
          <a:p>
            <a:r>
              <a:rPr lang="en-US" dirty="0"/>
              <a:t>Charles Darwin - </a:t>
            </a:r>
            <a:r>
              <a:rPr lang="en-US" i="1" dirty="0"/>
              <a:t>The Origin of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48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8775700" cy="3568700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en-US" dirty="0"/>
              <a:t>Observation #2: All species can produce more offspring than the environment can support, and many of these offspring fail to survive and reproduce.</a:t>
            </a:r>
          </a:p>
        </p:txBody>
      </p:sp>
      <p:sp>
        <p:nvSpPr>
          <p:cNvPr id="33795" name="Line 6"/>
          <p:cNvSpPr>
            <a:spLocks noChangeShapeType="1"/>
          </p:cNvSpPr>
          <p:nvPr/>
        </p:nvSpPr>
        <p:spPr bwMode="auto">
          <a:xfrm>
            <a:off x="182563" y="609600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86" name="Picture 2" descr="http://www.everythingabout.net/articles/biology/animals/arthropods/arachnids/spiders/young_garden_spiders_hatching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62799"/>
            <a:ext cx="57912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0D6214-C6C4-4B84-8184-BE4C53059353}"/>
              </a:ext>
            </a:extLst>
          </p:cNvPr>
          <p:cNvSpPr/>
          <p:nvPr/>
        </p:nvSpPr>
        <p:spPr>
          <a:xfrm>
            <a:off x="4191000" y="6488668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https://www.youtube.com/watch?v=B3OjfK0t1XM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0950"/>
            <a:ext cx="8928100" cy="4921250"/>
          </a:xfrm>
        </p:spPr>
        <p:txBody>
          <a:bodyPr lIns="91440" tIns="45720" rIns="91440" bIns="45720">
            <a:normAutofit/>
          </a:bodyPr>
          <a:lstStyle/>
          <a:p>
            <a:pPr eaLnBrk="1" hangingPunct="1"/>
            <a:r>
              <a:rPr lang="en-US" altLang="en-US" dirty="0"/>
              <a:t>Inference #1: Individuals whose inherited traits </a:t>
            </a:r>
            <a:br>
              <a:rPr lang="en-US" altLang="en-US" dirty="0"/>
            </a:br>
            <a:r>
              <a:rPr lang="en-US" altLang="en-US" dirty="0"/>
              <a:t>give them a higher probability of surviving and reproducing in a given environment tend to leave more offspring than other individuals.</a:t>
            </a:r>
          </a:p>
          <a:p>
            <a:pPr eaLnBrk="1" hangingPunct="1"/>
            <a:endParaRPr lang="en-US" altLang="en-US" dirty="0"/>
          </a:p>
          <a:p>
            <a:r>
              <a:rPr lang="en-US" altLang="en-US" dirty="0"/>
              <a:t>Inference #2: This unequal ability of individuals to survive and reproduce will lead to the accumulation of favorable traits in the population over generations.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5843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Line 7"/>
          <p:cNvSpPr>
            <a:spLocks noChangeShapeType="1"/>
          </p:cNvSpPr>
          <p:nvPr/>
        </p:nvSpPr>
        <p:spPr bwMode="auto">
          <a:xfrm>
            <a:off x="182563" y="6172200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6259" y="6307590"/>
            <a:ext cx="114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file"/>
              </a:rPr>
              <a:t>Bird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B4DAD-056B-4186-A6AC-B796B04A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 Fast 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FCFD7-E01E-47FC-90DF-C02BE4920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Image result for wisconsin fast plants">
            <a:extLst>
              <a:ext uri="{FF2B5EF4-FFF2-40B4-BE49-F238E27FC236}">
                <a16:creationId xmlns:a16="http://schemas.microsoft.com/office/drawing/2014/main" id="{DDEED950-4552-4645-87DC-1EF4A2D6C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91" y="1322273"/>
            <a:ext cx="7906009" cy="526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18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67666" y="-6220"/>
            <a:ext cx="8737600" cy="4502150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en-US" dirty="0"/>
              <a:t>Note that individuals do not evolve;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populations evolve</a:t>
            </a:r>
            <a:r>
              <a:rPr lang="en-US" altLang="en-US" dirty="0"/>
              <a:t> over time.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Natural selection can only increase or decrease </a:t>
            </a:r>
            <a:r>
              <a:rPr lang="en-US" altLang="en-US" b="1" dirty="0"/>
              <a:t>heritable</a:t>
            </a:r>
            <a:r>
              <a:rPr lang="en-US" altLang="en-US" dirty="0"/>
              <a:t> traits that </a:t>
            </a:r>
            <a:r>
              <a:rPr lang="en-US" altLang="en-US" b="1" dirty="0"/>
              <a:t>vary in a population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Adaptations vary with different environments.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58488" y="3984765"/>
            <a:ext cx="3324866" cy="2761861"/>
            <a:chOff x="31102" y="3048000"/>
            <a:chExt cx="4440535" cy="3676261"/>
          </a:xfrm>
        </p:grpSpPr>
        <p:pic>
          <p:nvPicPr>
            <p:cNvPr id="1026" name="Picture 2" descr="http://1.bp.blogspot.com/-OzrJn5BYcPw/TjL23xgmxDI/AAAAAAAACjQ/qyx5VN-NoJU/s1600/genie_lamp+photo+w+xtr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2" y="3048000"/>
              <a:ext cx="4440535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152400" y="3276600"/>
              <a:ext cx="3855098" cy="320040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80831" y="3219061"/>
              <a:ext cx="2646065" cy="350520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860669" y="3962994"/>
            <a:ext cx="6406356" cy="2738438"/>
            <a:chOff x="296863" y="1495425"/>
            <a:chExt cx="8548687" cy="3729038"/>
          </a:xfrm>
        </p:grpSpPr>
        <p:pic>
          <p:nvPicPr>
            <p:cNvPr id="13" name="Picture 29" descr="19_13_Camouflage-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3"/>
            <a:stretch>
              <a:fillRect/>
            </a:stretch>
          </p:blipFill>
          <p:spPr bwMode="auto">
            <a:xfrm>
              <a:off x="296863" y="1495425"/>
              <a:ext cx="8548687" cy="371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31"/>
            <p:cNvSpPr txBox="1">
              <a:spLocks noChangeArrowheads="1"/>
            </p:cNvSpPr>
            <p:nvPr/>
          </p:nvSpPr>
          <p:spPr bwMode="auto">
            <a:xfrm>
              <a:off x="338138" y="4902200"/>
              <a:ext cx="3402012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(a) A flower mantid in Malaysia</a:t>
              </a:r>
              <a:endParaRPr lang="en-US" altLang="en-US" sz="1800" b="1" i="1"/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4721225" y="4899025"/>
              <a:ext cx="29876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(b) A leaf mantid in Borneo</a:t>
              </a:r>
              <a:endParaRPr lang="en-US" altLang="en-US" sz="1800" b="1" i="1"/>
            </a:p>
          </p:txBody>
        </p:sp>
      </p:grpSp>
    </p:spTree>
    <p:extLst>
      <p:ext uri="{BB962C8B-B14F-4D97-AF65-F5344CB8AC3E}">
        <p14:creationId xmlns:p14="http://schemas.microsoft.com/office/powerpoint/2010/main" val="34633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" y="157163"/>
            <a:ext cx="8534400" cy="503237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i="1"/>
              <a:t>Natural Selection: </a:t>
            </a:r>
            <a:r>
              <a:rPr lang="en-US" altLang="en-US"/>
              <a:t>A Summary</a:t>
            </a:r>
            <a:endParaRPr lang="en-US" altLang="en-US" b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0950"/>
            <a:ext cx="8826500" cy="5213350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en-US" dirty="0"/>
              <a:t>Individuals with certain heritable traits survive and reproduce at a higher rate than other individuals.</a:t>
            </a:r>
          </a:p>
          <a:p>
            <a:pPr eaLnBrk="1" hangingPunct="1"/>
            <a:r>
              <a:rPr lang="en-US" altLang="en-US" dirty="0"/>
              <a:t>Over time, natural selection increases the match between organisms and their environment .</a:t>
            </a:r>
          </a:p>
          <a:p>
            <a:pPr eaLnBrk="1" hangingPunct="1"/>
            <a:r>
              <a:rPr lang="en-US" altLang="en-US" dirty="0"/>
              <a:t>If an environment changes over time, natural selection may result in adaptation to these new conditions and may give rise to new species.</a:t>
            </a:r>
          </a:p>
        </p:txBody>
      </p:sp>
      <p:sp>
        <p:nvSpPr>
          <p:cNvPr id="38916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28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7" descr="19_UN03Summary_C2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"/>
          <a:stretch>
            <a:fillRect/>
          </a:stretch>
        </p:blipFill>
        <p:spPr bwMode="auto">
          <a:xfrm>
            <a:off x="296863" y="547688"/>
            <a:ext cx="8548687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solidFill>
                  <a:schemeClr val="tx1"/>
                </a:solidFill>
                <a:latin typeface="Arial" charset="0"/>
              </a:rPr>
              <a:t>Figure 19.UN03</a:t>
            </a:r>
          </a:p>
        </p:txBody>
      </p:sp>
      <p:sp>
        <p:nvSpPr>
          <p:cNvPr id="22532" name="Text Box 31"/>
          <p:cNvSpPr txBox="1">
            <a:spLocks noChangeArrowheads="1"/>
          </p:cNvSpPr>
          <p:nvPr/>
        </p:nvSpPr>
        <p:spPr bwMode="auto">
          <a:xfrm>
            <a:off x="2809875" y="398463"/>
            <a:ext cx="1838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100" b="1"/>
              <a:t>Evolution by Natural Selection</a:t>
            </a:r>
          </a:p>
        </p:txBody>
      </p:sp>
      <p:sp>
        <p:nvSpPr>
          <p:cNvPr id="22533" name="Text Box 31"/>
          <p:cNvSpPr txBox="1">
            <a:spLocks noChangeArrowheads="1"/>
          </p:cNvSpPr>
          <p:nvPr/>
        </p:nvSpPr>
        <p:spPr bwMode="auto">
          <a:xfrm>
            <a:off x="3922713" y="3074988"/>
            <a:ext cx="13843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100" b="1"/>
              <a:t>Inferences</a:t>
            </a:r>
          </a:p>
        </p:txBody>
      </p:sp>
      <p:sp>
        <p:nvSpPr>
          <p:cNvPr id="22534" name="Text Box 31"/>
          <p:cNvSpPr txBox="1">
            <a:spLocks noChangeArrowheads="1"/>
          </p:cNvSpPr>
          <p:nvPr/>
        </p:nvSpPr>
        <p:spPr bwMode="auto">
          <a:xfrm>
            <a:off x="4327525" y="4789488"/>
            <a:ext cx="5286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100" b="1"/>
              <a:t>and</a:t>
            </a:r>
          </a:p>
        </p:txBody>
      </p:sp>
      <p:sp>
        <p:nvSpPr>
          <p:cNvPr id="22535" name="Text Box 31"/>
          <p:cNvSpPr txBox="1">
            <a:spLocks noChangeArrowheads="1"/>
          </p:cNvSpPr>
          <p:nvPr/>
        </p:nvSpPr>
        <p:spPr bwMode="auto">
          <a:xfrm>
            <a:off x="2716213" y="5281613"/>
            <a:ext cx="379253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2100" b="1"/>
              <a:t>Over time, favorable traits</a:t>
            </a:r>
          </a:p>
          <a:p>
            <a:pPr algn="ctr">
              <a:lnSpc>
                <a:spcPct val="95000"/>
              </a:lnSpc>
            </a:pPr>
            <a:r>
              <a:rPr lang="en-US" altLang="en-US" sz="2100" b="1"/>
              <a:t>accumulate in the population.</a:t>
            </a:r>
          </a:p>
        </p:txBody>
      </p:sp>
      <p:sp>
        <p:nvSpPr>
          <p:cNvPr id="22536" name="Text Box 31"/>
          <p:cNvSpPr txBox="1">
            <a:spLocks noChangeArrowheads="1"/>
          </p:cNvSpPr>
          <p:nvPr/>
        </p:nvSpPr>
        <p:spPr bwMode="auto">
          <a:xfrm>
            <a:off x="4916488" y="1089025"/>
            <a:ext cx="369093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2100" b="1"/>
              <a:t>Organisms produce more</a:t>
            </a:r>
          </a:p>
          <a:p>
            <a:pPr algn="ctr">
              <a:lnSpc>
                <a:spcPct val="95000"/>
              </a:lnSpc>
            </a:pPr>
            <a:r>
              <a:rPr lang="en-US" altLang="en-US" sz="2100" b="1"/>
              <a:t>offspring than the</a:t>
            </a:r>
          </a:p>
          <a:p>
            <a:pPr algn="ctr">
              <a:lnSpc>
                <a:spcPct val="95000"/>
              </a:lnSpc>
            </a:pPr>
            <a:r>
              <a:rPr lang="en-US" altLang="en-US" sz="2100" b="1"/>
              <a:t>environment can support.</a:t>
            </a:r>
          </a:p>
        </p:txBody>
      </p:sp>
      <p:sp>
        <p:nvSpPr>
          <p:cNvPr id="22537" name="Text Box 31"/>
          <p:cNvSpPr txBox="1">
            <a:spLocks noChangeArrowheads="1"/>
          </p:cNvSpPr>
          <p:nvPr/>
        </p:nvSpPr>
        <p:spPr bwMode="auto">
          <a:xfrm>
            <a:off x="619125" y="1089025"/>
            <a:ext cx="35417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2100" b="1"/>
              <a:t>Individuals in a population</a:t>
            </a:r>
          </a:p>
          <a:p>
            <a:pPr algn="ctr">
              <a:lnSpc>
                <a:spcPct val="95000"/>
              </a:lnSpc>
            </a:pPr>
            <a:r>
              <a:rPr lang="en-US" altLang="en-US" sz="2100" b="1"/>
              <a:t>vary in their heritable</a:t>
            </a:r>
          </a:p>
          <a:p>
            <a:pPr algn="ctr">
              <a:lnSpc>
                <a:spcPct val="95000"/>
              </a:lnSpc>
            </a:pPr>
            <a:r>
              <a:rPr lang="en-US" altLang="en-US" sz="2100" b="1"/>
              <a:t>characteristics.</a:t>
            </a:r>
          </a:p>
        </p:txBody>
      </p:sp>
      <p:sp>
        <p:nvSpPr>
          <p:cNvPr id="22538" name="Text Box 31"/>
          <p:cNvSpPr txBox="1">
            <a:spLocks noChangeArrowheads="1"/>
          </p:cNvSpPr>
          <p:nvPr/>
        </p:nvSpPr>
        <p:spPr bwMode="auto">
          <a:xfrm>
            <a:off x="1998663" y="3608388"/>
            <a:ext cx="513556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2100" b="1"/>
              <a:t>Individuals that are well suited</a:t>
            </a:r>
          </a:p>
          <a:p>
            <a:pPr algn="ctr">
              <a:lnSpc>
                <a:spcPct val="95000"/>
              </a:lnSpc>
            </a:pPr>
            <a:r>
              <a:rPr lang="en-US" altLang="en-US" sz="2100" b="1"/>
              <a:t>to their environment tend to leave more</a:t>
            </a:r>
          </a:p>
          <a:p>
            <a:pPr algn="ctr">
              <a:lnSpc>
                <a:spcPct val="95000"/>
              </a:lnSpc>
            </a:pPr>
            <a:r>
              <a:rPr lang="en-US" altLang="en-US" sz="2100" b="1"/>
              <a:t>offspring than other individuals.</a:t>
            </a:r>
          </a:p>
        </p:txBody>
      </p:sp>
    </p:spTree>
    <p:extLst>
      <p:ext uri="{BB962C8B-B14F-4D97-AF65-F5344CB8AC3E}">
        <p14:creationId xmlns:p14="http://schemas.microsoft.com/office/powerpoint/2010/main" val="417668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58210-4555-43A7-99EC-C5E5D7076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F79DD-0874-42EE-89AF-D140C6B2ED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6AA28-D88C-4C5D-9908-7D00E0CE2E40}"/>
              </a:ext>
            </a:extLst>
          </p:cNvPr>
          <p:cNvSpPr/>
          <p:nvPr/>
        </p:nvSpPr>
        <p:spPr>
          <a:xfrm>
            <a:off x="152400" y="762000"/>
            <a:ext cx="8991600" cy="393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Chapter 19 and 20 Test will be on Thursday, February 27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Chapter 19 and 20 Homework is due on Wednesday, February 26</a:t>
            </a:r>
          </a:p>
        </p:txBody>
      </p:sp>
    </p:spTree>
    <p:extLst>
      <p:ext uri="{BB962C8B-B14F-4D97-AF65-F5344CB8AC3E}">
        <p14:creationId xmlns:p14="http://schemas.microsoft.com/office/powerpoint/2010/main" val="108258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86915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747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0" dirty="0">
                <a:solidFill>
                  <a:srgbClr val="9D0016"/>
                </a:solidFill>
              </a:rPr>
              <a:t>Chapter 19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Evolution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415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5860" y="0"/>
            <a:ext cx="9332259" cy="2819400"/>
          </a:xfrm>
        </p:spPr>
        <p:txBody>
          <a:bodyPr lIns="91440" tIns="45720" rIns="91440" bIns="45720"/>
          <a:lstStyle/>
          <a:p>
            <a:pPr marL="0" indent="0">
              <a:buNone/>
            </a:pPr>
            <a:r>
              <a:rPr lang="en-US" altLang="en-US" dirty="0"/>
              <a:t>Darwin explained three broad observations about life</a:t>
            </a:r>
          </a:p>
          <a:p>
            <a:pPr lvl="1" eaLnBrk="1" hangingPunct="1"/>
            <a:r>
              <a:rPr lang="en-US" altLang="en-US" dirty="0"/>
              <a:t>The fit between organisms and their environment</a:t>
            </a:r>
          </a:p>
          <a:p>
            <a:pPr lvl="1" eaLnBrk="1" hangingPunct="1"/>
            <a:r>
              <a:rPr lang="en-US" altLang="en-US" dirty="0"/>
              <a:t>The shared characteristics (unity) of life</a:t>
            </a:r>
          </a:p>
          <a:p>
            <a:pPr lvl="1" eaLnBrk="1" hangingPunct="1"/>
            <a:r>
              <a:rPr lang="en-US" altLang="en-US" dirty="0"/>
              <a:t>The diversity of life</a:t>
            </a:r>
            <a:endParaRPr lang="en-US" altLang="en-US" sz="2800" dirty="0"/>
          </a:p>
        </p:txBody>
      </p:sp>
      <p:pic>
        <p:nvPicPr>
          <p:cNvPr id="2050" name="Picture 2" descr="http://media-cache-ec0.pinimg.com/736x/60/ca/56/60ca56fc4fcec8483ecadfaa4a6214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55" y="2362200"/>
            <a:ext cx="5981700" cy="487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2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4" descr="19_08DarwinIThinkTree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61013"/>
            <a:ext cx="3565283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7313" y="165100"/>
            <a:ext cx="85344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i="1"/>
              <a:t>Descent with Modification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7312" y="1161013"/>
            <a:ext cx="3570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All organisms are related through descent from an ancestor that lived in the remote past.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950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0" descr="19_09_ElephantEvoluTre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1382713" y="136525"/>
            <a:ext cx="6376987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19.9</a:t>
            </a:r>
          </a:p>
        </p:txBody>
      </p:sp>
      <p:grpSp>
        <p:nvGrpSpPr>
          <p:cNvPr id="20484" name="Group 32"/>
          <p:cNvGrpSpPr>
            <a:grpSpLocks/>
          </p:cNvGrpSpPr>
          <p:nvPr/>
        </p:nvGrpSpPr>
        <p:grpSpPr bwMode="auto">
          <a:xfrm>
            <a:off x="3119438" y="1125538"/>
            <a:ext cx="1285875" cy="273050"/>
            <a:chOff x="1965" y="709"/>
            <a:chExt cx="810" cy="172"/>
          </a:xfrm>
        </p:grpSpPr>
        <p:sp>
          <p:nvSpPr>
            <p:cNvPr id="20519" name="Text Box 31"/>
            <p:cNvSpPr txBox="1">
              <a:spLocks noChangeArrowheads="1"/>
            </p:cNvSpPr>
            <p:nvPr/>
          </p:nvSpPr>
          <p:spPr bwMode="auto">
            <a:xfrm>
              <a:off x="2029" y="759"/>
              <a:ext cx="74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 i="1"/>
                <a:t>Moeritherium</a:t>
              </a:r>
            </a:p>
          </p:txBody>
        </p:sp>
        <p:sp>
          <p:nvSpPr>
            <p:cNvPr id="20520" name="Text Box 31"/>
            <p:cNvSpPr txBox="1">
              <a:spLocks noChangeArrowheads="1"/>
            </p:cNvSpPr>
            <p:nvPr/>
          </p:nvSpPr>
          <p:spPr bwMode="auto">
            <a:xfrm>
              <a:off x="1965" y="709"/>
              <a:ext cx="6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latin typeface="Times New Roman" pitchFamily="84" charset="0"/>
                </a:rPr>
                <a:t>†</a:t>
              </a:r>
              <a:endParaRPr lang="en-US" altLang="en-US" sz="1400" b="1" i="1"/>
            </a:p>
          </p:txBody>
        </p:sp>
      </p:grpSp>
      <p:grpSp>
        <p:nvGrpSpPr>
          <p:cNvPr id="20485" name="Group 33"/>
          <p:cNvGrpSpPr>
            <a:grpSpLocks/>
          </p:cNvGrpSpPr>
          <p:nvPr/>
        </p:nvGrpSpPr>
        <p:grpSpPr bwMode="auto">
          <a:xfrm>
            <a:off x="3030538" y="1592263"/>
            <a:ext cx="1169987" cy="282575"/>
            <a:chOff x="1909" y="1003"/>
            <a:chExt cx="737" cy="178"/>
          </a:xfrm>
        </p:grpSpPr>
        <p:sp>
          <p:nvSpPr>
            <p:cNvPr id="20517" name="Text Box 31"/>
            <p:cNvSpPr txBox="1">
              <a:spLocks noChangeArrowheads="1"/>
            </p:cNvSpPr>
            <p:nvPr/>
          </p:nvSpPr>
          <p:spPr bwMode="auto">
            <a:xfrm>
              <a:off x="1909" y="1003"/>
              <a:ext cx="6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latin typeface="Times New Roman" pitchFamily="84" charset="0"/>
                </a:rPr>
                <a:t>†</a:t>
              </a:r>
              <a:endParaRPr lang="en-US" altLang="en-US" sz="1400" b="1" i="1"/>
            </a:p>
          </p:txBody>
        </p:sp>
        <p:sp>
          <p:nvSpPr>
            <p:cNvPr id="20518" name="Text Box 31"/>
            <p:cNvSpPr txBox="1">
              <a:spLocks noChangeArrowheads="1"/>
            </p:cNvSpPr>
            <p:nvPr/>
          </p:nvSpPr>
          <p:spPr bwMode="auto">
            <a:xfrm>
              <a:off x="1972" y="1054"/>
              <a:ext cx="67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 i="1"/>
                <a:t>Barytherium</a:t>
              </a:r>
            </a:p>
          </p:txBody>
        </p:sp>
      </p:grpSp>
      <p:sp>
        <p:nvSpPr>
          <p:cNvPr id="20486" name="Text Box 31"/>
          <p:cNvSpPr txBox="1">
            <a:spLocks noChangeArrowheads="1"/>
          </p:cNvSpPr>
          <p:nvPr/>
        </p:nvSpPr>
        <p:spPr bwMode="auto">
          <a:xfrm>
            <a:off x="5033963" y="223838"/>
            <a:ext cx="9604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Hyracoidea</a:t>
            </a:r>
          </a:p>
          <a:p>
            <a:pPr>
              <a:lnSpc>
                <a:spcPct val="95000"/>
              </a:lnSpc>
            </a:pPr>
            <a:r>
              <a:rPr lang="en-US" altLang="en-US" sz="1400" b="1"/>
              <a:t>(Hyraxes)</a:t>
            </a:r>
          </a:p>
        </p:txBody>
      </p:sp>
      <p:sp>
        <p:nvSpPr>
          <p:cNvPr id="20487" name="Text Box 31"/>
          <p:cNvSpPr txBox="1">
            <a:spLocks noChangeArrowheads="1"/>
          </p:cNvSpPr>
          <p:nvPr/>
        </p:nvSpPr>
        <p:spPr bwMode="auto">
          <a:xfrm>
            <a:off x="5030788" y="700088"/>
            <a:ext cx="11557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Sirenia</a:t>
            </a:r>
          </a:p>
          <a:p>
            <a:pPr>
              <a:lnSpc>
                <a:spcPct val="95000"/>
              </a:lnSpc>
            </a:pPr>
            <a:r>
              <a:rPr lang="en-US" altLang="en-US" sz="1400" b="1"/>
              <a:t>(Manatees</a:t>
            </a:r>
          </a:p>
          <a:p>
            <a:pPr>
              <a:lnSpc>
                <a:spcPct val="95000"/>
              </a:lnSpc>
            </a:pPr>
            <a:r>
              <a:rPr lang="en-US" altLang="en-US" sz="1400" b="1"/>
              <a:t>and relatives)</a:t>
            </a:r>
          </a:p>
        </p:txBody>
      </p:sp>
      <p:grpSp>
        <p:nvGrpSpPr>
          <p:cNvPr id="20488" name="Group 34"/>
          <p:cNvGrpSpPr>
            <a:grpSpLocks/>
          </p:cNvGrpSpPr>
          <p:nvPr/>
        </p:nvGrpSpPr>
        <p:grpSpPr bwMode="auto">
          <a:xfrm>
            <a:off x="4724400" y="2073275"/>
            <a:ext cx="1279525" cy="273050"/>
            <a:chOff x="2976" y="1306"/>
            <a:chExt cx="806" cy="172"/>
          </a:xfrm>
        </p:grpSpPr>
        <p:sp>
          <p:nvSpPr>
            <p:cNvPr id="20515" name="Text Box 31"/>
            <p:cNvSpPr txBox="1">
              <a:spLocks noChangeArrowheads="1"/>
            </p:cNvSpPr>
            <p:nvPr/>
          </p:nvSpPr>
          <p:spPr bwMode="auto">
            <a:xfrm>
              <a:off x="2976" y="1306"/>
              <a:ext cx="6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latin typeface="Times New Roman" pitchFamily="84" charset="0"/>
                </a:rPr>
                <a:t>†</a:t>
              </a:r>
              <a:endParaRPr lang="en-US" altLang="en-US" sz="1400" b="1" i="1"/>
            </a:p>
          </p:txBody>
        </p:sp>
        <p:sp>
          <p:nvSpPr>
            <p:cNvPr id="20516" name="Text Box 31"/>
            <p:cNvSpPr txBox="1">
              <a:spLocks noChangeArrowheads="1"/>
            </p:cNvSpPr>
            <p:nvPr/>
          </p:nvSpPr>
          <p:spPr bwMode="auto">
            <a:xfrm>
              <a:off x="3036" y="1356"/>
              <a:ext cx="74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 i="1"/>
                <a:t>Deinotherium</a:t>
              </a:r>
            </a:p>
          </p:txBody>
        </p:sp>
      </p:grpSp>
      <p:grpSp>
        <p:nvGrpSpPr>
          <p:cNvPr id="20489" name="Group 35"/>
          <p:cNvGrpSpPr>
            <a:grpSpLocks/>
          </p:cNvGrpSpPr>
          <p:nvPr/>
        </p:nvGrpSpPr>
        <p:grpSpPr bwMode="auto">
          <a:xfrm>
            <a:off x="4984750" y="2581275"/>
            <a:ext cx="860425" cy="279400"/>
            <a:chOff x="3140" y="1626"/>
            <a:chExt cx="542" cy="176"/>
          </a:xfrm>
        </p:grpSpPr>
        <p:sp>
          <p:nvSpPr>
            <p:cNvPr id="20513" name="Text Box 31"/>
            <p:cNvSpPr txBox="1">
              <a:spLocks noChangeArrowheads="1"/>
            </p:cNvSpPr>
            <p:nvPr/>
          </p:nvSpPr>
          <p:spPr bwMode="auto">
            <a:xfrm>
              <a:off x="3140" y="1626"/>
              <a:ext cx="6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latin typeface="Times New Roman" pitchFamily="84" charset="0"/>
                </a:rPr>
                <a:t>†</a:t>
              </a:r>
              <a:endParaRPr lang="en-US" altLang="en-US" sz="1400" b="1" i="1"/>
            </a:p>
          </p:txBody>
        </p:sp>
        <p:sp>
          <p:nvSpPr>
            <p:cNvPr id="20514" name="Text Box 31"/>
            <p:cNvSpPr txBox="1">
              <a:spLocks noChangeArrowheads="1"/>
            </p:cNvSpPr>
            <p:nvPr/>
          </p:nvSpPr>
          <p:spPr bwMode="auto">
            <a:xfrm>
              <a:off x="3202" y="1672"/>
              <a:ext cx="480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 i="1"/>
                <a:t>Mammut</a:t>
              </a:r>
            </a:p>
          </p:txBody>
        </p:sp>
      </p:grpSp>
      <p:grpSp>
        <p:nvGrpSpPr>
          <p:cNvPr id="20490" name="Group 36"/>
          <p:cNvGrpSpPr>
            <a:grpSpLocks/>
          </p:cNvGrpSpPr>
          <p:nvPr/>
        </p:nvGrpSpPr>
        <p:grpSpPr bwMode="auto">
          <a:xfrm>
            <a:off x="4381500" y="3009900"/>
            <a:ext cx="1227138" cy="296863"/>
            <a:chOff x="2760" y="1896"/>
            <a:chExt cx="773" cy="187"/>
          </a:xfrm>
        </p:grpSpPr>
        <p:sp>
          <p:nvSpPr>
            <p:cNvPr id="20511" name="Text Box 31"/>
            <p:cNvSpPr txBox="1">
              <a:spLocks noChangeArrowheads="1"/>
            </p:cNvSpPr>
            <p:nvPr/>
          </p:nvSpPr>
          <p:spPr bwMode="auto">
            <a:xfrm>
              <a:off x="2760" y="1896"/>
              <a:ext cx="6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latin typeface="Times New Roman" pitchFamily="84" charset="0"/>
                </a:rPr>
                <a:t>†</a:t>
              </a:r>
              <a:endParaRPr lang="en-US" altLang="en-US" sz="1400" b="1" i="1"/>
            </a:p>
          </p:txBody>
        </p:sp>
        <p:sp>
          <p:nvSpPr>
            <p:cNvPr id="20512" name="Text Box 31"/>
            <p:cNvSpPr txBox="1">
              <a:spLocks noChangeArrowheads="1"/>
            </p:cNvSpPr>
            <p:nvPr/>
          </p:nvSpPr>
          <p:spPr bwMode="auto">
            <a:xfrm>
              <a:off x="2824" y="1948"/>
              <a:ext cx="70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 i="1"/>
                <a:t>Platybelodon</a:t>
              </a:r>
            </a:p>
          </p:txBody>
        </p:sp>
      </p:grpSp>
      <p:grpSp>
        <p:nvGrpSpPr>
          <p:cNvPr id="20491" name="Group 37"/>
          <p:cNvGrpSpPr>
            <a:grpSpLocks/>
          </p:cNvGrpSpPr>
          <p:nvPr/>
        </p:nvGrpSpPr>
        <p:grpSpPr bwMode="auto">
          <a:xfrm>
            <a:off x="4981575" y="3478213"/>
            <a:ext cx="960438" cy="298450"/>
            <a:chOff x="3138" y="2191"/>
            <a:chExt cx="605" cy="188"/>
          </a:xfrm>
        </p:grpSpPr>
        <p:sp>
          <p:nvSpPr>
            <p:cNvPr id="20509" name="Text Box 31"/>
            <p:cNvSpPr txBox="1">
              <a:spLocks noChangeArrowheads="1"/>
            </p:cNvSpPr>
            <p:nvPr/>
          </p:nvSpPr>
          <p:spPr bwMode="auto">
            <a:xfrm>
              <a:off x="3138" y="2191"/>
              <a:ext cx="6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latin typeface="Times New Roman" pitchFamily="84" charset="0"/>
                </a:rPr>
                <a:t>†</a:t>
              </a:r>
              <a:endParaRPr lang="en-US" altLang="en-US" sz="1400" b="1" i="1"/>
            </a:p>
          </p:txBody>
        </p:sp>
        <p:sp>
          <p:nvSpPr>
            <p:cNvPr id="20510" name="Text Box 31"/>
            <p:cNvSpPr txBox="1">
              <a:spLocks noChangeArrowheads="1"/>
            </p:cNvSpPr>
            <p:nvPr/>
          </p:nvSpPr>
          <p:spPr bwMode="auto">
            <a:xfrm>
              <a:off x="3202" y="2238"/>
              <a:ext cx="54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 i="1"/>
                <a:t>Stegodon</a:t>
              </a:r>
            </a:p>
          </p:txBody>
        </p:sp>
      </p:grpSp>
      <p:sp>
        <p:nvSpPr>
          <p:cNvPr id="20492" name="Text Box 31"/>
          <p:cNvSpPr txBox="1">
            <a:spLocks noChangeArrowheads="1"/>
          </p:cNvSpPr>
          <p:nvPr/>
        </p:nvSpPr>
        <p:spPr bwMode="auto">
          <a:xfrm>
            <a:off x="5043488" y="4510088"/>
            <a:ext cx="15144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 i="1"/>
              <a:t>Elephas maximus</a:t>
            </a:r>
          </a:p>
          <a:p>
            <a:r>
              <a:rPr lang="en-US" altLang="en-US" sz="1400" b="1"/>
              <a:t>(Asia)</a:t>
            </a:r>
            <a:endParaRPr lang="en-US" altLang="en-US" sz="1400" b="1" i="1"/>
          </a:p>
        </p:txBody>
      </p:sp>
      <p:grpSp>
        <p:nvGrpSpPr>
          <p:cNvPr id="20493" name="Group 38"/>
          <p:cNvGrpSpPr>
            <a:grpSpLocks/>
          </p:cNvGrpSpPr>
          <p:nvPr/>
        </p:nvGrpSpPr>
        <p:grpSpPr bwMode="auto">
          <a:xfrm>
            <a:off x="4995863" y="3957638"/>
            <a:ext cx="1181100" cy="287337"/>
            <a:chOff x="3147" y="2493"/>
            <a:chExt cx="744" cy="181"/>
          </a:xfrm>
        </p:grpSpPr>
        <p:sp>
          <p:nvSpPr>
            <p:cNvPr id="20507" name="Text Box 31"/>
            <p:cNvSpPr txBox="1">
              <a:spLocks noChangeArrowheads="1"/>
            </p:cNvSpPr>
            <p:nvPr/>
          </p:nvSpPr>
          <p:spPr bwMode="auto">
            <a:xfrm>
              <a:off x="3212" y="2539"/>
              <a:ext cx="67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 i="1"/>
                <a:t>Mammuthus</a:t>
              </a:r>
            </a:p>
          </p:txBody>
        </p:sp>
        <p:sp>
          <p:nvSpPr>
            <p:cNvPr id="20508" name="Text Box 31"/>
            <p:cNvSpPr txBox="1">
              <a:spLocks noChangeArrowheads="1"/>
            </p:cNvSpPr>
            <p:nvPr/>
          </p:nvSpPr>
          <p:spPr bwMode="auto">
            <a:xfrm>
              <a:off x="3147" y="2493"/>
              <a:ext cx="6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400" b="1">
                  <a:latin typeface="Times New Roman" pitchFamily="84" charset="0"/>
                </a:rPr>
                <a:t>†</a:t>
              </a:r>
              <a:endParaRPr lang="en-US" altLang="en-US" sz="1400" b="1" i="1"/>
            </a:p>
          </p:txBody>
        </p:sp>
      </p:grpSp>
      <p:sp>
        <p:nvSpPr>
          <p:cNvPr id="20494" name="Text Box 31"/>
          <p:cNvSpPr txBox="1">
            <a:spLocks noChangeArrowheads="1"/>
          </p:cNvSpPr>
          <p:nvPr/>
        </p:nvSpPr>
        <p:spPr bwMode="auto">
          <a:xfrm>
            <a:off x="5038725" y="5464175"/>
            <a:ext cx="1619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 i="1"/>
              <a:t>Loxodonta cyclotis</a:t>
            </a:r>
          </a:p>
          <a:p>
            <a:r>
              <a:rPr lang="en-US" altLang="en-US" sz="1400" b="1"/>
              <a:t>(Africa)</a:t>
            </a:r>
            <a:endParaRPr lang="en-US" altLang="en-US" sz="1400" b="1" i="1"/>
          </a:p>
        </p:txBody>
      </p:sp>
      <p:sp>
        <p:nvSpPr>
          <p:cNvPr id="20495" name="Text Box 31"/>
          <p:cNvSpPr txBox="1">
            <a:spLocks noChangeArrowheads="1"/>
          </p:cNvSpPr>
          <p:nvPr/>
        </p:nvSpPr>
        <p:spPr bwMode="auto">
          <a:xfrm>
            <a:off x="5043488" y="4987925"/>
            <a:ext cx="16414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 i="1"/>
              <a:t>Loxodonta africana</a:t>
            </a:r>
          </a:p>
          <a:p>
            <a:r>
              <a:rPr lang="en-US" altLang="en-US" sz="1400" b="1"/>
              <a:t>(Africa)</a:t>
            </a:r>
            <a:endParaRPr lang="en-US" altLang="en-US" sz="1400" b="1" i="1"/>
          </a:p>
        </p:txBody>
      </p:sp>
      <p:sp>
        <p:nvSpPr>
          <p:cNvPr id="20496" name="Text Box 31"/>
          <p:cNvSpPr txBox="1">
            <a:spLocks noChangeArrowheads="1"/>
          </p:cNvSpPr>
          <p:nvPr/>
        </p:nvSpPr>
        <p:spPr bwMode="auto">
          <a:xfrm>
            <a:off x="2166938" y="6262688"/>
            <a:ext cx="1773237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/>
              <a:t>Millions of years ago</a:t>
            </a:r>
            <a:endParaRPr lang="en-US" altLang="en-US" sz="1400" b="1" i="1"/>
          </a:p>
        </p:txBody>
      </p:sp>
      <p:sp>
        <p:nvSpPr>
          <p:cNvPr id="20497" name="Text Box 31"/>
          <p:cNvSpPr txBox="1">
            <a:spLocks noChangeArrowheads="1"/>
          </p:cNvSpPr>
          <p:nvPr/>
        </p:nvSpPr>
        <p:spPr bwMode="auto">
          <a:xfrm>
            <a:off x="4411663" y="6261100"/>
            <a:ext cx="8667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/>
              <a:t>Years ago</a:t>
            </a:r>
            <a:endParaRPr lang="en-US" altLang="en-US" sz="1400" b="1" i="1"/>
          </a:p>
        </p:txBody>
      </p:sp>
      <p:sp>
        <p:nvSpPr>
          <p:cNvPr id="20498" name="Text Box 31"/>
          <p:cNvSpPr txBox="1">
            <a:spLocks noChangeArrowheads="1"/>
          </p:cNvSpPr>
          <p:nvPr/>
        </p:nvSpPr>
        <p:spPr bwMode="auto">
          <a:xfrm>
            <a:off x="1450975" y="5976938"/>
            <a:ext cx="1603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000" b="1"/>
              <a:t>60</a:t>
            </a:r>
            <a:endParaRPr lang="en-US" altLang="en-US" sz="1000" b="1" i="1"/>
          </a:p>
        </p:txBody>
      </p:sp>
      <p:sp>
        <p:nvSpPr>
          <p:cNvPr id="20499" name="Text Box 31"/>
          <p:cNvSpPr txBox="1">
            <a:spLocks noChangeArrowheads="1"/>
          </p:cNvSpPr>
          <p:nvPr/>
        </p:nvSpPr>
        <p:spPr bwMode="auto">
          <a:xfrm>
            <a:off x="2838450" y="5976938"/>
            <a:ext cx="1603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000" b="1"/>
              <a:t>34</a:t>
            </a:r>
            <a:endParaRPr lang="en-US" altLang="en-US" sz="1000" b="1" i="1"/>
          </a:p>
        </p:txBody>
      </p:sp>
      <p:sp>
        <p:nvSpPr>
          <p:cNvPr id="20500" name="Text Box 31"/>
          <p:cNvSpPr txBox="1">
            <a:spLocks noChangeArrowheads="1"/>
          </p:cNvSpPr>
          <p:nvPr/>
        </p:nvSpPr>
        <p:spPr bwMode="auto">
          <a:xfrm>
            <a:off x="3363913" y="5975350"/>
            <a:ext cx="16033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000" b="1"/>
              <a:t>24</a:t>
            </a:r>
            <a:endParaRPr lang="en-US" altLang="en-US" sz="1000" b="1" i="1"/>
          </a:p>
        </p:txBody>
      </p:sp>
      <p:sp>
        <p:nvSpPr>
          <p:cNvPr id="20501" name="Text Box 31"/>
          <p:cNvSpPr txBox="1">
            <a:spLocks noChangeArrowheads="1"/>
          </p:cNvSpPr>
          <p:nvPr/>
        </p:nvSpPr>
        <p:spPr bwMode="auto">
          <a:xfrm>
            <a:off x="4337050" y="5975350"/>
            <a:ext cx="1936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000" b="1"/>
              <a:t>5.5</a:t>
            </a:r>
            <a:endParaRPr lang="en-US" altLang="en-US" sz="1000" b="1" i="1"/>
          </a:p>
        </p:txBody>
      </p:sp>
      <p:sp>
        <p:nvSpPr>
          <p:cNvPr id="20502" name="Text Box 31"/>
          <p:cNvSpPr txBox="1">
            <a:spLocks noChangeArrowheads="1"/>
          </p:cNvSpPr>
          <p:nvPr/>
        </p:nvSpPr>
        <p:spPr bwMode="auto">
          <a:xfrm>
            <a:off x="4592638" y="5975350"/>
            <a:ext cx="87312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000" b="1"/>
              <a:t>2</a:t>
            </a:r>
            <a:endParaRPr lang="en-US" altLang="en-US" sz="1000" b="1" i="1"/>
          </a:p>
        </p:txBody>
      </p:sp>
      <p:sp>
        <p:nvSpPr>
          <p:cNvPr id="20503" name="Text Box 31"/>
          <p:cNvSpPr txBox="1">
            <a:spLocks noChangeArrowheads="1"/>
          </p:cNvSpPr>
          <p:nvPr/>
        </p:nvSpPr>
        <p:spPr bwMode="auto">
          <a:xfrm>
            <a:off x="4679950" y="5976938"/>
            <a:ext cx="2063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000" b="1"/>
              <a:t>10</a:t>
            </a:r>
            <a:r>
              <a:rPr lang="en-US" altLang="en-US" sz="1000" b="1" baseline="30000"/>
              <a:t>4</a:t>
            </a:r>
            <a:endParaRPr lang="en-US" altLang="en-US" sz="1000" b="1" i="1"/>
          </a:p>
        </p:txBody>
      </p:sp>
      <p:sp>
        <p:nvSpPr>
          <p:cNvPr id="20504" name="Text Box 31"/>
          <p:cNvSpPr txBox="1">
            <a:spLocks noChangeArrowheads="1"/>
          </p:cNvSpPr>
          <p:nvPr/>
        </p:nvSpPr>
        <p:spPr bwMode="auto">
          <a:xfrm>
            <a:off x="4887913" y="5976938"/>
            <a:ext cx="84137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000" b="1"/>
              <a:t>0</a:t>
            </a:r>
            <a:endParaRPr lang="en-US" altLang="en-US" sz="1000" b="1" i="1"/>
          </a:p>
        </p:txBody>
      </p:sp>
      <p:sp>
        <p:nvSpPr>
          <p:cNvPr id="20505" name="AutoShape 48"/>
          <p:cNvSpPr>
            <a:spLocks/>
          </p:cNvSpPr>
          <p:nvPr/>
        </p:nvSpPr>
        <p:spPr bwMode="auto">
          <a:xfrm rot="-5400000">
            <a:off x="2976562" y="4594226"/>
            <a:ext cx="163513" cy="3211512"/>
          </a:xfrm>
          <a:prstGeom prst="leftBrace">
            <a:avLst>
              <a:gd name="adj1" fmla="val 32825"/>
              <a:gd name="adj2" fmla="val 5017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20506" name="AutoShape 49"/>
          <p:cNvSpPr>
            <a:spLocks/>
          </p:cNvSpPr>
          <p:nvPr/>
        </p:nvSpPr>
        <p:spPr bwMode="auto">
          <a:xfrm rot="-5400000">
            <a:off x="4762501" y="6046787"/>
            <a:ext cx="165100" cy="307975"/>
          </a:xfrm>
          <a:prstGeom prst="leftBrace">
            <a:avLst>
              <a:gd name="adj1" fmla="val 25960"/>
              <a:gd name="adj2" fmla="val 5017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8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1328" y="381000"/>
            <a:ext cx="8972672" cy="5943600"/>
            <a:chOff x="171328" y="381000"/>
            <a:chExt cx="8972672" cy="5943600"/>
          </a:xfrm>
        </p:grpSpPr>
        <p:pic>
          <p:nvPicPr>
            <p:cNvPr id="1026" name="Picture 2" descr="http://www.bio.miami.edu/dana/pix/evolutionary_tre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28" y="381000"/>
              <a:ext cx="8972672" cy="594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524000" y="4267200"/>
              <a:ext cx="1676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06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8" descr="19_10_ArtificialSelec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0"/>
          <a:stretch>
            <a:fillRect/>
          </a:stretch>
        </p:blipFill>
        <p:spPr bwMode="auto">
          <a:xfrm>
            <a:off x="296863" y="563563"/>
            <a:ext cx="8548687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31"/>
          <p:cNvSpPr txBox="1">
            <a:spLocks noChangeArrowheads="1"/>
          </p:cNvSpPr>
          <p:nvPr/>
        </p:nvSpPr>
        <p:spPr bwMode="auto">
          <a:xfrm>
            <a:off x="3840163" y="5883275"/>
            <a:ext cx="15065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Wild mustard</a:t>
            </a:r>
            <a:endParaRPr lang="en-US" altLang="en-US" sz="1800" b="1" i="1"/>
          </a:p>
        </p:txBody>
      </p:sp>
      <p:sp>
        <p:nvSpPr>
          <p:cNvPr id="24581" name="Text Box 31"/>
          <p:cNvSpPr txBox="1">
            <a:spLocks noChangeArrowheads="1"/>
          </p:cNvSpPr>
          <p:nvPr/>
        </p:nvSpPr>
        <p:spPr bwMode="auto">
          <a:xfrm>
            <a:off x="7723188" y="5881688"/>
            <a:ext cx="995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Kohlrabi</a:t>
            </a:r>
            <a:endParaRPr lang="en-US" altLang="en-US" sz="1800" b="1" i="1"/>
          </a:p>
        </p:txBody>
      </p:sp>
      <p:sp>
        <p:nvSpPr>
          <p:cNvPr id="24582" name="Text Box 31"/>
          <p:cNvSpPr txBox="1">
            <a:spLocks noChangeArrowheads="1"/>
          </p:cNvSpPr>
          <p:nvPr/>
        </p:nvSpPr>
        <p:spPr bwMode="auto">
          <a:xfrm>
            <a:off x="4684713" y="2098675"/>
            <a:ext cx="10445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Cabbage</a:t>
            </a:r>
            <a:endParaRPr lang="en-US" altLang="en-US" sz="1800" b="1" i="1"/>
          </a:p>
        </p:txBody>
      </p:sp>
      <p:sp>
        <p:nvSpPr>
          <p:cNvPr id="24583" name="Text Box 31"/>
          <p:cNvSpPr txBox="1">
            <a:spLocks noChangeArrowheads="1"/>
          </p:cNvSpPr>
          <p:nvPr/>
        </p:nvSpPr>
        <p:spPr bwMode="auto">
          <a:xfrm>
            <a:off x="769938" y="5881688"/>
            <a:ext cx="5540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Kale</a:t>
            </a:r>
            <a:endParaRPr lang="en-US" altLang="en-US" sz="1800" b="1" i="1"/>
          </a:p>
        </p:txBody>
      </p:sp>
      <p:sp>
        <p:nvSpPr>
          <p:cNvPr id="24584" name="Text Box 31"/>
          <p:cNvSpPr txBox="1">
            <a:spLocks noChangeArrowheads="1"/>
          </p:cNvSpPr>
          <p:nvPr/>
        </p:nvSpPr>
        <p:spPr bwMode="auto">
          <a:xfrm>
            <a:off x="6994525" y="3429000"/>
            <a:ext cx="987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Broccoli</a:t>
            </a:r>
            <a:endParaRPr lang="en-US" altLang="en-US" sz="1800" b="1" i="1"/>
          </a:p>
        </p:txBody>
      </p:sp>
      <p:sp>
        <p:nvSpPr>
          <p:cNvPr id="24585" name="Text Box 31"/>
          <p:cNvSpPr txBox="1">
            <a:spLocks noChangeArrowheads="1"/>
          </p:cNvSpPr>
          <p:nvPr/>
        </p:nvSpPr>
        <p:spPr bwMode="auto">
          <a:xfrm>
            <a:off x="2068513" y="5237163"/>
            <a:ext cx="113188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Selection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for leaves</a:t>
            </a:r>
          </a:p>
        </p:txBody>
      </p:sp>
      <p:sp>
        <p:nvSpPr>
          <p:cNvPr id="24586" name="Text Box 31"/>
          <p:cNvSpPr txBox="1">
            <a:spLocks noChangeArrowheads="1"/>
          </p:cNvSpPr>
          <p:nvPr/>
        </p:nvSpPr>
        <p:spPr bwMode="auto">
          <a:xfrm>
            <a:off x="6164263" y="4562475"/>
            <a:ext cx="11318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Selection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for stems</a:t>
            </a:r>
          </a:p>
        </p:txBody>
      </p:sp>
      <p:sp>
        <p:nvSpPr>
          <p:cNvPr id="24587" name="Text Box 31"/>
          <p:cNvSpPr txBox="1">
            <a:spLocks noChangeArrowheads="1"/>
          </p:cNvSpPr>
          <p:nvPr/>
        </p:nvSpPr>
        <p:spPr bwMode="auto">
          <a:xfrm>
            <a:off x="5781675" y="3541713"/>
            <a:ext cx="118903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Selection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for flowers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and stems</a:t>
            </a:r>
          </a:p>
        </p:txBody>
      </p:sp>
      <p:sp>
        <p:nvSpPr>
          <p:cNvPr id="24588" name="Text Box 31"/>
          <p:cNvSpPr txBox="1">
            <a:spLocks noChangeArrowheads="1"/>
          </p:cNvSpPr>
          <p:nvPr/>
        </p:nvSpPr>
        <p:spPr bwMode="auto">
          <a:xfrm>
            <a:off x="2160588" y="3452813"/>
            <a:ext cx="148748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Selection for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axillary (side)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buds</a:t>
            </a:r>
          </a:p>
        </p:txBody>
      </p:sp>
      <p:sp>
        <p:nvSpPr>
          <p:cNvPr id="24589" name="Text Box 31"/>
          <p:cNvSpPr txBox="1">
            <a:spLocks noChangeArrowheads="1"/>
          </p:cNvSpPr>
          <p:nvPr/>
        </p:nvSpPr>
        <p:spPr bwMode="auto">
          <a:xfrm>
            <a:off x="2901950" y="2460625"/>
            <a:ext cx="168116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Selection for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apical (tip) bud</a:t>
            </a:r>
          </a:p>
        </p:txBody>
      </p:sp>
      <p:sp>
        <p:nvSpPr>
          <p:cNvPr id="24590" name="Text Box 31"/>
          <p:cNvSpPr txBox="1">
            <a:spLocks noChangeArrowheads="1"/>
          </p:cNvSpPr>
          <p:nvPr/>
        </p:nvSpPr>
        <p:spPr bwMode="auto">
          <a:xfrm>
            <a:off x="965200" y="3190875"/>
            <a:ext cx="9969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/>
              <a:t>Brussels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/>
              <a:t>sprouts</a:t>
            </a:r>
          </a:p>
          <a:p>
            <a:pPr algn="ctr">
              <a:lnSpc>
                <a:spcPct val="95000"/>
              </a:lnSpc>
            </a:pPr>
            <a:endParaRPr lang="en-US" altLang="en-US" sz="1800" b="1"/>
          </a:p>
        </p:txBody>
      </p:sp>
      <p:sp>
        <p:nvSpPr>
          <p:cNvPr id="2" name="Rectangle 1"/>
          <p:cNvSpPr/>
          <p:nvPr/>
        </p:nvSpPr>
        <p:spPr>
          <a:xfrm>
            <a:off x="2664003" y="4900"/>
            <a:ext cx="3177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i="1" dirty="0"/>
              <a:t>Artificial Selection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6176963"/>
            <a:ext cx="937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Darwin argued that a similar process occurs in nature.</a:t>
            </a:r>
          </a:p>
        </p:txBody>
      </p:sp>
    </p:spTree>
    <p:extLst>
      <p:ext uri="{BB962C8B-B14F-4D97-AF65-F5344CB8AC3E}">
        <p14:creationId xmlns:p14="http://schemas.microsoft.com/office/powerpoint/2010/main" val="263258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9063" y="1455145"/>
            <a:ext cx="8902700" cy="4337050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Darwin drew two inferences from two observations.</a:t>
            </a:r>
            <a:endParaRPr lang="en-US" altLang="en-US" dirty="0"/>
          </a:p>
          <a:p>
            <a:pPr eaLnBrk="1" hangingPunct="1"/>
            <a:r>
              <a:rPr lang="en-US" altLang="en-US" dirty="0"/>
              <a:t>Observation #1: Members of a population often vary in their inherited traits</a:t>
            </a:r>
          </a:p>
        </p:txBody>
      </p:sp>
      <p:sp>
        <p:nvSpPr>
          <p:cNvPr id="31747" name="Line 6"/>
          <p:cNvSpPr>
            <a:spLocks noChangeShapeType="1"/>
          </p:cNvSpPr>
          <p:nvPr/>
        </p:nvSpPr>
        <p:spPr bwMode="auto">
          <a:xfrm>
            <a:off x="182563" y="1417756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26" descr="19_11LadybirdBeetles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56" y="3886200"/>
            <a:ext cx="4306888" cy="324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9262C9-E4CB-4F7B-8D47-BFBE06FC1B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5" r="11111" b="21276"/>
          <a:stretch/>
        </p:blipFill>
        <p:spPr>
          <a:xfrm>
            <a:off x="1905000" y="0"/>
            <a:ext cx="4591844" cy="13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701</Words>
  <Application>Microsoft Office PowerPoint</Application>
  <PresentationFormat>On-screen Show (4:3)</PresentationFormat>
  <Paragraphs>123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Tahoma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19.9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Wisconsin Fast Plants</vt:lpstr>
      <vt:lpstr>PowerPoint Presentation</vt:lpstr>
      <vt:lpstr>Natural Selection: A Summary</vt:lpstr>
      <vt:lpstr>Figure 19.UN03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winga</cp:lastModifiedBy>
  <cp:revision>63</cp:revision>
  <cp:lastPrinted>2020-02-14T17:17:37Z</cp:lastPrinted>
  <dcterms:created xsi:type="dcterms:W3CDTF">2015-02-10T11:57:33Z</dcterms:created>
  <dcterms:modified xsi:type="dcterms:W3CDTF">2020-02-14T17:17:57Z</dcterms:modified>
</cp:coreProperties>
</file>