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2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979" autoAdjust="0"/>
    <p:restoredTop sz="94660"/>
  </p:normalViewPr>
  <p:slideViewPr>
    <p:cSldViewPr>
      <p:cViewPr varScale="1">
        <p:scale>
          <a:sx n="59" d="100"/>
          <a:sy n="59" d="100"/>
        </p:scale>
        <p:origin x="-172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1E8B86-5ADD-4B1F-AAB1-CAD4270D3CE1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EBD99-6A91-4ABE-9B5A-E67691E10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5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1165CAF-DCC1-4CE9-A9B5-EC8D36A8BEC7}" type="slidenum">
              <a:rPr lang="en-US" altLang="en-US" sz="1200" smtClean="0">
                <a:latin typeface="Times New Roman" pitchFamily="84" charset="0"/>
              </a:rPr>
              <a:pPr/>
              <a:t>1</a:t>
            </a:fld>
            <a:endParaRPr lang="en-US" altLang="en-US" sz="1200" smtClean="0">
              <a:latin typeface="Times New Roman" pitchFamily="84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7BC3C063-8B47-428A-8CE9-D4B7A425AE46}" type="slidenum">
              <a:rPr lang="en-US" altLang="en-US" sz="1200">
                <a:ea typeface="ヒラギノ角ゴ Pro W3" pitchFamily="84" charset="-128"/>
              </a:rPr>
              <a:pPr algn="r"/>
              <a:t>10</a:t>
            </a:fld>
            <a:endParaRPr lang="en-US" altLang="en-US" sz="1200">
              <a:ea typeface="ヒラギノ角ゴ Pro W3" pitchFamily="84" charset="-128"/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9A129814-CE33-42B2-8A31-C757FA9BE743}" type="slidenum">
              <a:rPr lang="en-US" altLang="en-US" sz="1200">
                <a:ea typeface="ヒラギノ角ゴ Pro W3" pitchFamily="84" charset="-128"/>
              </a:rPr>
              <a:pPr algn="r"/>
              <a:t>11</a:t>
            </a:fld>
            <a:endParaRPr lang="en-US" altLang="en-US" sz="1200">
              <a:ea typeface="ヒラギノ角ゴ Pro W3" pitchFamily="84" charset="-128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C317E6F5-F6C8-4FD7-89B1-7F5FCE45AEC2}" type="slidenum">
              <a:rPr lang="en-US" altLang="en-US" sz="1200">
                <a:ea typeface="ヒラギノ角ゴ Pro W3" pitchFamily="84" charset="-128"/>
              </a:rPr>
              <a:pPr algn="r"/>
              <a:t>12</a:t>
            </a:fld>
            <a:endParaRPr lang="en-US" altLang="en-US" sz="1200">
              <a:ea typeface="ヒラギノ角ゴ Pro W3" pitchFamily="84" charset="-128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530DB2AC-26E8-4804-92F3-6CEE8C87701E}" type="slidenum">
              <a:rPr lang="en-US" altLang="en-US" sz="1200">
                <a:ea typeface="ヒラギノ角ゴ Pro W3" pitchFamily="84" charset="-128"/>
              </a:rPr>
              <a:pPr algn="r"/>
              <a:t>13</a:t>
            </a:fld>
            <a:endParaRPr lang="en-US" altLang="en-US" sz="1200">
              <a:ea typeface="ヒラギノ角ゴ Pro W3" pitchFamily="84" charset="-128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D91D6A4B-11A1-4D11-9740-52C65E2CD054}" type="slidenum">
              <a:rPr lang="en-US" altLang="en-US" sz="1200">
                <a:ea typeface="ヒラギノ角ゴ Pro W3" pitchFamily="84" charset="-128"/>
              </a:rPr>
              <a:pPr algn="r"/>
              <a:t>14</a:t>
            </a:fld>
            <a:endParaRPr lang="en-US" altLang="en-US" sz="1200">
              <a:ea typeface="ヒラギノ角ゴ Pro W3" pitchFamily="84" charset="-128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9DA71B92-31C3-4670-8E47-CF2B41A153B6}" type="slidenum">
              <a:rPr lang="en-US" altLang="en-US" sz="1200">
                <a:ea typeface="ヒラギノ角ゴ Pro W3" pitchFamily="84" charset="-128"/>
              </a:rPr>
              <a:pPr algn="r"/>
              <a:t>15</a:t>
            </a:fld>
            <a:endParaRPr lang="en-US" altLang="en-US" sz="1200">
              <a:ea typeface="ヒラギノ角ゴ Pro W3" pitchFamily="84" charset="-128"/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B7939D0-DD7E-4420-9C91-645842958084}" type="slidenum">
              <a:rPr lang="en-US" altLang="en-US" sz="1200">
                <a:ea typeface="ヒラギノ角ゴ Pro W3" pitchFamily="84" charset="-128"/>
              </a:rPr>
              <a:pPr algn="r"/>
              <a:t>16</a:t>
            </a:fld>
            <a:endParaRPr lang="en-US" altLang="en-US" sz="1200">
              <a:ea typeface="ヒラギノ角ゴ Pro W3" pitchFamily="84" charset="-128"/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A578271E-3C07-4631-BCB3-1B270D46C199}" type="slidenum">
              <a:rPr lang="en-US" altLang="en-US" sz="1200">
                <a:latin typeface="Times" pitchFamily="84" charset="0"/>
              </a:rPr>
              <a:pPr algn="r"/>
              <a:t>17</a:t>
            </a:fld>
            <a:endParaRPr lang="en-US" altLang="en-US" sz="1200">
              <a:latin typeface="Times" pitchFamily="84" charset="0"/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84" charset="0"/>
                <a:ea typeface="ＭＳ Ｐゴシック" pitchFamily="84" charset="-128"/>
              </a:rPr>
              <a:t>Figure 19.5 </a:t>
            </a:r>
            <a:r>
              <a:rPr lang="en-US" altLang="en-US" smtClean="0">
                <a:solidFill>
                  <a:srgbClr val="000000"/>
                </a:solidFill>
                <a:latin typeface="Times New Roman" pitchFamily="84" charset="0"/>
                <a:ea typeface="ＭＳ Ｐゴシック" pitchFamily="84" charset="-128"/>
              </a:rPr>
              <a:t>The voyage of HMS </a:t>
            </a:r>
            <a:r>
              <a:rPr lang="en-US" altLang="en-US" i="1" smtClean="0">
                <a:solidFill>
                  <a:srgbClr val="000000"/>
                </a:solidFill>
                <a:latin typeface="Times New Roman" pitchFamily="84" charset="0"/>
                <a:ea typeface="ＭＳ Ｐゴシック" pitchFamily="84" charset="-128"/>
              </a:rPr>
              <a:t>Beagle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E9FA28A4-7FA9-441E-B5FB-5A0A9AB8AAE4}" type="slidenum">
              <a:rPr lang="en-US" altLang="en-US" sz="1200">
                <a:ea typeface="ヒラギノ角ゴ Pro W3" pitchFamily="84" charset="-128"/>
              </a:rPr>
              <a:pPr algn="r"/>
              <a:t>18</a:t>
            </a:fld>
            <a:endParaRPr lang="en-US" altLang="en-US" sz="1200">
              <a:ea typeface="ヒラギノ角ゴ Pro W3" pitchFamily="84" charset="-128"/>
            </a:endParaRPr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DAF1588B-9D11-4917-A79F-79F1BBA79CA6}" type="slidenum">
              <a:rPr lang="en-US" altLang="en-US" sz="1200">
                <a:solidFill>
                  <a:srgbClr val="000000"/>
                </a:solidFill>
                <a:ea typeface="ヒラギノ角ゴ Pro W3" pitchFamily="84" charset="-128"/>
              </a:rPr>
              <a:pPr algn="r"/>
              <a:t>2</a:t>
            </a:fld>
            <a:endParaRPr lang="en-US" altLang="en-US" sz="1200">
              <a:solidFill>
                <a:srgbClr val="000000"/>
              </a:solidFill>
              <a:ea typeface="ヒラギノ角ゴ Pro W3" pitchFamily="84" charset="-128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E7AD1F03-A772-4989-AD9D-68B1A70D8B19}" type="slidenum">
              <a:rPr lang="en-US" altLang="en-US" sz="1200">
                <a:ea typeface="ヒラギノ角ゴ Pro W3" pitchFamily="84" charset="-128"/>
              </a:rPr>
              <a:pPr algn="r"/>
              <a:t>3</a:t>
            </a:fld>
            <a:endParaRPr lang="en-US" altLang="en-US" sz="1200">
              <a:ea typeface="ヒラギノ角ゴ Pro W3" pitchFamily="84" charset="-128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F8B77494-6E79-4152-9C84-8B4D7EB318E4}" type="slidenum">
              <a:rPr lang="en-US" altLang="en-US" sz="1200">
                <a:ea typeface="ヒラギノ角ゴ Pro W3" pitchFamily="84" charset="-128"/>
              </a:rPr>
              <a:pPr algn="r"/>
              <a:t>4</a:t>
            </a:fld>
            <a:endParaRPr lang="en-US" altLang="en-US" sz="1200">
              <a:ea typeface="ヒラギノ角ゴ Pro W3" pitchFamily="84" charset="-128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D300B63E-3998-4566-AC02-35429B0031DA}" type="slidenum">
              <a:rPr lang="en-US" altLang="en-US" sz="1200">
                <a:ea typeface="ヒラギノ角ゴ Pro W3" pitchFamily="84" charset="-128"/>
              </a:rPr>
              <a:pPr algn="r"/>
              <a:t>5</a:t>
            </a:fld>
            <a:endParaRPr lang="en-US" altLang="en-US" sz="1200">
              <a:ea typeface="ヒラギノ角ゴ Pro W3" pitchFamily="84" charset="-128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56611B5-44A1-4F43-8101-749B13C4BE4D}" type="slidenum">
              <a:rPr lang="en-US" altLang="en-US" sz="1200">
                <a:ea typeface="ヒラギノ角ゴ Pro W3" pitchFamily="84" charset="-128"/>
              </a:rPr>
              <a:pPr algn="r"/>
              <a:t>6</a:t>
            </a:fld>
            <a:endParaRPr lang="en-US" altLang="en-US" sz="1200">
              <a:ea typeface="ヒラギノ角ゴ Pro W3" pitchFamily="84" charset="-128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7DBD28EE-0CDD-43CD-BB70-0D07C5068CEA}" type="slidenum">
              <a:rPr lang="en-US" altLang="en-US" sz="1200">
                <a:ea typeface="ヒラギノ角ゴ Pro W3" pitchFamily="84" charset="-128"/>
              </a:rPr>
              <a:pPr algn="r"/>
              <a:t>7</a:t>
            </a:fld>
            <a:endParaRPr lang="en-US" altLang="en-US" sz="1200">
              <a:ea typeface="ヒラギノ角ゴ Pro W3" pitchFamily="84" charset="-128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24217A9E-0E64-4002-A681-8C4E1392400B}" type="slidenum">
              <a:rPr lang="en-US" altLang="en-US" sz="1200">
                <a:latin typeface="Times" pitchFamily="84" charset="0"/>
              </a:rPr>
              <a:pPr algn="r"/>
              <a:t>8</a:t>
            </a:fld>
            <a:endParaRPr lang="en-US" altLang="en-US" sz="1200">
              <a:latin typeface="Times" pitchFamily="84" charset="0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84" charset="0"/>
                <a:ea typeface="ＭＳ Ｐゴシック" pitchFamily="84" charset="-128"/>
              </a:rPr>
              <a:t>Figure 19.3 </a:t>
            </a:r>
            <a:r>
              <a:rPr lang="en-US" altLang="en-US" smtClean="0">
                <a:solidFill>
                  <a:srgbClr val="000000"/>
                </a:solidFill>
                <a:latin typeface="Times New Roman" pitchFamily="84" charset="0"/>
                <a:ea typeface="ＭＳ Ｐゴシック" pitchFamily="84" charset="-128"/>
              </a:rPr>
              <a:t>Formation of sedimentary strata with fossils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2ABDE6EB-5893-4E56-9BF6-4D71967F8D4A}" type="slidenum">
              <a:rPr lang="en-US" altLang="en-US" sz="1200">
                <a:ea typeface="ヒラギノ角ゴ Pro W3" pitchFamily="84" charset="-128"/>
              </a:rPr>
              <a:pPr algn="r"/>
              <a:t>9</a:t>
            </a:fld>
            <a:endParaRPr lang="en-US" altLang="en-US" sz="1200">
              <a:ea typeface="ヒラギノ角ゴ Pro W3" pitchFamily="84" charset="-128"/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9FE1-DBC4-4E82-95C5-2415AD32D179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505A-3946-4EF2-870B-83F511403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127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9FE1-DBC4-4E82-95C5-2415AD32D179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505A-3946-4EF2-870B-83F511403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6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9FE1-DBC4-4E82-95C5-2415AD32D179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505A-3946-4EF2-870B-83F511403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5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9FE1-DBC4-4E82-95C5-2415AD32D179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505A-3946-4EF2-870B-83F511403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151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9FE1-DBC4-4E82-95C5-2415AD32D179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505A-3946-4EF2-870B-83F511403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36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9FE1-DBC4-4E82-95C5-2415AD32D179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505A-3946-4EF2-870B-83F511403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28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9FE1-DBC4-4E82-95C5-2415AD32D179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505A-3946-4EF2-870B-83F511403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236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9FE1-DBC4-4E82-95C5-2415AD32D179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505A-3946-4EF2-870B-83F511403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46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9FE1-DBC4-4E82-95C5-2415AD32D179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505A-3946-4EF2-870B-83F511403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273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9FE1-DBC4-4E82-95C5-2415AD32D179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505A-3946-4EF2-870B-83F511403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402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9FE1-DBC4-4E82-95C5-2415AD32D179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505A-3946-4EF2-870B-83F511403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21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F9FE1-DBC4-4E82-95C5-2415AD32D179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A505A-3946-4EF2-870B-83F511403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85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hyperlink" Target="http://www.mediaresource.org/instruct.ht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lagCount" hidden="1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1400" b="1">
                <a:latin typeface="Tahoma" pitchFamily="84" charset="0"/>
              </a:rPr>
              <a:t>0</a:t>
            </a:r>
          </a:p>
        </p:txBody>
      </p:sp>
      <p:sp>
        <p:nvSpPr>
          <p:cNvPr id="4099" name="Text Box 8"/>
          <p:cNvSpPr txBox="1">
            <a:spLocks noChangeArrowheads="1"/>
          </p:cNvSpPr>
          <p:nvPr/>
        </p:nvSpPr>
        <p:spPr bwMode="auto">
          <a:xfrm>
            <a:off x="528638" y="1098550"/>
            <a:ext cx="777716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D001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47474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2000" dirty="0" smtClean="0">
                <a:solidFill>
                  <a:srgbClr val="9D0016"/>
                </a:solidFill>
              </a:rPr>
              <a:t>Chapter 19</a:t>
            </a:r>
            <a:endParaRPr lang="en-US" altLang="en-US" sz="12000" dirty="0">
              <a:solidFill>
                <a:srgbClr val="9D0016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>
                <a:ea typeface="ＭＳ Ｐゴシック" pitchFamily="84" charset="-128"/>
              </a:rPr>
              <a:t>H</a:t>
            </a:r>
            <a:r>
              <a:rPr lang="en-US" altLang="ja-JP" dirty="0" smtClean="0">
                <a:ea typeface="ＭＳ Ｐゴシック" pitchFamily="84" charset="-128"/>
              </a:rPr>
              <a:t>istorical roots of Darwin’s Ideas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421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3500" y="1257300"/>
            <a:ext cx="8674100" cy="4883150"/>
          </a:xfrm>
        </p:spPr>
        <p:txBody>
          <a:bodyPr lIns="91440" tIns="45720" rIns="91440" bIns="45720"/>
          <a:lstStyle/>
          <a:p>
            <a:pPr eaLnBrk="1" hangingPunct="1"/>
            <a:r>
              <a:rPr lang="en-US" altLang="en-US" smtClean="0"/>
              <a:t>Geologists James Hutton and Charles Lyell perceived that changes in Earth’s</a:t>
            </a:r>
            <a:r>
              <a:rPr lang="en-US" altLang="ja-JP" smtClean="0">
                <a:ea typeface="ＭＳ Ｐゴシック" pitchFamily="84" charset="-128"/>
              </a:rPr>
              <a:t> surface can result from slow, continuous actions still operating today</a:t>
            </a:r>
          </a:p>
          <a:p>
            <a:pPr eaLnBrk="1" hangingPunct="1"/>
            <a:r>
              <a:rPr lang="en-US" altLang="en-US" smtClean="0"/>
              <a:t>Lyell further proposed that the mechanisms of change are constant over time</a:t>
            </a:r>
          </a:p>
          <a:p>
            <a:pPr eaLnBrk="1" hangingPunct="1"/>
            <a:r>
              <a:rPr lang="en-US" altLang="en-US" smtClean="0"/>
              <a:t>This view strongly influenced Darwin’s</a:t>
            </a:r>
            <a:r>
              <a:rPr lang="en-US" altLang="ja-JP" smtClean="0">
                <a:ea typeface="ＭＳ Ｐゴシック" pitchFamily="84" charset="-128"/>
              </a:rPr>
              <a:t> thinking</a:t>
            </a:r>
            <a:endParaRPr lang="en-US" altLang="en-US" smtClean="0"/>
          </a:p>
        </p:txBody>
      </p:sp>
      <p:sp>
        <p:nvSpPr>
          <p:cNvPr id="17411" name="Line 6"/>
          <p:cNvSpPr>
            <a:spLocks noChangeShapeType="1"/>
          </p:cNvSpPr>
          <p:nvPr/>
        </p:nvSpPr>
        <p:spPr bwMode="auto">
          <a:xfrm>
            <a:off x="182563" y="10953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Line 7"/>
          <p:cNvSpPr>
            <a:spLocks noChangeShapeType="1"/>
          </p:cNvSpPr>
          <p:nvPr/>
        </p:nvSpPr>
        <p:spPr bwMode="auto">
          <a:xfrm>
            <a:off x="182563" y="6535738"/>
            <a:ext cx="8775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86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157163"/>
            <a:ext cx="8534400" cy="503237"/>
          </a:xfrm>
        </p:spPr>
        <p:txBody>
          <a:bodyPr lIns="91440" tIns="45720" rIns="91440" bIns="45720" anchor="ctr">
            <a:normAutofit fontScale="90000"/>
          </a:bodyPr>
          <a:lstStyle/>
          <a:p>
            <a:pPr eaLnBrk="1" hangingPunct="1"/>
            <a:r>
              <a:rPr lang="en-US" altLang="en-US" smtClean="0"/>
              <a:t>Lamarck’s</a:t>
            </a:r>
            <a:r>
              <a:rPr lang="en-US" altLang="ja-JP" smtClean="0">
                <a:ea typeface="ＭＳ Ｐゴシック" pitchFamily="84" charset="-128"/>
              </a:rPr>
              <a:t> Hypothesis of Evolution</a:t>
            </a:r>
            <a:endParaRPr lang="en-US" altLang="en-US" b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3500" y="1257300"/>
            <a:ext cx="8724900" cy="4749800"/>
          </a:xfrm>
        </p:spPr>
        <p:txBody>
          <a:bodyPr lIns="91440" tIns="45720" rIns="91440" bIns="45720"/>
          <a:lstStyle/>
          <a:p>
            <a:pPr eaLnBrk="1" hangingPunct="1"/>
            <a:r>
              <a:rPr lang="en-US" altLang="en-US" smtClean="0"/>
              <a:t>Lamarck hypothesized that species evolve through use and disuse of body parts and the inheritance of acquired characteristics</a:t>
            </a:r>
          </a:p>
          <a:p>
            <a:pPr eaLnBrk="1" hangingPunct="1"/>
            <a:r>
              <a:rPr lang="en-US" altLang="en-US" smtClean="0"/>
              <a:t>The mechanisms he proposed are unsupported by evidence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371600" y="4191000"/>
            <a:ext cx="1841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kumimoji="1" lang="en-US" altLang="en-US" sz="2900">
              <a:ea typeface="ヒラギノ角ゴ Pro W3" pitchFamily="84" charset="-128"/>
              <a:sym typeface="Symbol" pitchFamily="84" charset="2"/>
            </a:endParaRPr>
          </a:p>
        </p:txBody>
      </p:sp>
      <p:sp>
        <p:nvSpPr>
          <p:cNvPr id="18437" name="Line 6"/>
          <p:cNvSpPr>
            <a:spLocks noChangeShapeType="1"/>
          </p:cNvSpPr>
          <p:nvPr/>
        </p:nvSpPr>
        <p:spPr bwMode="auto">
          <a:xfrm>
            <a:off x="182563" y="10953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Line 7"/>
          <p:cNvSpPr>
            <a:spLocks noChangeShapeType="1"/>
          </p:cNvSpPr>
          <p:nvPr/>
        </p:nvSpPr>
        <p:spPr bwMode="auto">
          <a:xfrm>
            <a:off x="182563" y="6535738"/>
            <a:ext cx="8775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23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5563" y="1778000"/>
            <a:ext cx="8636000" cy="3111500"/>
          </a:xfrm>
        </p:spPr>
        <p:txBody>
          <a:bodyPr lIns="91440" tIns="45720" rIns="91440" bIns="45720"/>
          <a:lstStyle/>
          <a:p>
            <a:pPr eaLnBrk="1" hangingPunct="1"/>
            <a:r>
              <a:rPr lang="en-US" altLang="en-US" dirty="0" smtClean="0"/>
              <a:t>Some doubt about the permanence of species preceded Darwin’s</a:t>
            </a:r>
            <a:r>
              <a:rPr lang="en-US" altLang="ja-JP" dirty="0" smtClean="0">
                <a:ea typeface="ＭＳ Ｐゴシック" pitchFamily="84" charset="-128"/>
              </a:rPr>
              <a:t> ideas</a:t>
            </a:r>
            <a:endParaRPr lang="en-US" altLang="en-US" dirty="0" smtClean="0"/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5400" y="185738"/>
            <a:ext cx="8966200" cy="1325562"/>
          </a:xfrm>
        </p:spPr>
        <p:txBody>
          <a:bodyPr lIns="91440" tIns="45720" rIns="91440" bIns="45720" anchor="ctr">
            <a:noAutofit/>
          </a:bodyPr>
          <a:lstStyle/>
          <a:p>
            <a:pPr marL="57150" indent="-4763" eaLnBrk="1" hangingPunct="1"/>
            <a:r>
              <a:rPr lang="en-US" altLang="en-US" sz="3200" dirty="0" smtClean="0"/>
              <a:t>Concept 19.2: Descent with modification by natural selection explains the adaptations of organisms and the unity and diversity of life</a:t>
            </a:r>
          </a:p>
        </p:txBody>
      </p:sp>
      <p:sp>
        <p:nvSpPr>
          <p:cNvPr id="20484" name="Line 6"/>
          <p:cNvSpPr>
            <a:spLocks noChangeShapeType="1"/>
          </p:cNvSpPr>
          <p:nvPr/>
        </p:nvSpPr>
        <p:spPr bwMode="auto">
          <a:xfrm>
            <a:off x="182563" y="16033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Line 7"/>
          <p:cNvSpPr>
            <a:spLocks noChangeShapeType="1"/>
          </p:cNvSpPr>
          <p:nvPr/>
        </p:nvSpPr>
        <p:spPr bwMode="auto">
          <a:xfrm>
            <a:off x="182563" y="6535738"/>
            <a:ext cx="8775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9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8900" y="165100"/>
            <a:ext cx="8534400" cy="503238"/>
          </a:xfrm>
        </p:spPr>
        <p:txBody>
          <a:bodyPr lIns="91440" tIns="45720" rIns="91440" bIns="45720" anchor="ctr">
            <a:normAutofit fontScale="90000"/>
          </a:bodyPr>
          <a:lstStyle/>
          <a:p>
            <a:pPr eaLnBrk="1" hangingPunct="1"/>
            <a:r>
              <a:rPr lang="en-US" altLang="en-US" smtClean="0"/>
              <a:t>Darwin’s</a:t>
            </a:r>
            <a:r>
              <a:rPr lang="en-US" altLang="ja-JP" smtClean="0">
                <a:ea typeface="ＭＳ Ｐゴシック" pitchFamily="84" charset="-128"/>
              </a:rPr>
              <a:t> Research</a:t>
            </a:r>
            <a:endParaRPr lang="en-US" alt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563" y="1250950"/>
            <a:ext cx="8839200" cy="5010150"/>
          </a:xfrm>
        </p:spPr>
        <p:txBody>
          <a:bodyPr lIns="91440" tIns="45720" rIns="91440" bIns="45720"/>
          <a:lstStyle/>
          <a:p>
            <a:pPr eaLnBrk="1" hangingPunct="1"/>
            <a:r>
              <a:rPr lang="en-US" altLang="en-US" smtClean="0"/>
              <a:t>As a boy and into adulthood, Charles Darwin had a consuming interest in nature</a:t>
            </a:r>
          </a:p>
          <a:p>
            <a:pPr eaLnBrk="1" hangingPunct="1"/>
            <a:r>
              <a:rPr lang="en-US" altLang="en-US" smtClean="0"/>
              <a:t>Darwin first studied medicine (unsuccessfully) and then theology at Cambridge University</a:t>
            </a:r>
          </a:p>
          <a:p>
            <a:pPr eaLnBrk="1" hangingPunct="1"/>
            <a:r>
              <a:rPr lang="en-US" altLang="en-US" smtClean="0"/>
              <a:t>After graduating, he took an unpaid position as naturalist and companion to Captain Robert FitzRoy for a five-year around-the-world voyage on the </a:t>
            </a:r>
            <a:r>
              <a:rPr lang="en-US" altLang="en-US" i="1" smtClean="0"/>
              <a:t>Beagle</a:t>
            </a:r>
            <a:endParaRPr lang="en-US" altLang="en-US" smtClean="0"/>
          </a:p>
        </p:txBody>
      </p:sp>
      <p:sp>
        <p:nvSpPr>
          <p:cNvPr id="21508" name="Line 6"/>
          <p:cNvSpPr>
            <a:spLocks noChangeShapeType="1"/>
          </p:cNvSpPr>
          <p:nvPr/>
        </p:nvSpPr>
        <p:spPr bwMode="auto">
          <a:xfrm>
            <a:off x="182563" y="10953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Line 7"/>
          <p:cNvSpPr>
            <a:spLocks noChangeShapeType="1"/>
          </p:cNvSpPr>
          <p:nvPr/>
        </p:nvSpPr>
        <p:spPr bwMode="auto">
          <a:xfrm>
            <a:off x="182563" y="6535738"/>
            <a:ext cx="8775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2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800" y="157163"/>
            <a:ext cx="8534400" cy="503237"/>
          </a:xfrm>
        </p:spPr>
        <p:txBody>
          <a:bodyPr lIns="91440" tIns="45720" rIns="91440" bIns="45720" anchor="ctr">
            <a:normAutofit fontScale="90000"/>
          </a:bodyPr>
          <a:lstStyle/>
          <a:p>
            <a:pPr eaLnBrk="1" hangingPunct="1"/>
            <a:r>
              <a:rPr lang="en-US" altLang="en-US" i="1" smtClean="0"/>
              <a:t>The Voyage of the </a:t>
            </a:r>
            <a:r>
              <a:rPr lang="en-US" altLang="en-US" smtClean="0"/>
              <a:t>Beagle</a:t>
            </a:r>
            <a:endParaRPr lang="en-US" altLang="en-US" b="0" i="1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3500" y="1250950"/>
            <a:ext cx="9004300" cy="5124450"/>
          </a:xfrm>
        </p:spPr>
        <p:txBody>
          <a:bodyPr lIns="91440" tIns="45720" rIns="91440" bIns="45720"/>
          <a:lstStyle/>
          <a:p>
            <a:pPr eaLnBrk="1" hangingPunct="1"/>
            <a:r>
              <a:rPr lang="en-US" altLang="en-US" smtClean="0"/>
              <a:t>During his travels on the </a:t>
            </a:r>
            <a:r>
              <a:rPr lang="en-US" altLang="en-US" i="1" smtClean="0"/>
              <a:t>Beagle,</a:t>
            </a:r>
            <a:r>
              <a:rPr lang="en-US" altLang="en-US" smtClean="0"/>
              <a:t> Darwin collected specimens of South American plants and animals</a:t>
            </a:r>
          </a:p>
          <a:p>
            <a:pPr eaLnBrk="1" hangingPunct="1"/>
            <a:r>
              <a:rPr lang="en-US" altLang="en-US" smtClean="0"/>
              <a:t>He observed that fossils resembled living species from the same region, and living species resembled other species from nearby regions</a:t>
            </a:r>
          </a:p>
          <a:p>
            <a:pPr eaLnBrk="1" hangingPunct="1"/>
            <a:r>
              <a:rPr lang="en-US" altLang="en-US" smtClean="0"/>
              <a:t>He experienced an earthquake in Chile and observed the uplift of rocks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28600" y="5832475"/>
            <a:ext cx="853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D1300D"/>
              </a:buClr>
              <a:buFont typeface="Times" pitchFamily="84" charset="0"/>
              <a:buNone/>
            </a:pPr>
            <a:endParaRPr lang="en-US" altLang="en-US" sz="2800">
              <a:ea typeface="ヒラギノ角ゴ Pro W3" pitchFamily="84" charset="-128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04800" y="5715000"/>
            <a:ext cx="853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D1300D"/>
              </a:buClr>
              <a:buFont typeface="Times" pitchFamily="84" charset="0"/>
              <a:buNone/>
            </a:pPr>
            <a:endParaRPr lang="en-US" altLang="en-US" sz="2800">
              <a:ea typeface="ヒラギノ角ゴ Pro W3" pitchFamily="84" charset="-128"/>
            </a:endParaRP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182563" y="10953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182563" y="6535738"/>
            <a:ext cx="8775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6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3500" y="1250950"/>
            <a:ext cx="8763000" cy="4984750"/>
          </a:xfrm>
        </p:spPr>
        <p:txBody>
          <a:bodyPr lIns="91440" tIns="45720" rIns="91440" bIns="45720"/>
          <a:lstStyle/>
          <a:p>
            <a:pPr eaLnBrk="1" hangingPunct="1"/>
            <a:r>
              <a:rPr lang="en-US" altLang="en-US" smtClean="0"/>
              <a:t>Darwin was influenced by Lyell’s</a:t>
            </a:r>
            <a:r>
              <a:rPr lang="en-US" altLang="ja-JP" smtClean="0">
                <a:ea typeface="ＭＳ Ｐゴシック" pitchFamily="84" charset="-128"/>
              </a:rPr>
              <a:t> </a:t>
            </a:r>
            <a:r>
              <a:rPr lang="en-US" altLang="ja-JP" i="1" smtClean="0">
                <a:ea typeface="ＭＳ Ｐゴシック" pitchFamily="84" charset="-128"/>
              </a:rPr>
              <a:t>Principles of</a:t>
            </a:r>
            <a:r>
              <a:rPr lang="en-US" altLang="ja-JP" smtClean="0">
                <a:ea typeface="ＭＳ Ｐゴシック" pitchFamily="84" charset="-128"/>
              </a:rPr>
              <a:t> </a:t>
            </a:r>
            <a:r>
              <a:rPr lang="en-US" altLang="ja-JP" i="1" smtClean="0">
                <a:ea typeface="ＭＳ Ｐゴシック" pitchFamily="84" charset="-128"/>
              </a:rPr>
              <a:t>Geology</a:t>
            </a:r>
            <a:r>
              <a:rPr lang="en-US" altLang="ja-JP" smtClean="0">
                <a:ea typeface="ＭＳ Ｐゴシック" pitchFamily="84" charset="-128"/>
              </a:rPr>
              <a:t> and thought that Earth was more than 6,000 years old</a:t>
            </a:r>
          </a:p>
          <a:p>
            <a:pPr eaLnBrk="1" hangingPunct="1"/>
            <a:r>
              <a:rPr lang="en-US" altLang="en-US" smtClean="0"/>
              <a:t>His interest in geographic distribution of species was kindled by a stop at the Galápagos Islands west of South America</a:t>
            </a:r>
          </a:p>
          <a:p>
            <a:pPr eaLnBrk="1" hangingPunct="1"/>
            <a:r>
              <a:rPr lang="en-US" altLang="en-US" smtClean="0"/>
              <a:t>He hypothesized that species from South America had colonized the Galápagos and speciated on the islands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28600" y="5832475"/>
            <a:ext cx="853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D1300D"/>
              </a:buClr>
              <a:buFont typeface="Times" pitchFamily="84" charset="0"/>
              <a:buNone/>
            </a:pPr>
            <a:endParaRPr lang="en-US" altLang="en-US" sz="2800">
              <a:ea typeface="ヒラギノ角ゴ Pro W3" pitchFamily="84" charset="-128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04800" y="5715000"/>
            <a:ext cx="853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D1300D"/>
              </a:buClr>
              <a:buFont typeface="Times" pitchFamily="84" charset="0"/>
              <a:buNone/>
            </a:pPr>
            <a:endParaRPr lang="en-US" altLang="en-US" sz="2800">
              <a:ea typeface="ヒラギノ角ゴ Pro W3" pitchFamily="84" charset="-128"/>
            </a:endParaRPr>
          </a:p>
        </p:txBody>
      </p:sp>
      <p:sp>
        <p:nvSpPr>
          <p:cNvPr id="23557" name="Line 6"/>
          <p:cNvSpPr>
            <a:spLocks noChangeShapeType="1"/>
          </p:cNvSpPr>
          <p:nvPr/>
        </p:nvSpPr>
        <p:spPr bwMode="auto">
          <a:xfrm>
            <a:off x="182563" y="10953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Line 7"/>
          <p:cNvSpPr>
            <a:spLocks noChangeShapeType="1"/>
          </p:cNvSpPr>
          <p:nvPr/>
        </p:nvSpPr>
        <p:spPr bwMode="auto">
          <a:xfrm>
            <a:off x="182563" y="6535738"/>
            <a:ext cx="8775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66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7313" y="157163"/>
            <a:ext cx="8534400" cy="503237"/>
          </a:xfrm>
        </p:spPr>
        <p:txBody>
          <a:bodyPr lIns="91440" tIns="45720" rIns="91440" bIns="45720" anchor="ctr">
            <a:normAutofit fontScale="90000"/>
          </a:bodyPr>
          <a:lstStyle/>
          <a:p>
            <a:pPr eaLnBrk="1" hangingPunct="1"/>
            <a:r>
              <a:rPr lang="en-US" altLang="en-US" i="1" smtClean="0"/>
              <a:t>Darwin’s</a:t>
            </a:r>
            <a:r>
              <a:rPr lang="en-US" altLang="ja-JP" i="1" smtClean="0">
                <a:ea typeface="ＭＳ Ｐゴシック" pitchFamily="84" charset="-128"/>
              </a:rPr>
              <a:t> Focus on Adaptation</a:t>
            </a:r>
            <a:endParaRPr lang="en-US" altLang="en-US" b="0" i="1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3500" y="1257300"/>
            <a:ext cx="8661400" cy="4546600"/>
          </a:xfrm>
        </p:spPr>
        <p:txBody>
          <a:bodyPr lIns="91440" tIns="45720" rIns="91440" bIns="45720"/>
          <a:lstStyle/>
          <a:p>
            <a:pPr eaLnBrk="1" hangingPunct="1"/>
            <a:r>
              <a:rPr lang="en-US" altLang="en-US" smtClean="0"/>
              <a:t>In reassessing his observations, Darwin perceived </a:t>
            </a:r>
            <a:r>
              <a:rPr lang="en-US" altLang="en-US" b="1" smtClean="0"/>
              <a:t>adaptation </a:t>
            </a:r>
            <a:r>
              <a:rPr lang="en-US" altLang="en-US" smtClean="0"/>
              <a:t>to the environment and the origin of new species as closely related processes</a:t>
            </a:r>
          </a:p>
          <a:p>
            <a:pPr eaLnBrk="1" hangingPunct="1"/>
            <a:r>
              <a:rPr lang="en-US" altLang="en-US" smtClean="0"/>
              <a:t>From studies made years after Darwin’s</a:t>
            </a:r>
            <a:r>
              <a:rPr lang="en-US" altLang="ja-JP" smtClean="0">
                <a:ea typeface="ＭＳ Ｐゴシック" pitchFamily="84" charset="-128"/>
              </a:rPr>
              <a:t> voyage, biologists have concluded that this is what happened to the Galápagos finches</a:t>
            </a:r>
            <a:endParaRPr lang="en-US" altLang="en-US" smtClean="0"/>
          </a:p>
        </p:txBody>
      </p:sp>
      <p:sp>
        <p:nvSpPr>
          <p:cNvPr id="30724" name="Line 6"/>
          <p:cNvSpPr>
            <a:spLocks noChangeShapeType="1"/>
          </p:cNvSpPr>
          <p:nvPr/>
        </p:nvSpPr>
        <p:spPr bwMode="auto">
          <a:xfrm>
            <a:off x="182563" y="10953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7"/>
          <p:cNvSpPr>
            <a:spLocks noChangeShapeType="1"/>
          </p:cNvSpPr>
          <p:nvPr/>
        </p:nvSpPr>
        <p:spPr bwMode="auto">
          <a:xfrm>
            <a:off x="182563" y="6535738"/>
            <a:ext cx="8775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0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28" descr="19_05_BeagleVoyage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33"/>
          <a:stretch>
            <a:fillRect/>
          </a:stretch>
        </p:blipFill>
        <p:spPr bwMode="auto">
          <a:xfrm>
            <a:off x="296863" y="1336675"/>
            <a:ext cx="8548687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3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52400" y="0"/>
            <a:ext cx="19812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US" altLang="en-US" sz="1200" smtClean="0">
                <a:latin typeface="Arial" charset="0"/>
              </a:rPr>
              <a:t>Figure 19.5</a:t>
            </a:r>
          </a:p>
        </p:txBody>
      </p:sp>
      <p:sp>
        <p:nvSpPr>
          <p:cNvPr id="25604" name="Text Box 31"/>
          <p:cNvSpPr txBox="1">
            <a:spLocks noChangeArrowheads="1"/>
          </p:cNvSpPr>
          <p:nvPr/>
        </p:nvSpPr>
        <p:spPr bwMode="auto">
          <a:xfrm>
            <a:off x="5230813" y="1525588"/>
            <a:ext cx="16779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400" b="1"/>
              <a:t>HMS </a:t>
            </a:r>
            <a:r>
              <a:rPr lang="en-US" altLang="en-US" sz="1400" b="1" i="1"/>
              <a:t>Beagle</a:t>
            </a:r>
            <a:r>
              <a:rPr lang="en-US" altLang="en-US" sz="1400" b="1"/>
              <a:t> at sea</a:t>
            </a:r>
          </a:p>
        </p:txBody>
      </p:sp>
      <p:sp>
        <p:nvSpPr>
          <p:cNvPr id="25605" name="Text Box 31"/>
          <p:cNvSpPr txBox="1">
            <a:spLocks noChangeArrowheads="1"/>
          </p:cNvSpPr>
          <p:nvPr/>
        </p:nvSpPr>
        <p:spPr bwMode="auto">
          <a:xfrm>
            <a:off x="339725" y="1350963"/>
            <a:ext cx="893763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400" b="1"/>
              <a:t>Darwin in </a:t>
            </a:r>
          </a:p>
          <a:p>
            <a:pPr>
              <a:lnSpc>
                <a:spcPct val="90000"/>
              </a:lnSpc>
            </a:pPr>
            <a:r>
              <a:rPr lang="en-US" altLang="en-US" sz="1400" b="1"/>
              <a:t>1840, after</a:t>
            </a:r>
          </a:p>
          <a:p>
            <a:pPr>
              <a:lnSpc>
                <a:spcPct val="90000"/>
              </a:lnSpc>
            </a:pPr>
            <a:r>
              <a:rPr lang="en-US" altLang="en-US" sz="1400" b="1"/>
              <a:t>his return</a:t>
            </a:r>
          </a:p>
          <a:p>
            <a:pPr>
              <a:lnSpc>
                <a:spcPct val="90000"/>
              </a:lnSpc>
            </a:pPr>
            <a:r>
              <a:rPr lang="en-US" altLang="en-US" sz="1400" b="1"/>
              <a:t>from the</a:t>
            </a:r>
          </a:p>
          <a:p>
            <a:pPr>
              <a:lnSpc>
                <a:spcPct val="90000"/>
              </a:lnSpc>
            </a:pPr>
            <a:r>
              <a:rPr lang="en-US" altLang="en-US" sz="1400" b="1"/>
              <a:t>voyage</a:t>
            </a:r>
          </a:p>
        </p:txBody>
      </p:sp>
      <p:sp>
        <p:nvSpPr>
          <p:cNvPr id="25606" name="Text Box 31"/>
          <p:cNvSpPr txBox="1">
            <a:spLocks noChangeArrowheads="1"/>
          </p:cNvSpPr>
          <p:nvPr/>
        </p:nvSpPr>
        <p:spPr bwMode="auto">
          <a:xfrm>
            <a:off x="2582863" y="2422525"/>
            <a:ext cx="687387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200" b="1"/>
              <a:t>NORTH </a:t>
            </a:r>
          </a:p>
          <a:p>
            <a:pPr>
              <a:lnSpc>
                <a:spcPct val="95000"/>
              </a:lnSpc>
            </a:pPr>
            <a:r>
              <a:rPr lang="en-US" altLang="en-US" sz="1200" b="1"/>
              <a:t>AMERICA</a:t>
            </a:r>
          </a:p>
        </p:txBody>
      </p:sp>
      <p:sp>
        <p:nvSpPr>
          <p:cNvPr id="25607" name="Text Box 31"/>
          <p:cNvSpPr txBox="1">
            <a:spLocks noChangeArrowheads="1"/>
          </p:cNvSpPr>
          <p:nvPr/>
        </p:nvSpPr>
        <p:spPr bwMode="auto">
          <a:xfrm>
            <a:off x="6686550" y="3590925"/>
            <a:ext cx="1385888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 b="1"/>
              <a:t>Malay Archipelago</a:t>
            </a:r>
          </a:p>
        </p:txBody>
      </p:sp>
      <p:sp>
        <p:nvSpPr>
          <p:cNvPr id="25608" name="Text Box 31"/>
          <p:cNvSpPr txBox="1">
            <a:spLocks noChangeArrowheads="1"/>
          </p:cNvSpPr>
          <p:nvPr/>
        </p:nvSpPr>
        <p:spPr bwMode="auto">
          <a:xfrm>
            <a:off x="3270250" y="3608388"/>
            <a:ext cx="757238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200" b="1"/>
              <a:t>SOUTH </a:t>
            </a:r>
          </a:p>
          <a:p>
            <a:pPr>
              <a:lnSpc>
                <a:spcPct val="95000"/>
              </a:lnSpc>
            </a:pPr>
            <a:r>
              <a:rPr lang="en-US" altLang="en-US" sz="1200" b="1"/>
              <a:t>AMERICA</a:t>
            </a:r>
          </a:p>
        </p:txBody>
      </p:sp>
      <p:sp>
        <p:nvSpPr>
          <p:cNvPr id="25609" name="Text Box 31"/>
          <p:cNvSpPr txBox="1">
            <a:spLocks noChangeArrowheads="1"/>
          </p:cNvSpPr>
          <p:nvPr/>
        </p:nvSpPr>
        <p:spPr bwMode="auto">
          <a:xfrm>
            <a:off x="4306888" y="2073275"/>
            <a:ext cx="547687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200" b="1"/>
              <a:t>Great</a:t>
            </a:r>
          </a:p>
          <a:p>
            <a:pPr>
              <a:lnSpc>
                <a:spcPct val="95000"/>
              </a:lnSpc>
            </a:pPr>
            <a:r>
              <a:rPr lang="en-US" altLang="en-US" sz="1200" b="1"/>
              <a:t>Britain</a:t>
            </a:r>
          </a:p>
        </p:txBody>
      </p:sp>
      <p:sp>
        <p:nvSpPr>
          <p:cNvPr id="25610" name="Text Box 31"/>
          <p:cNvSpPr txBox="1">
            <a:spLocks noChangeArrowheads="1"/>
          </p:cNvSpPr>
          <p:nvPr/>
        </p:nvSpPr>
        <p:spPr bwMode="auto">
          <a:xfrm>
            <a:off x="3527425" y="2762250"/>
            <a:ext cx="7810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200" b="1" i="1">
                <a:solidFill>
                  <a:srgbClr val="0093C5"/>
                </a:solidFill>
              </a:rPr>
              <a:t>ATLANTIC</a:t>
            </a:r>
          </a:p>
          <a:p>
            <a:pPr>
              <a:lnSpc>
                <a:spcPct val="95000"/>
              </a:lnSpc>
            </a:pPr>
            <a:r>
              <a:rPr lang="en-US" altLang="en-US" sz="1200" b="1" i="1">
                <a:solidFill>
                  <a:srgbClr val="0093C5"/>
                </a:solidFill>
              </a:rPr>
              <a:t>OCEAN</a:t>
            </a:r>
          </a:p>
        </p:txBody>
      </p:sp>
      <p:sp>
        <p:nvSpPr>
          <p:cNvPr id="25611" name="Text Box 31"/>
          <p:cNvSpPr txBox="1">
            <a:spLocks noChangeArrowheads="1"/>
          </p:cNvSpPr>
          <p:nvPr/>
        </p:nvSpPr>
        <p:spPr bwMode="auto">
          <a:xfrm>
            <a:off x="2628900" y="4286250"/>
            <a:ext cx="62230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altLang="en-US" sz="1200" b="1" i="1">
                <a:solidFill>
                  <a:srgbClr val="0093C5"/>
                </a:solidFill>
              </a:rPr>
              <a:t>PACIFIC</a:t>
            </a:r>
          </a:p>
          <a:p>
            <a:pPr algn="ctr">
              <a:lnSpc>
                <a:spcPct val="95000"/>
              </a:lnSpc>
            </a:pPr>
            <a:r>
              <a:rPr lang="en-US" altLang="en-US" sz="1200" b="1" i="1">
                <a:solidFill>
                  <a:srgbClr val="0093C5"/>
                </a:solidFill>
              </a:rPr>
              <a:t>OCEAN</a:t>
            </a:r>
          </a:p>
        </p:txBody>
      </p:sp>
      <p:sp>
        <p:nvSpPr>
          <p:cNvPr id="25612" name="Text Box 31"/>
          <p:cNvSpPr txBox="1">
            <a:spLocks noChangeArrowheads="1"/>
          </p:cNvSpPr>
          <p:nvPr/>
        </p:nvSpPr>
        <p:spPr bwMode="auto">
          <a:xfrm>
            <a:off x="5148263" y="2247900"/>
            <a:ext cx="67627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200" b="1"/>
              <a:t>EUROPE</a:t>
            </a:r>
          </a:p>
        </p:txBody>
      </p:sp>
      <p:sp>
        <p:nvSpPr>
          <p:cNvPr id="25613" name="Text Box 31"/>
          <p:cNvSpPr txBox="1">
            <a:spLocks noChangeArrowheads="1"/>
          </p:cNvSpPr>
          <p:nvPr/>
        </p:nvSpPr>
        <p:spPr bwMode="auto">
          <a:xfrm>
            <a:off x="5043488" y="3146425"/>
            <a:ext cx="617537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200" b="1"/>
              <a:t>AFRICA</a:t>
            </a:r>
          </a:p>
        </p:txBody>
      </p:sp>
      <p:sp>
        <p:nvSpPr>
          <p:cNvPr id="25614" name="Text Box 31"/>
          <p:cNvSpPr txBox="1">
            <a:spLocks noChangeArrowheads="1"/>
          </p:cNvSpPr>
          <p:nvPr/>
        </p:nvSpPr>
        <p:spPr bwMode="auto">
          <a:xfrm>
            <a:off x="7278688" y="4113213"/>
            <a:ext cx="966787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200" b="1"/>
              <a:t>AUSTRALIA</a:t>
            </a:r>
          </a:p>
        </p:txBody>
      </p:sp>
      <p:sp>
        <p:nvSpPr>
          <p:cNvPr id="25615" name="Text Box 31"/>
          <p:cNvSpPr txBox="1">
            <a:spLocks noChangeArrowheads="1"/>
          </p:cNvSpPr>
          <p:nvPr/>
        </p:nvSpPr>
        <p:spPr bwMode="auto">
          <a:xfrm>
            <a:off x="8164513" y="3694113"/>
            <a:ext cx="676275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200" b="1" i="1">
                <a:solidFill>
                  <a:srgbClr val="0093C5"/>
                </a:solidFill>
              </a:rPr>
              <a:t>PACIFIC</a:t>
            </a:r>
          </a:p>
          <a:p>
            <a:pPr>
              <a:lnSpc>
                <a:spcPct val="95000"/>
              </a:lnSpc>
            </a:pPr>
            <a:r>
              <a:rPr lang="en-US" altLang="en-US" sz="1200" b="1" i="1">
                <a:solidFill>
                  <a:srgbClr val="0093C5"/>
                </a:solidFill>
              </a:rPr>
              <a:t>OCEAN</a:t>
            </a:r>
          </a:p>
        </p:txBody>
      </p:sp>
      <p:sp>
        <p:nvSpPr>
          <p:cNvPr id="25616" name="Text Box 31"/>
          <p:cNvSpPr txBox="1">
            <a:spLocks noChangeArrowheads="1"/>
          </p:cNvSpPr>
          <p:nvPr/>
        </p:nvSpPr>
        <p:spPr bwMode="auto">
          <a:xfrm>
            <a:off x="4892675" y="4638675"/>
            <a:ext cx="8048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200" b="1"/>
              <a:t>Cape of</a:t>
            </a:r>
          </a:p>
          <a:p>
            <a:pPr>
              <a:lnSpc>
                <a:spcPct val="95000"/>
              </a:lnSpc>
            </a:pPr>
            <a:r>
              <a:rPr lang="en-US" altLang="en-US" sz="1200" b="1"/>
              <a:t>Good Hope</a:t>
            </a:r>
          </a:p>
        </p:txBody>
      </p:sp>
      <p:sp>
        <p:nvSpPr>
          <p:cNvPr id="25617" name="Text Box 31"/>
          <p:cNvSpPr txBox="1">
            <a:spLocks noChangeArrowheads="1"/>
          </p:cNvSpPr>
          <p:nvPr/>
        </p:nvSpPr>
        <p:spPr bwMode="auto">
          <a:xfrm>
            <a:off x="5962650" y="3543300"/>
            <a:ext cx="711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 b="1"/>
              <a:t>Equator</a:t>
            </a:r>
          </a:p>
        </p:txBody>
      </p:sp>
      <p:sp>
        <p:nvSpPr>
          <p:cNvPr id="25618" name="Text Box 31"/>
          <p:cNvSpPr txBox="1">
            <a:spLocks noChangeArrowheads="1"/>
          </p:cNvSpPr>
          <p:nvPr/>
        </p:nvSpPr>
        <p:spPr bwMode="auto">
          <a:xfrm>
            <a:off x="7316788" y="4754563"/>
            <a:ext cx="7350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 b="1"/>
              <a:t>Tasmania</a:t>
            </a:r>
          </a:p>
        </p:txBody>
      </p:sp>
      <p:sp>
        <p:nvSpPr>
          <p:cNvPr id="25619" name="Text Box 31"/>
          <p:cNvSpPr txBox="1">
            <a:spLocks noChangeArrowheads="1"/>
          </p:cNvSpPr>
          <p:nvPr/>
        </p:nvSpPr>
        <p:spPr bwMode="auto">
          <a:xfrm>
            <a:off x="7956550" y="4929188"/>
            <a:ext cx="676275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 b="1"/>
              <a:t>New</a:t>
            </a:r>
          </a:p>
          <a:p>
            <a:r>
              <a:rPr lang="en-US" altLang="en-US" sz="1200" b="1"/>
              <a:t>Zealand</a:t>
            </a:r>
          </a:p>
        </p:txBody>
      </p:sp>
      <p:sp>
        <p:nvSpPr>
          <p:cNvPr id="25620" name="Text Box 31"/>
          <p:cNvSpPr txBox="1">
            <a:spLocks noChangeArrowheads="1"/>
          </p:cNvSpPr>
          <p:nvPr/>
        </p:nvSpPr>
        <p:spPr bwMode="auto">
          <a:xfrm>
            <a:off x="4238625" y="3989388"/>
            <a:ext cx="534988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 b="1"/>
              <a:t>Brazil</a:t>
            </a:r>
          </a:p>
        </p:txBody>
      </p:sp>
      <p:sp>
        <p:nvSpPr>
          <p:cNvPr id="25621" name="Text Box 31"/>
          <p:cNvSpPr txBox="1">
            <a:spLocks noChangeArrowheads="1"/>
          </p:cNvSpPr>
          <p:nvPr/>
        </p:nvSpPr>
        <p:spPr bwMode="auto">
          <a:xfrm>
            <a:off x="3924300" y="4556125"/>
            <a:ext cx="7810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 b="1"/>
              <a:t>Argentina</a:t>
            </a:r>
          </a:p>
        </p:txBody>
      </p:sp>
      <p:sp>
        <p:nvSpPr>
          <p:cNvPr id="25622" name="Text Box 31"/>
          <p:cNvSpPr txBox="1">
            <a:spLocks noChangeArrowheads="1"/>
          </p:cNvSpPr>
          <p:nvPr/>
        </p:nvSpPr>
        <p:spPr bwMode="auto">
          <a:xfrm>
            <a:off x="3908425" y="4902200"/>
            <a:ext cx="8270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 b="1"/>
              <a:t>Cape Horn</a:t>
            </a:r>
          </a:p>
        </p:txBody>
      </p:sp>
      <p:sp>
        <p:nvSpPr>
          <p:cNvPr id="25623" name="Text Box 31"/>
          <p:cNvSpPr txBox="1">
            <a:spLocks noChangeArrowheads="1"/>
          </p:cNvSpPr>
          <p:nvPr/>
        </p:nvSpPr>
        <p:spPr bwMode="auto">
          <a:xfrm>
            <a:off x="2808288" y="4019550"/>
            <a:ext cx="454025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 b="1"/>
              <a:t>Chile</a:t>
            </a:r>
          </a:p>
        </p:txBody>
      </p:sp>
      <p:sp>
        <p:nvSpPr>
          <p:cNvPr id="25624" name="Text Box 31"/>
          <p:cNvSpPr txBox="1">
            <a:spLocks noChangeArrowheads="1"/>
          </p:cNvSpPr>
          <p:nvPr/>
        </p:nvSpPr>
        <p:spPr bwMode="auto">
          <a:xfrm rot="-5268181">
            <a:off x="3006725" y="4249738"/>
            <a:ext cx="1001713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 b="1"/>
              <a:t>Andes Mtns.</a:t>
            </a:r>
          </a:p>
        </p:txBody>
      </p:sp>
      <p:sp>
        <p:nvSpPr>
          <p:cNvPr id="25625" name="Text Box 31"/>
          <p:cNvSpPr txBox="1">
            <a:spLocks noChangeArrowheads="1"/>
          </p:cNvSpPr>
          <p:nvPr/>
        </p:nvSpPr>
        <p:spPr bwMode="auto">
          <a:xfrm>
            <a:off x="1876425" y="3529013"/>
            <a:ext cx="609600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900" b="1" i="1"/>
              <a:t>Genovesa</a:t>
            </a:r>
          </a:p>
        </p:txBody>
      </p:sp>
      <p:sp>
        <p:nvSpPr>
          <p:cNvPr id="25626" name="Text Box 31"/>
          <p:cNvSpPr txBox="1">
            <a:spLocks noChangeArrowheads="1"/>
          </p:cNvSpPr>
          <p:nvPr/>
        </p:nvSpPr>
        <p:spPr bwMode="auto">
          <a:xfrm>
            <a:off x="1979613" y="3170238"/>
            <a:ext cx="49053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900" b="1" i="1">
                <a:solidFill>
                  <a:srgbClr val="0093C5"/>
                </a:solidFill>
              </a:rPr>
              <a:t>PACIFIC</a:t>
            </a:r>
          </a:p>
          <a:p>
            <a:pPr>
              <a:lnSpc>
                <a:spcPct val="95000"/>
              </a:lnSpc>
            </a:pPr>
            <a:r>
              <a:rPr lang="en-US" altLang="en-US" sz="900" b="1" i="1">
                <a:solidFill>
                  <a:srgbClr val="0093C5"/>
                </a:solidFill>
              </a:rPr>
              <a:t>OCEAN</a:t>
            </a:r>
          </a:p>
        </p:txBody>
      </p:sp>
      <p:sp>
        <p:nvSpPr>
          <p:cNvPr id="25627" name="Text Box 31"/>
          <p:cNvSpPr txBox="1">
            <a:spLocks noChangeArrowheads="1"/>
          </p:cNvSpPr>
          <p:nvPr/>
        </p:nvSpPr>
        <p:spPr bwMode="auto">
          <a:xfrm>
            <a:off x="1927225" y="3686175"/>
            <a:ext cx="508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000" b="1"/>
              <a:t>Equator</a:t>
            </a:r>
          </a:p>
        </p:txBody>
      </p:sp>
      <p:sp>
        <p:nvSpPr>
          <p:cNvPr id="25628" name="Text Box 31"/>
          <p:cNvSpPr txBox="1">
            <a:spLocks noChangeArrowheads="1"/>
          </p:cNvSpPr>
          <p:nvPr/>
        </p:nvSpPr>
        <p:spPr bwMode="auto">
          <a:xfrm>
            <a:off x="1258888" y="3319463"/>
            <a:ext cx="363537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900" b="1" i="1"/>
              <a:t>Pinta</a:t>
            </a:r>
          </a:p>
        </p:txBody>
      </p:sp>
      <p:sp>
        <p:nvSpPr>
          <p:cNvPr id="25629" name="Text Box 31"/>
          <p:cNvSpPr txBox="1">
            <a:spLocks noChangeArrowheads="1"/>
          </p:cNvSpPr>
          <p:nvPr/>
        </p:nvSpPr>
        <p:spPr bwMode="auto">
          <a:xfrm>
            <a:off x="1174750" y="3641725"/>
            <a:ext cx="600075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900" b="1" i="1"/>
              <a:t>Marchena</a:t>
            </a:r>
          </a:p>
        </p:txBody>
      </p:sp>
      <p:sp>
        <p:nvSpPr>
          <p:cNvPr id="25630" name="Text Box 31"/>
          <p:cNvSpPr txBox="1">
            <a:spLocks noChangeArrowheads="1"/>
          </p:cNvSpPr>
          <p:nvPr/>
        </p:nvSpPr>
        <p:spPr bwMode="auto">
          <a:xfrm>
            <a:off x="369888" y="4198938"/>
            <a:ext cx="711200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900" b="1" i="1"/>
              <a:t>Fernandina</a:t>
            </a:r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1206500" y="4859338"/>
            <a:ext cx="525463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900" b="1" i="1"/>
              <a:t>Florenza</a:t>
            </a:r>
          </a:p>
        </p:txBody>
      </p:sp>
      <p:sp>
        <p:nvSpPr>
          <p:cNvPr id="25632" name="Text Box 31"/>
          <p:cNvSpPr txBox="1">
            <a:spLocks noChangeArrowheads="1"/>
          </p:cNvSpPr>
          <p:nvPr/>
        </p:nvSpPr>
        <p:spPr bwMode="auto">
          <a:xfrm>
            <a:off x="1071563" y="4148138"/>
            <a:ext cx="417512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900" b="1" i="1"/>
              <a:t>Pinzón</a:t>
            </a:r>
          </a:p>
        </p:txBody>
      </p:sp>
      <p:sp>
        <p:nvSpPr>
          <p:cNvPr id="25633" name="Text Box 31"/>
          <p:cNvSpPr txBox="1">
            <a:spLocks noChangeArrowheads="1"/>
          </p:cNvSpPr>
          <p:nvPr/>
        </p:nvSpPr>
        <p:spPr bwMode="auto">
          <a:xfrm>
            <a:off x="1173163" y="3835400"/>
            <a:ext cx="533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900" b="1" i="1"/>
              <a:t>Santiago</a:t>
            </a:r>
          </a:p>
        </p:txBody>
      </p:sp>
      <p:sp>
        <p:nvSpPr>
          <p:cNvPr id="25634" name="Text Box 31"/>
          <p:cNvSpPr txBox="1">
            <a:spLocks noChangeArrowheads="1"/>
          </p:cNvSpPr>
          <p:nvPr/>
        </p:nvSpPr>
        <p:spPr bwMode="auto">
          <a:xfrm>
            <a:off x="1768475" y="3911600"/>
            <a:ext cx="46672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900" b="1" i="1"/>
              <a:t>Daphne</a:t>
            </a:r>
          </a:p>
          <a:p>
            <a:pPr algn="ctr"/>
            <a:r>
              <a:rPr lang="en-US" altLang="en-US" sz="900" b="1" i="1"/>
              <a:t>Islands</a:t>
            </a:r>
          </a:p>
        </p:txBody>
      </p:sp>
      <p:sp>
        <p:nvSpPr>
          <p:cNvPr id="25635" name="Text Box 31"/>
          <p:cNvSpPr txBox="1">
            <a:spLocks noChangeArrowheads="1"/>
          </p:cNvSpPr>
          <p:nvPr/>
        </p:nvSpPr>
        <p:spPr bwMode="auto">
          <a:xfrm>
            <a:off x="1276350" y="4425950"/>
            <a:ext cx="3730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900" b="1" i="1"/>
              <a:t>Santa</a:t>
            </a:r>
          </a:p>
          <a:p>
            <a:pPr algn="ctr"/>
            <a:r>
              <a:rPr lang="en-US" altLang="en-US" sz="900" b="1" i="1"/>
              <a:t>Cruz</a:t>
            </a:r>
          </a:p>
        </p:txBody>
      </p:sp>
      <p:sp>
        <p:nvSpPr>
          <p:cNvPr id="25636" name="Text Box 31"/>
          <p:cNvSpPr txBox="1">
            <a:spLocks noChangeArrowheads="1"/>
          </p:cNvSpPr>
          <p:nvPr/>
        </p:nvSpPr>
        <p:spPr bwMode="auto">
          <a:xfrm>
            <a:off x="1676400" y="4468813"/>
            <a:ext cx="33655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900" b="1" i="1"/>
              <a:t>Santa</a:t>
            </a:r>
          </a:p>
          <a:p>
            <a:pPr algn="ctr"/>
            <a:r>
              <a:rPr lang="en-US" altLang="en-US" sz="900" b="1" i="1"/>
              <a:t>Fe</a:t>
            </a:r>
          </a:p>
        </p:txBody>
      </p:sp>
      <p:sp>
        <p:nvSpPr>
          <p:cNvPr id="25637" name="Text Box 31"/>
          <p:cNvSpPr txBox="1">
            <a:spLocks noChangeArrowheads="1"/>
          </p:cNvSpPr>
          <p:nvPr/>
        </p:nvSpPr>
        <p:spPr bwMode="auto">
          <a:xfrm>
            <a:off x="733425" y="4403725"/>
            <a:ext cx="431800" cy="12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900" b="1" i="1"/>
              <a:t>Isabela</a:t>
            </a:r>
          </a:p>
        </p:txBody>
      </p:sp>
      <p:sp>
        <p:nvSpPr>
          <p:cNvPr id="25638" name="Text Box 31"/>
          <p:cNvSpPr txBox="1">
            <a:spLocks noChangeArrowheads="1"/>
          </p:cNvSpPr>
          <p:nvPr/>
        </p:nvSpPr>
        <p:spPr bwMode="auto">
          <a:xfrm>
            <a:off x="1800225" y="4902200"/>
            <a:ext cx="542925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900" b="1" i="1"/>
              <a:t>Española</a:t>
            </a:r>
          </a:p>
        </p:txBody>
      </p:sp>
      <p:sp>
        <p:nvSpPr>
          <p:cNvPr id="25639" name="Text Box 31"/>
          <p:cNvSpPr txBox="1">
            <a:spLocks noChangeArrowheads="1"/>
          </p:cNvSpPr>
          <p:nvPr/>
        </p:nvSpPr>
        <p:spPr bwMode="auto">
          <a:xfrm>
            <a:off x="1946275" y="4554538"/>
            <a:ext cx="455613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900" b="1" i="1"/>
              <a:t>San</a:t>
            </a:r>
          </a:p>
          <a:p>
            <a:pPr algn="ctr"/>
            <a:r>
              <a:rPr lang="en-US" altLang="en-US" sz="900" b="1" i="1"/>
              <a:t>Cristobal</a:t>
            </a:r>
          </a:p>
        </p:txBody>
      </p:sp>
      <p:sp>
        <p:nvSpPr>
          <p:cNvPr id="25640" name="Text Box 31"/>
          <p:cNvSpPr txBox="1">
            <a:spLocks noChangeArrowheads="1"/>
          </p:cNvSpPr>
          <p:nvPr/>
        </p:nvSpPr>
        <p:spPr bwMode="auto">
          <a:xfrm>
            <a:off x="396875" y="4994275"/>
            <a:ext cx="633413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800" b="1"/>
              <a:t>Kilometers</a:t>
            </a:r>
          </a:p>
        </p:txBody>
      </p:sp>
      <p:sp>
        <p:nvSpPr>
          <p:cNvPr id="25641" name="Text Box 31"/>
          <p:cNvSpPr txBox="1">
            <a:spLocks noChangeArrowheads="1"/>
          </p:cNvSpPr>
          <p:nvPr/>
        </p:nvSpPr>
        <p:spPr bwMode="auto">
          <a:xfrm>
            <a:off x="382588" y="4826000"/>
            <a:ext cx="88900" cy="11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800" b="1"/>
              <a:t>0</a:t>
            </a:r>
          </a:p>
        </p:txBody>
      </p:sp>
      <p:sp>
        <p:nvSpPr>
          <p:cNvPr id="25642" name="Text Box 31"/>
          <p:cNvSpPr txBox="1">
            <a:spLocks noChangeArrowheads="1"/>
          </p:cNvSpPr>
          <p:nvPr/>
        </p:nvSpPr>
        <p:spPr bwMode="auto">
          <a:xfrm>
            <a:off x="779463" y="4826000"/>
            <a:ext cx="155575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800" b="1"/>
              <a:t>40</a:t>
            </a:r>
          </a:p>
        </p:txBody>
      </p:sp>
      <p:sp>
        <p:nvSpPr>
          <p:cNvPr id="25643" name="Text Box 31"/>
          <p:cNvSpPr txBox="1">
            <a:spLocks noChangeArrowheads="1"/>
          </p:cNvSpPr>
          <p:nvPr/>
        </p:nvSpPr>
        <p:spPr bwMode="auto">
          <a:xfrm>
            <a:off x="561975" y="4830763"/>
            <a:ext cx="1428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800" b="1"/>
              <a:t>20</a:t>
            </a:r>
          </a:p>
        </p:txBody>
      </p:sp>
      <p:sp>
        <p:nvSpPr>
          <p:cNvPr id="25644" name="Line 120"/>
          <p:cNvSpPr>
            <a:spLocks noChangeShapeType="1"/>
          </p:cNvSpPr>
          <p:nvPr/>
        </p:nvSpPr>
        <p:spPr bwMode="auto">
          <a:xfrm flipV="1">
            <a:off x="1536700" y="3984625"/>
            <a:ext cx="241300" cy="146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5" name="Line 121"/>
          <p:cNvSpPr>
            <a:spLocks noChangeShapeType="1"/>
          </p:cNvSpPr>
          <p:nvPr/>
        </p:nvSpPr>
        <p:spPr bwMode="auto">
          <a:xfrm flipV="1">
            <a:off x="1539875" y="3981450"/>
            <a:ext cx="238125" cy="174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6" name="Line 122"/>
          <p:cNvSpPr>
            <a:spLocks noChangeShapeType="1"/>
          </p:cNvSpPr>
          <p:nvPr/>
        </p:nvSpPr>
        <p:spPr bwMode="auto">
          <a:xfrm>
            <a:off x="3200400" y="4121150"/>
            <a:ext cx="24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7" name="Line 123"/>
          <p:cNvSpPr>
            <a:spLocks noChangeShapeType="1"/>
          </p:cNvSpPr>
          <p:nvPr/>
        </p:nvSpPr>
        <p:spPr bwMode="auto">
          <a:xfrm>
            <a:off x="4029075" y="3851275"/>
            <a:ext cx="180975" cy="20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8" name="Line 124"/>
          <p:cNvSpPr>
            <a:spLocks noChangeShapeType="1"/>
          </p:cNvSpPr>
          <p:nvPr/>
        </p:nvSpPr>
        <p:spPr bwMode="auto">
          <a:xfrm>
            <a:off x="3575050" y="4552950"/>
            <a:ext cx="33020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9" name="Line 125"/>
          <p:cNvSpPr>
            <a:spLocks noChangeShapeType="1"/>
          </p:cNvSpPr>
          <p:nvPr/>
        </p:nvSpPr>
        <p:spPr bwMode="auto">
          <a:xfrm>
            <a:off x="3679825" y="4991100"/>
            <a:ext cx="190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50" name="Line 126"/>
          <p:cNvSpPr>
            <a:spLocks noChangeShapeType="1"/>
          </p:cNvSpPr>
          <p:nvPr/>
        </p:nvSpPr>
        <p:spPr bwMode="auto">
          <a:xfrm flipH="1">
            <a:off x="7829550" y="4619625"/>
            <a:ext cx="0" cy="161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51" name="Line 127"/>
          <p:cNvSpPr>
            <a:spLocks noChangeShapeType="1"/>
          </p:cNvSpPr>
          <p:nvPr/>
        </p:nvSpPr>
        <p:spPr bwMode="auto">
          <a:xfrm flipH="1">
            <a:off x="8216900" y="4495800"/>
            <a:ext cx="155575" cy="466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52" name="Line 131"/>
          <p:cNvSpPr>
            <a:spLocks noChangeShapeType="1"/>
          </p:cNvSpPr>
          <p:nvPr/>
        </p:nvSpPr>
        <p:spPr bwMode="auto">
          <a:xfrm flipH="1">
            <a:off x="5138738" y="4440238"/>
            <a:ext cx="187325" cy="212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53" name="Text Box 31"/>
          <p:cNvSpPr txBox="1">
            <a:spLocks noChangeArrowheads="1"/>
          </p:cNvSpPr>
          <p:nvPr/>
        </p:nvSpPr>
        <p:spPr bwMode="auto">
          <a:xfrm>
            <a:off x="373063" y="3127375"/>
            <a:ext cx="7810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200" b="1"/>
              <a:t>The</a:t>
            </a:r>
          </a:p>
          <a:p>
            <a:pPr>
              <a:lnSpc>
                <a:spcPct val="90000"/>
              </a:lnSpc>
            </a:pPr>
            <a:r>
              <a:rPr lang="en-US" altLang="en-US" sz="1200" b="1"/>
              <a:t>Galápagos</a:t>
            </a:r>
          </a:p>
          <a:p>
            <a:pPr>
              <a:lnSpc>
                <a:spcPct val="90000"/>
              </a:lnSpc>
            </a:pPr>
            <a:r>
              <a:rPr lang="en-US" altLang="en-US" sz="1200" b="1"/>
              <a:t>Islands</a:t>
            </a:r>
          </a:p>
        </p:txBody>
      </p:sp>
    </p:spTree>
    <p:extLst>
      <p:ext uri="{BB962C8B-B14F-4D97-AF65-F5344CB8AC3E}">
        <p14:creationId xmlns:p14="http://schemas.microsoft.com/office/powerpoint/2010/main" val="329584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5563" y="1257300"/>
            <a:ext cx="8902700" cy="5435600"/>
          </a:xfrm>
        </p:spPr>
        <p:txBody>
          <a:bodyPr lIns="91440" tIns="45720" rIns="91440" bIns="45720">
            <a:normAutofit fontScale="92500"/>
          </a:bodyPr>
          <a:lstStyle/>
          <a:p>
            <a:pPr eaLnBrk="1" hangingPunct="1">
              <a:spcBef>
                <a:spcPct val="15000"/>
              </a:spcBef>
              <a:spcAft>
                <a:spcPct val="5000"/>
              </a:spcAft>
            </a:pPr>
            <a:r>
              <a:rPr lang="en-US" altLang="en-US" smtClean="0"/>
              <a:t>In 1844, Darwin wrote an essay on </a:t>
            </a:r>
            <a:r>
              <a:rPr lang="en-US" altLang="en-US" b="1" smtClean="0"/>
              <a:t>natural selection </a:t>
            </a:r>
            <a:r>
              <a:rPr lang="en-US" altLang="en-US" smtClean="0"/>
              <a:t>as the mechanism of descent with modification</a:t>
            </a:r>
            <a:r>
              <a:rPr lang="en-US" altLang="en-US" b="1" smtClean="0"/>
              <a:t> </a:t>
            </a:r>
            <a:r>
              <a:rPr lang="en-US" altLang="en-US" smtClean="0"/>
              <a:t>but did not introduce his theory publicly</a:t>
            </a:r>
          </a:p>
          <a:p>
            <a:pPr eaLnBrk="1" hangingPunct="1">
              <a:spcBef>
                <a:spcPct val="15000"/>
              </a:spcBef>
              <a:spcAft>
                <a:spcPct val="5000"/>
              </a:spcAft>
            </a:pPr>
            <a:r>
              <a:rPr lang="en-US" altLang="en-US" smtClean="0"/>
              <a:t>Natural selection is a process in which individuals with favorable inherited traits are more likely to survive and reproduce</a:t>
            </a:r>
          </a:p>
          <a:p>
            <a:pPr eaLnBrk="1" hangingPunct="1">
              <a:spcBef>
                <a:spcPct val="15000"/>
              </a:spcBef>
              <a:spcAft>
                <a:spcPct val="5000"/>
              </a:spcAft>
            </a:pPr>
            <a:r>
              <a:rPr lang="en-US" altLang="en-US" smtClean="0"/>
              <a:t>In June 1858, Darwin received a manuscript from Alfred Russell Wallace, who had developed a theory of natural selection similar to Darwin’s</a:t>
            </a:r>
            <a:endParaRPr lang="en-US" altLang="ja-JP" smtClean="0">
              <a:ea typeface="ＭＳ Ｐゴシック" pitchFamily="84" charset="-128"/>
            </a:endParaRPr>
          </a:p>
          <a:p>
            <a:pPr eaLnBrk="1" hangingPunct="1">
              <a:spcBef>
                <a:spcPct val="15000"/>
              </a:spcBef>
              <a:spcAft>
                <a:spcPct val="5000"/>
              </a:spcAft>
            </a:pPr>
            <a:r>
              <a:rPr lang="en-US" altLang="en-US" smtClean="0"/>
              <a:t>Darwin quickly finished </a:t>
            </a:r>
            <a:r>
              <a:rPr lang="en-US" altLang="en-US" i="1" smtClean="0"/>
              <a:t>The Origin of Species</a:t>
            </a:r>
            <a:r>
              <a:rPr lang="en-US" altLang="en-US" smtClean="0"/>
              <a:t> and published it the next year</a:t>
            </a:r>
          </a:p>
        </p:txBody>
      </p:sp>
      <p:sp>
        <p:nvSpPr>
          <p:cNvPr id="35843" name="Line 6"/>
          <p:cNvSpPr>
            <a:spLocks noChangeShapeType="1"/>
          </p:cNvSpPr>
          <p:nvPr/>
        </p:nvSpPr>
        <p:spPr bwMode="auto">
          <a:xfrm>
            <a:off x="182563" y="10953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Line 7"/>
          <p:cNvSpPr>
            <a:spLocks noChangeShapeType="1"/>
          </p:cNvSpPr>
          <p:nvPr/>
        </p:nvSpPr>
        <p:spPr bwMode="auto">
          <a:xfrm>
            <a:off x="182563" y="6535738"/>
            <a:ext cx="8775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4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563" y="1257300"/>
            <a:ext cx="8750300" cy="4610100"/>
          </a:xfrm>
        </p:spPr>
        <p:txBody>
          <a:bodyPr lIns="91440" tIns="45720" rIns="91440" bIns="45720"/>
          <a:lstStyle/>
          <a:p>
            <a:pPr eaLnBrk="1" hangingPunct="1"/>
            <a:r>
              <a:rPr lang="en-US" altLang="en-US" smtClean="0"/>
              <a:t>A new era of biology began in 1859 when Charles Darwin published </a:t>
            </a:r>
            <a:r>
              <a:rPr lang="en-US" altLang="en-US" i="1" smtClean="0"/>
              <a:t>The Origin of Species </a:t>
            </a:r>
          </a:p>
          <a:p>
            <a:pPr eaLnBrk="1" hangingPunct="1"/>
            <a:r>
              <a:rPr lang="en-US" altLang="en-US" i="1" smtClean="0"/>
              <a:t>The Origin of Species</a:t>
            </a:r>
            <a:r>
              <a:rPr lang="en-US" altLang="en-US" smtClean="0"/>
              <a:t> focused biologists’</a:t>
            </a:r>
            <a:r>
              <a:rPr lang="en-US" altLang="ja-JP" smtClean="0">
                <a:ea typeface="ＭＳ Ｐゴシック" pitchFamily="84" charset="-128"/>
              </a:rPr>
              <a:t> attention on the great diversity of organisms</a:t>
            </a:r>
            <a:endParaRPr lang="en-US" altLang="en-US" smtClean="0"/>
          </a:p>
        </p:txBody>
      </p:sp>
      <p:sp>
        <p:nvSpPr>
          <p:cNvPr id="8195" name="Line 6"/>
          <p:cNvSpPr>
            <a:spLocks noChangeShapeType="1"/>
          </p:cNvSpPr>
          <p:nvPr/>
        </p:nvSpPr>
        <p:spPr bwMode="auto">
          <a:xfrm>
            <a:off x="182563" y="10953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Line 7"/>
          <p:cNvSpPr>
            <a:spLocks noChangeShapeType="1"/>
          </p:cNvSpPr>
          <p:nvPr/>
        </p:nvSpPr>
        <p:spPr bwMode="auto">
          <a:xfrm>
            <a:off x="182563" y="6535738"/>
            <a:ext cx="8775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86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5563" y="1257300"/>
            <a:ext cx="8674100" cy="4851400"/>
          </a:xfrm>
        </p:spPr>
        <p:txBody>
          <a:bodyPr lIns="91440" tIns="45720" rIns="91440" bIns="45720"/>
          <a:lstStyle/>
          <a:p>
            <a:pPr eaLnBrk="1" hangingPunct="1"/>
            <a:r>
              <a:rPr lang="en-US" altLang="en-US" smtClean="0"/>
              <a:t>Darwin noted that current species are descendants of ancestral species</a:t>
            </a:r>
          </a:p>
          <a:p>
            <a:pPr eaLnBrk="1" hangingPunct="1"/>
            <a:r>
              <a:rPr lang="en-US" altLang="en-US" b="1" smtClean="0"/>
              <a:t>Evolution </a:t>
            </a:r>
            <a:r>
              <a:rPr lang="en-US" altLang="en-US" smtClean="0"/>
              <a:t>can be defined by Darwin’s</a:t>
            </a:r>
            <a:r>
              <a:rPr lang="en-US" altLang="ja-JP" smtClean="0">
                <a:ea typeface="ＭＳ Ｐゴシック" pitchFamily="84" charset="-128"/>
              </a:rPr>
              <a:t> phrase </a:t>
            </a:r>
            <a:r>
              <a:rPr lang="en-US" altLang="ja-JP" i="1" smtClean="0">
                <a:ea typeface="ＭＳ Ｐゴシック" pitchFamily="84" charset="-128"/>
              </a:rPr>
              <a:t>descent with modification</a:t>
            </a:r>
          </a:p>
          <a:p>
            <a:pPr eaLnBrk="1" hangingPunct="1"/>
            <a:r>
              <a:rPr lang="en-US" altLang="en-US" smtClean="0"/>
              <a:t>Evolution can be viewed as both a pattern and a process</a:t>
            </a:r>
          </a:p>
        </p:txBody>
      </p:sp>
      <p:sp>
        <p:nvSpPr>
          <p:cNvPr id="9219" name="Line 6"/>
          <p:cNvSpPr>
            <a:spLocks noChangeShapeType="1"/>
          </p:cNvSpPr>
          <p:nvPr/>
        </p:nvSpPr>
        <p:spPr bwMode="auto">
          <a:xfrm>
            <a:off x="182563" y="10953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Line 7"/>
          <p:cNvSpPr>
            <a:spLocks noChangeShapeType="1"/>
          </p:cNvSpPr>
          <p:nvPr/>
        </p:nvSpPr>
        <p:spPr bwMode="auto">
          <a:xfrm>
            <a:off x="182563" y="6535738"/>
            <a:ext cx="8775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5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5563" y="1771650"/>
            <a:ext cx="8936037" cy="2076450"/>
          </a:xfrm>
        </p:spPr>
        <p:txBody>
          <a:bodyPr lIns="91440" tIns="45720" rIns="91440" bIns="45720"/>
          <a:lstStyle/>
          <a:p>
            <a:pPr eaLnBrk="1" hangingPunct="1"/>
            <a:r>
              <a:rPr lang="en-US" altLang="en-US" dirty="0" smtClean="0"/>
              <a:t>Darwin’s</a:t>
            </a:r>
            <a:r>
              <a:rPr lang="en-US" altLang="ja-JP" dirty="0" smtClean="0">
                <a:ea typeface="ＭＳ Ｐゴシック" pitchFamily="84" charset="-128"/>
              </a:rPr>
              <a:t> revolutionary ideas had deep historical roots</a:t>
            </a:r>
            <a:endParaRPr lang="en-US" altLang="en-US" dirty="0" smtClean="0"/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38100" y="185738"/>
            <a:ext cx="8928100" cy="1325562"/>
          </a:xfrm>
        </p:spPr>
        <p:txBody>
          <a:bodyPr lIns="91440" tIns="45720" rIns="91440" bIns="45720" anchor="ctr">
            <a:noAutofit/>
          </a:bodyPr>
          <a:lstStyle/>
          <a:p>
            <a:pPr marL="57150" indent="-4763" eaLnBrk="1" hangingPunct="1"/>
            <a:r>
              <a:rPr lang="en-US" altLang="en-US" sz="2800" dirty="0" smtClean="0"/>
              <a:t>Concept 19.1: The Darwinian revolution challenged traditional views of a young Earth inhabited by unchanging species</a:t>
            </a:r>
          </a:p>
        </p:txBody>
      </p:sp>
      <p:sp>
        <p:nvSpPr>
          <p:cNvPr id="10244" name="Line 6"/>
          <p:cNvSpPr>
            <a:spLocks noChangeShapeType="1"/>
          </p:cNvSpPr>
          <p:nvPr/>
        </p:nvSpPr>
        <p:spPr bwMode="auto">
          <a:xfrm>
            <a:off x="182563" y="16033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7"/>
          <p:cNvSpPr>
            <a:spLocks noChangeShapeType="1"/>
          </p:cNvSpPr>
          <p:nvPr/>
        </p:nvSpPr>
        <p:spPr bwMode="auto">
          <a:xfrm>
            <a:off x="182563" y="6535738"/>
            <a:ext cx="8775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8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8900" y="157163"/>
            <a:ext cx="8534400" cy="503237"/>
          </a:xfrm>
        </p:spPr>
        <p:txBody>
          <a:bodyPr lIns="91440" tIns="45720" rIns="91440" bIns="45720" anchor="ctr">
            <a:noAutofit/>
          </a:bodyPr>
          <a:lstStyle/>
          <a:p>
            <a:pPr eaLnBrk="1" hangingPunct="1"/>
            <a:r>
              <a:rPr lang="en-US" altLang="en-US" sz="3600" i="1" dirty="0" smtClean="0"/>
              <a:t>Scala </a:t>
            </a:r>
            <a:r>
              <a:rPr lang="en-US" altLang="en-US" sz="3600" i="1" dirty="0" err="1" smtClean="0"/>
              <a:t>Naturae</a:t>
            </a:r>
            <a:r>
              <a:rPr lang="en-US" altLang="en-US" sz="3600" dirty="0" smtClean="0"/>
              <a:t> and Classification of Species</a:t>
            </a:r>
            <a:endParaRPr lang="en-US" altLang="en-US" sz="3600" b="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563" y="1257300"/>
            <a:ext cx="8763000" cy="4432300"/>
          </a:xfrm>
        </p:spPr>
        <p:txBody>
          <a:bodyPr lIns="91440" tIns="45720" rIns="91440" bIns="45720"/>
          <a:lstStyle/>
          <a:p>
            <a:pPr eaLnBrk="1" hangingPunct="1"/>
            <a:r>
              <a:rPr lang="en-US" altLang="en-US" smtClean="0"/>
              <a:t>The Greek philosopher Aristotle viewed species as fixed and arranged them on a </a:t>
            </a:r>
            <a:r>
              <a:rPr lang="en-US" altLang="en-US" i="1" smtClean="0"/>
              <a:t>scala naturae</a:t>
            </a:r>
          </a:p>
          <a:p>
            <a:pPr eaLnBrk="1" hangingPunct="1"/>
            <a:r>
              <a:rPr lang="en-US" altLang="en-US" smtClean="0"/>
              <a:t>The Old Testament holds that species were individually designed by God and therefore perfect</a:t>
            </a:r>
          </a:p>
        </p:txBody>
      </p:sp>
      <p:sp>
        <p:nvSpPr>
          <p:cNvPr id="12292" name="Line 6"/>
          <p:cNvSpPr>
            <a:spLocks noChangeShapeType="1"/>
          </p:cNvSpPr>
          <p:nvPr/>
        </p:nvSpPr>
        <p:spPr bwMode="auto">
          <a:xfrm>
            <a:off x="182563" y="10953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Line 7"/>
          <p:cNvSpPr>
            <a:spLocks noChangeShapeType="1"/>
          </p:cNvSpPr>
          <p:nvPr/>
        </p:nvSpPr>
        <p:spPr bwMode="auto">
          <a:xfrm>
            <a:off x="182563" y="6535738"/>
            <a:ext cx="8775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3500" y="1257300"/>
            <a:ext cx="8877300" cy="5156200"/>
          </a:xfrm>
        </p:spPr>
        <p:txBody>
          <a:bodyPr lIns="91440" tIns="45720" rIns="91440" bIns="45720"/>
          <a:lstStyle/>
          <a:p>
            <a:pPr eaLnBrk="1" hangingPunct="1"/>
            <a:r>
              <a:rPr lang="en-US" altLang="en-US" dirty="0" err="1" smtClean="0"/>
              <a:t>Carolus</a:t>
            </a:r>
            <a:r>
              <a:rPr lang="en-US" altLang="en-US" dirty="0" smtClean="0"/>
              <a:t> Linnaeus interpreted organismal adaptations as evidence that the Creator had designed each species for a particular purpose</a:t>
            </a:r>
          </a:p>
          <a:p>
            <a:pPr eaLnBrk="1" hangingPunct="1"/>
            <a:r>
              <a:rPr lang="en-US" altLang="en-US" dirty="0" smtClean="0"/>
              <a:t>Linnaeus was the founder of taxonomy, the branch  of biology concerned with classifying organisms</a:t>
            </a:r>
          </a:p>
          <a:p>
            <a:pPr eaLnBrk="1" hangingPunct="1"/>
            <a:r>
              <a:rPr lang="en-US" altLang="en-US" dirty="0" smtClean="0"/>
              <a:t>He developed the binomial format for naming species (for example, </a:t>
            </a:r>
            <a:r>
              <a:rPr lang="en-US" altLang="en-US" i="1" dirty="0" smtClean="0"/>
              <a:t>Homo sapiens</a:t>
            </a:r>
            <a:r>
              <a:rPr lang="en-US" altLang="en-US" dirty="0" smtClean="0"/>
              <a:t>)</a:t>
            </a:r>
          </a:p>
        </p:txBody>
      </p:sp>
      <p:sp>
        <p:nvSpPr>
          <p:cNvPr id="13315" name="Line 6"/>
          <p:cNvSpPr>
            <a:spLocks noChangeShapeType="1"/>
          </p:cNvSpPr>
          <p:nvPr/>
        </p:nvSpPr>
        <p:spPr bwMode="auto">
          <a:xfrm>
            <a:off x="182563" y="10953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Line 7"/>
          <p:cNvSpPr>
            <a:spLocks noChangeShapeType="1"/>
          </p:cNvSpPr>
          <p:nvPr/>
        </p:nvSpPr>
        <p:spPr bwMode="auto">
          <a:xfrm>
            <a:off x="182563" y="6535738"/>
            <a:ext cx="8775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6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157163"/>
            <a:ext cx="8534400" cy="503237"/>
          </a:xfrm>
        </p:spPr>
        <p:txBody>
          <a:bodyPr lIns="91440" tIns="45720" rIns="91440" bIns="45720" anchor="ctr">
            <a:normAutofit fontScale="90000"/>
          </a:bodyPr>
          <a:lstStyle/>
          <a:p>
            <a:pPr eaLnBrk="1" hangingPunct="1"/>
            <a:r>
              <a:rPr lang="en-US" altLang="en-US" smtClean="0"/>
              <a:t>Ideas About Change over Time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5563" y="1257300"/>
            <a:ext cx="8458200" cy="248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2100" indent="-2921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</a:pPr>
            <a:r>
              <a:rPr lang="en-US" altLang="en-US" sz="2800">
                <a:ea typeface="ヒラギノ角ゴ Pro W3" pitchFamily="84" charset="-128"/>
              </a:rPr>
              <a:t>The study of </a:t>
            </a:r>
            <a:r>
              <a:rPr lang="en-US" altLang="en-US" sz="2800" b="1">
                <a:ea typeface="ヒラギノ角ゴ Pro W3" pitchFamily="84" charset="-128"/>
              </a:rPr>
              <a:t>fossils </a:t>
            </a:r>
            <a:r>
              <a:rPr lang="en-US" altLang="en-US" sz="2800">
                <a:ea typeface="ヒラギノ角ゴ Pro W3" pitchFamily="84" charset="-128"/>
              </a:rPr>
              <a:t>helped to lay the groundwork for Darwin’s</a:t>
            </a:r>
            <a:r>
              <a:rPr lang="en-US" altLang="ja-JP" sz="2800">
                <a:ea typeface="ヒラギノ角ゴ Pro W3" pitchFamily="84" charset="-128"/>
              </a:rPr>
              <a:t> ideas</a:t>
            </a:r>
          </a:p>
          <a:p>
            <a:pPr eaLnBrk="1" hangingPunct="1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</a:pPr>
            <a:r>
              <a:rPr lang="en-US" altLang="en-US" sz="2800">
                <a:ea typeface="ヒラギノ角ゴ Pro W3" pitchFamily="84" charset="-128"/>
              </a:rPr>
              <a:t>Fossils are remains or traces of organisms from the past, usually found in sedimentary rock, which appears in layers or </a:t>
            </a:r>
            <a:r>
              <a:rPr lang="en-US" altLang="en-US" sz="2800" b="1">
                <a:ea typeface="ヒラギノ角ゴ Pro W3" pitchFamily="84" charset="-128"/>
              </a:rPr>
              <a:t>strata</a:t>
            </a:r>
            <a:endParaRPr lang="en-US" altLang="en-US" sz="2800">
              <a:ea typeface="ヒラギノ角ゴ Pro W3" pitchFamily="84" charset="-128"/>
            </a:endParaRPr>
          </a:p>
        </p:txBody>
      </p:sp>
      <p:sp>
        <p:nvSpPr>
          <p:cNvPr id="14340" name="Line 6"/>
          <p:cNvSpPr>
            <a:spLocks noChangeShapeType="1"/>
          </p:cNvSpPr>
          <p:nvPr/>
        </p:nvSpPr>
        <p:spPr bwMode="auto">
          <a:xfrm>
            <a:off x="182563" y="10953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7"/>
          <p:cNvSpPr>
            <a:spLocks noChangeShapeType="1"/>
          </p:cNvSpPr>
          <p:nvPr/>
        </p:nvSpPr>
        <p:spPr bwMode="auto">
          <a:xfrm>
            <a:off x="182563" y="6535738"/>
            <a:ext cx="8775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2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0" descr="19_03SedimentaryStrata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1"/>
          <a:stretch>
            <a:fillRect/>
          </a:stretch>
        </p:blipFill>
        <p:spPr bwMode="auto">
          <a:xfrm>
            <a:off x="296863" y="225425"/>
            <a:ext cx="8548687" cy="642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3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52400" y="0"/>
            <a:ext cx="19812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US" altLang="en-US" sz="1200" smtClean="0">
                <a:latin typeface="Arial" charset="0"/>
              </a:rPr>
              <a:t>Figure 19.3</a:t>
            </a:r>
          </a:p>
        </p:txBody>
      </p:sp>
      <p:sp>
        <p:nvSpPr>
          <p:cNvPr id="15364" name="Text Box 31"/>
          <p:cNvSpPr txBox="1">
            <a:spLocks noChangeArrowheads="1"/>
          </p:cNvSpPr>
          <p:nvPr/>
        </p:nvSpPr>
        <p:spPr bwMode="auto">
          <a:xfrm>
            <a:off x="331788" y="4492625"/>
            <a:ext cx="2316162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100" b="1"/>
              <a:t>Younger stratum</a:t>
            </a:r>
          </a:p>
          <a:p>
            <a:pPr>
              <a:lnSpc>
                <a:spcPct val="95000"/>
              </a:lnSpc>
            </a:pPr>
            <a:r>
              <a:rPr lang="en-US" altLang="en-US" sz="2100" b="1"/>
              <a:t>with more recent</a:t>
            </a:r>
          </a:p>
          <a:p>
            <a:pPr>
              <a:lnSpc>
                <a:spcPct val="95000"/>
              </a:lnSpc>
            </a:pPr>
            <a:r>
              <a:rPr lang="en-US" altLang="en-US" sz="2100" b="1"/>
              <a:t>fossils</a:t>
            </a:r>
          </a:p>
        </p:txBody>
      </p:sp>
      <p:sp>
        <p:nvSpPr>
          <p:cNvPr id="15365" name="Text Box 31"/>
          <p:cNvSpPr txBox="1">
            <a:spLocks noChangeArrowheads="1"/>
          </p:cNvSpPr>
          <p:nvPr/>
        </p:nvSpPr>
        <p:spPr bwMode="auto">
          <a:xfrm>
            <a:off x="369888" y="5749925"/>
            <a:ext cx="2328862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100" b="1"/>
              <a:t>Older stratum</a:t>
            </a:r>
          </a:p>
          <a:p>
            <a:pPr>
              <a:lnSpc>
                <a:spcPct val="95000"/>
              </a:lnSpc>
            </a:pPr>
            <a:r>
              <a:rPr lang="en-US" altLang="en-US" sz="2100" b="1"/>
              <a:t>with older fossils</a:t>
            </a:r>
          </a:p>
        </p:txBody>
      </p:sp>
    </p:spTree>
    <p:extLst>
      <p:ext uri="{BB962C8B-B14F-4D97-AF65-F5344CB8AC3E}">
        <p14:creationId xmlns:p14="http://schemas.microsoft.com/office/powerpoint/2010/main" val="381077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3500" y="1257300"/>
            <a:ext cx="8724900" cy="4419600"/>
          </a:xfrm>
        </p:spPr>
        <p:txBody>
          <a:bodyPr lIns="91440" tIns="45720" rIns="91440" bIns="45720"/>
          <a:lstStyle/>
          <a:p>
            <a:pPr eaLnBrk="1" hangingPunct="1"/>
            <a:r>
              <a:rPr lang="en-US" altLang="en-US" b="1" smtClean="0"/>
              <a:t>Paleontology</a:t>
            </a:r>
            <a:r>
              <a:rPr lang="en-US" altLang="en-US" smtClean="0"/>
              <a:t>, the study of fossils, was largely developed by French scientist Georges Cuvier</a:t>
            </a:r>
          </a:p>
          <a:p>
            <a:pPr eaLnBrk="1" hangingPunct="1"/>
            <a:r>
              <a:rPr lang="en-US" altLang="en-US" smtClean="0"/>
              <a:t>Cuvier speculated that each boundary between strata represents a catastrophe that destroyed many species</a:t>
            </a:r>
          </a:p>
        </p:txBody>
      </p:sp>
      <p:sp>
        <p:nvSpPr>
          <p:cNvPr id="16387" name="Line 6"/>
          <p:cNvSpPr>
            <a:spLocks noChangeShapeType="1"/>
          </p:cNvSpPr>
          <p:nvPr/>
        </p:nvSpPr>
        <p:spPr bwMode="auto">
          <a:xfrm>
            <a:off x="182563" y="10953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Line 7"/>
          <p:cNvSpPr>
            <a:spLocks noChangeShapeType="1"/>
          </p:cNvSpPr>
          <p:nvPr/>
        </p:nvSpPr>
        <p:spPr bwMode="auto">
          <a:xfrm>
            <a:off x="182563" y="6535738"/>
            <a:ext cx="8775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57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TEXT" val="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755</Words>
  <Application>Microsoft Office PowerPoint</Application>
  <PresentationFormat>On-screen Show (4:3)</PresentationFormat>
  <Paragraphs>134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Concept 19.1: The Darwinian revolution challenged traditional views of a young Earth inhabited by unchanging species</vt:lpstr>
      <vt:lpstr>Scala Naturae and Classification of Species</vt:lpstr>
      <vt:lpstr>PowerPoint Presentation</vt:lpstr>
      <vt:lpstr>Ideas About Change over Time</vt:lpstr>
      <vt:lpstr>Figure 19.3</vt:lpstr>
      <vt:lpstr>PowerPoint Presentation</vt:lpstr>
      <vt:lpstr>PowerPoint Presentation</vt:lpstr>
      <vt:lpstr>Lamarck’s Hypothesis of Evolution</vt:lpstr>
      <vt:lpstr>Concept 19.2: Descent with modification by natural selection explains the adaptations of organisms and the unity and diversity of life</vt:lpstr>
      <vt:lpstr>Darwin’s Research</vt:lpstr>
      <vt:lpstr>The Voyage of the Beagle</vt:lpstr>
      <vt:lpstr>PowerPoint Presentation</vt:lpstr>
      <vt:lpstr>Darwin’s Focus on Adaptation</vt:lpstr>
      <vt:lpstr>Figure 19.5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lauren.wingard</dc:creator>
  <cp:lastModifiedBy>lauren.wingard</cp:lastModifiedBy>
  <cp:revision>3</cp:revision>
  <dcterms:created xsi:type="dcterms:W3CDTF">2015-02-09T22:16:15Z</dcterms:created>
  <dcterms:modified xsi:type="dcterms:W3CDTF">2017-02-13T21:19:52Z</dcterms:modified>
</cp:coreProperties>
</file>