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57" r:id="rId3"/>
    <p:sldId id="275" r:id="rId4"/>
    <p:sldId id="258" r:id="rId5"/>
    <p:sldId id="277" r:id="rId6"/>
    <p:sldId id="272" r:id="rId7"/>
    <p:sldId id="274"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612" autoAdjust="0"/>
  </p:normalViewPr>
  <p:slideViewPr>
    <p:cSldViewPr>
      <p:cViewPr varScale="1">
        <p:scale>
          <a:sx n="36" d="100"/>
          <a:sy n="36" d="100"/>
        </p:scale>
        <p:origin x="1574"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B5C9DE-D6CE-42D3-B399-97309BCFDF49}" type="datetimeFigureOut">
              <a:rPr lang="en-US" smtClean="0"/>
              <a:t>2/18/2020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5BC19E-34F5-4640-A5B3-07EACFBF6962}" type="slidenum">
              <a:rPr lang="en-US" smtClean="0"/>
              <a:t>‹#›</a:t>
            </a:fld>
            <a:endParaRPr lang="en-US"/>
          </a:p>
        </p:txBody>
      </p:sp>
    </p:spTree>
    <p:extLst>
      <p:ext uri="{BB962C8B-B14F-4D97-AF65-F5344CB8AC3E}">
        <p14:creationId xmlns:p14="http://schemas.microsoft.com/office/powerpoint/2010/main" val="366560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spcBef>
                <a:spcPct val="0"/>
              </a:spcBef>
            </a:pPr>
            <a:fld id="{3280AF03-6371-46FD-890C-BCD45F9681DE}" type="slidenum">
              <a:rPr lang="en-US" altLang="en-US" smtClean="0">
                <a:solidFill>
                  <a:srgbClr val="000000"/>
                </a:solidFill>
                <a:cs typeface="Arial" charset="0"/>
              </a:rPr>
              <a:pPr>
                <a:spcBef>
                  <a:spcPct val="0"/>
                </a:spcBef>
              </a:pPr>
              <a:t>2</a:t>
            </a:fld>
            <a:endParaRPr lang="en-US" altLang="en-US">
              <a:solidFill>
                <a:srgbClr val="000000"/>
              </a:solidFill>
              <a:cs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8383AB53-DCE5-49A3-A3EA-B4CDAF8F64A9}" type="slidenum">
              <a:rPr lang="en-US" altLang="en-US">
                <a:latin typeface="Arial" charset="0"/>
                <a:ea typeface="ヒラギノ角ゴ Pro W3" pitchFamily="84" charset="-128"/>
              </a:rPr>
              <a:pPr algn="r">
                <a:spcBef>
                  <a:spcPct val="0"/>
                </a:spcBef>
              </a:pPr>
              <a:t>4</a:t>
            </a:fld>
            <a:endParaRPr lang="en-US" altLang="en-US">
              <a:latin typeface="Arial" charset="0"/>
              <a:ea typeface="ヒラギノ角ゴ Pro W3" pitchFamily="84" charset="-128"/>
            </a:endParaRPr>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US" altLang="en-US" dirty="0">
              <a:latin typeface="Times New Roman" pitchFamily="84" charset="0"/>
              <a:ea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4803BF29-CF55-4A57-969A-A8F6B84B8088}" type="slidenum">
              <a:rPr lang="en-US" altLang="en-US">
                <a:latin typeface="Times" pitchFamily="84" charset="0"/>
              </a:rPr>
              <a:pPr algn="r">
                <a:spcBef>
                  <a:spcPct val="0"/>
                </a:spcBef>
              </a:pPr>
              <a:t>5</a:t>
            </a:fld>
            <a:endParaRPr lang="en-US" altLang="en-US">
              <a:latin typeface="Times" pitchFamily="84" charset="0"/>
            </a:endParaRPr>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xfrm>
            <a:off x="914400" y="4343400"/>
            <a:ext cx="5029200" cy="411480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a:lnSpc>
                <a:spcPct val="95000"/>
              </a:lnSpc>
            </a:pPr>
            <a:r>
              <a:rPr lang="en-US" altLang="en-US" dirty="0"/>
              <a:t>Soapberry bugs use their </a:t>
            </a:r>
            <a:r>
              <a:rPr lang="ja-JP" altLang="en-US" dirty="0">
                <a:ea typeface="ＭＳ Ｐゴシック" pitchFamily="84" charset="-128"/>
              </a:rPr>
              <a:t>“</a:t>
            </a:r>
            <a:r>
              <a:rPr lang="en-US" altLang="ja-JP" dirty="0">
                <a:ea typeface="ＭＳ Ｐゴシック" pitchFamily="84" charset="-128"/>
              </a:rPr>
              <a:t>beak</a:t>
            </a:r>
            <a:r>
              <a:rPr lang="ja-JP" altLang="en-US" dirty="0">
                <a:ea typeface="ＭＳ Ｐゴシック" pitchFamily="84" charset="-128"/>
              </a:rPr>
              <a:t>”</a:t>
            </a:r>
            <a:r>
              <a:rPr lang="en-US" altLang="ja-JP" dirty="0">
                <a:ea typeface="ＭＳ Ｐゴシック" pitchFamily="84" charset="-128"/>
              </a:rPr>
              <a:t> to feed on seeds within fruits.</a:t>
            </a:r>
            <a:r>
              <a:rPr lang="en-US" altLang="ja-JP" baseline="0" dirty="0">
                <a:ea typeface="ＭＳ Ｐゴシック" pitchFamily="84" charset="-128"/>
              </a:rPr>
              <a:t> </a:t>
            </a:r>
            <a:r>
              <a:rPr lang="en-US" altLang="en-US" dirty="0"/>
              <a:t>Soapberry bugs feed most effectively when their beak</a:t>
            </a:r>
            <a:r>
              <a:rPr lang="en-US" altLang="en-US" baseline="0" dirty="0"/>
              <a:t> length closely matches the depth at which the seeds are found within the fruit. Scott Carroll and his colleagues measured beak lengths in soapberry bug populations feeding on the native balloon vine.  They also measured beak lengths in populations feeding on the introduced goldenrain tree</a:t>
            </a:r>
            <a:r>
              <a:rPr lang="en-US" altLang="en-US" b="0" baseline="0" dirty="0"/>
              <a:t>. (</a:t>
            </a:r>
            <a:r>
              <a:rPr lang="en-US" altLang="en-US" sz="1200" b="0" dirty="0"/>
              <a:t>The </a:t>
            </a:r>
            <a:r>
              <a:rPr lang="en-US" altLang="en-US" sz="1200" b="0" dirty="0" err="1"/>
              <a:t>goldenrain</a:t>
            </a:r>
            <a:r>
              <a:rPr lang="en-US" altLang="en-US" sz="1200" b="0" baseline="0" dirty="0"/>
              <a:t> </a:t>
            </a:r>
            <a:r>
              <a:rPr lang="en-US" altLang="en-US" sz="1200" b="0" dirty="0"/>
              <a:t>tree was recently introduced from Asia)</a:t>
            </a:r>
            <a:r>
              <a:rPr lang="en-US" altLang="en-US" sz="1200" b="0" i="1" baseline="0" dirty="0"/>
              <a:t>  </a:t>
            </a:r>
            <a:r>
              <a:rPr lang="en-US" altLang="en-US" b="0" baseline="0" dirty="0"/>
              <a:t>The researchers then compared the measurements with those of museum spe</a:t>
            </a:r>
            <a:r>
              <a:rPr lang="en-US" altLang="en-US" baseline="0" dirty="0"/>
              <a:t>cimens collected in the two areas before the goldenrain tree was introduced.  </a:t>
            </a:r>
            <a:r>
              <a:rPr lang="en-US" altLang="en-US" dirty="0"/>
              <a:t>In southern Florida soapberry bugs feed on balloon vine with larger fruit; they have longer beaks.</a:t>
            </a:r>
            <a:r>
              <a:rPr lang="en-US" altLang="en-US" baseline="0" dirty="0"/>
              <a:t> </a:t>
            </a:r>
            <a:r>
              <a:rPr lang="en-US" altLang="en-US" dirty="0"/>
              <a:t>In central Florida they feed on goldenrain tree with smaller fruit; they have shorter beaks.</a:t>
            </a:r>
            <a:r>
              <a:rPr lang="en-US" altLang="en-US" baseline="0" dirty="0"/>
              <a:t> </a:t>
            </a:r>
            <a:r>
              <a:rPr lang="en-US" altLang="en-US" dirty="0"/>
              <a:t>Correlation between fruit size and beak size has </a:t>
            </a:r>
            <a:r>
              <a:rPr lang="en-US" altLang="en-US" baseline="0" dirty="0"/>
              <a:t> </a:t>
            </a:r>
            <a:r>
              <a:rPr lang="en-US" altLang="en-US" dirty="0"/>
              <a:t>also been observed in Louisiana, Oklahoma, and Australia.</a:t>
            </a:r>
          </a:p>
          <a:p>
            <a:endParaRPr lang="en-US" altLang="en-US" dirty="0">
              <a:solidFill>
                <a:srgbClr val="000000"/>
              </a:solidFill>
              <a:latin typeface="Times New Roman" pitchFamily="84" charset="0"/>
              <a:ea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C62C62AC-32A8-43AE-80E1-44CA3A92DBAC}" type="slidenum">
              <a:rPr lang="en-US" altLang="en-US">
                <a:latin typeface="Times" pitchFamily="84" charset="0"/>
              </a:rPr>
              <a:pPr algn="r">
                <a:spcBef>
                  <a:spcPct val="0"/>
                </a:spcBef>
              </a:pPr>
              <a:t>6</a:t>
            </a:fld>
            <a:endParaRPr lang="en-US" altLang="en-US">
              <a:latin typeface="Times" pitchFamily="84"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xfrm>
            <a:off x="914400" y="4343400"/>
            <a:ext cx="5029200" cy="411480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altLang="en-US" baseline="0" dirty="0"/>
              <a:t>Results: Beak lengths were shorter in populations feeding on the introduced species than in populations feeding on the native species, in which the seeds are buried more deeply.  The average beak length in museum specimens from each population (indicated by red arrows) was similar to beak lengths in populations feeding on native species. </a:t>
            </a:r>
          </a:p>
          <a:p>
            <a:pPr eaLnBrk="1" hangingPunct="1"/>
            <a:r>
              <a:rPr lang="en-US" altLang="en-US" baseline="0" dirty="0"/>
              <a:t>Conclusion: Museum specimens and contemporary data suggest that a change in the size of the soapberry bug’s food source can result in evolution by natural selection for matching beak size. </a:t>
            </a:r>
            <a:endParaRPr lang="en-US" altLang="en-US" dirty="0"/>
          </a:p>
          <a:p>
            <a:pPr eaLnBrk="1" hangingPunct="1"/>
            <a:endParaRPr lang="en-US" altLang="en-US" dirty="0"/>
          </a:p>
          <a:p>
            <a:pPr eaLnBrk="1" hangingPunct="1"/>
            <a:endParaRPr lang="en-US" altLang="en-US" dirty="0"/>
          </a:p>
          <a:p>
            <a:pPr eaLnBrk="1" hangingPunct="1"/>
            <a:r>
              <a:rPr lang="en-US" altLang="en-US" dirty="0"/>
              <a:t>In all cases, beak size has evolved in populations that feed on introduced plants with fruits that are smaller or larger than the native fruits.</a:t>
            </a:r>
            <a:r>
              <a:rPr lang="en-US" altLang="en-US" baseline="0" dirty="0"/>
              <a:t> </a:t>
            </a:r>
            <a:r>
              <a:rPr lang="en-US" altLang="en-US" dirty="0"/>
              <a:t>These cases are examples of evolution by natural selection.</a:t>
            </a:r>
            <a:r>
              <a:rPr lang="en-US" altLang="en-US" baseline="0" dirty="0"/>
              <a:t> </a:t>
            </a:r>
            <a:r>
              <a:rPr lang="en-US" altLang="en-US" dirty="0"/>
              <a:t>In Florida this evolution in beak size occurred in less than 35 years.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The bacterium </a:t>
            </a:r>
            <a:r>
              <a:rPr lang="en-US" altLang="en-US" i="1" dirty="0"/>
              <a:t>Staphylococcus aureus</a:t>
            </a:r>
            <a:r>
              <a:rPr lang="en-US" altLang="en-US" dirty="0"/>
              <a:t> is commonly found on people’s</a:t>
            </a:r>
            <a:r>
              <a:rPr lang="en-US" altLang="ja-JP" dirty="0">
                <a:ea typeface="ＭＳ Ｐゴシック" pitchFamily="84" charset="-128"/>
              </a:rPr>
              <a:t> skin or in their nasal passages. </a:t>
            </a:r>
            <a:r>
              <a:rPr lang="en-US" altLang="en-US" dirty="0"/>
              <a:t>Methicillin-resistant </a:t>
            </a:r>
            <a:r>
              <a:rPr lang="en-US" altLang="en-US" i="1" dirty="0"/>
              <a:t>S. aureus</a:t>
            </a:r>
            <a:r>
              <a:rPr lang="en-US" altLang="en-US" dirty="0"/>
              <a:t> (MRSA) strains are dangerous</a:t>
            </a:r>
            <a:r>
              <a:rPr lang="en-US" altLang="en-US" baseline="0" dirty="0"/>
              <a:t> </a:t>
            </a:r>
            <a:r>
              <a:rPr lang="en-US" altLang="en-US" dirty="0"/>
              <a:t>pathogens. </a:t>
            </a:r>
            <a:r>
              <a:rPr lang="en-US" altLang="en-US" i="1" dirty="0"/>
              <a:t>S. aureus</a:t>
            </a:r>
            <a:r>
              <a:rPr lang="en-US" altLang="en-US" dirty="0"/>
              <a:t> became resistant to penicillin in 1945, </a:t>
            </a:r>
            <a:r>
              <a:rPr lang="en-US" altLang="en-US" baseline="0" dirty="0"/>
              <a:t> </a:t>
            </a:r>
            <a:r>
              <a:rPr lang="en-US" altLang="en-US" dirty="0"/>
              <a:t>two years after it was first widely used. </a:t>
            </a:r>
            <a:r>
              <a:rPr lang="en-US" altLang="en-US" i="1" dirty="0"/>
              <a:t>S. aureus</a:t>
            </a:r>
            <a:r>
              <a:rPr lang="en-US" altLang="en-US" dirty="0"/>
              <a:t> became resistant to methicillin in 1961, two years after it was first widely used. </a:t>
            </a:r>
            <a:r>
              <a:rPr lang="en-US" altLang="en-US" baseline="0" dirty="0"/>
              <a:t> </a:t>
            </a:r>
            <a:r>
              <a:rPr lang="en-US" altLang="en-US" dirty="0"/>
              <a:t>Methicillin works by inhibiting a protein used by bacteria in their cell walls. MRSA bacteria use a different protein in their cell walls. When exposed to methicillin, MRSA strains are more likely to survive and reproduce than nonresistant  </a:t>
            </a:r>
            <a:r>
              <a:rPr lang="en-US" altLang="en-US" i="1" dirty="0"/>
              <a:t>S. aureus</a:t>
            </a:r>
            <a:r>
              <a:rPr lang="en-US" altLang="en-US" dirty="0"/>
              <a:t> strains. MRSA strains are now resistant to many antibiotics.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p>
          <a:p>
            <a:endParaRPr lang="en-US" dirty="0"/>
          </a:p>
        </p:txBody>
      </p:sp>
      <p:sp>
        <p:nvSpPr>
          <p:cNvPr id="4" name="Slide Number Placeholder 3"/>
          <p:cNvSpPr>
            <a:spLocks noGrp="1"/>
          </p:cNvSpPr>
          <p:nvPr>
            <p:ph type="sldNum" sz="quarter" idx="10"/>
          </p:nvPr>
        </p:nvSpPr>
        <p:spPr/>
        <p:txBody>
          <a:bodyPr/>
          <a:lstStyle/>
          <a:p>
            <a:fld id="{4C5BC19E-34F5-4640-A5B3-07EACFBF6962}" type="slidenum">
              <a:rPr lang="en-US" smtClean="0"/>
              <a:t>7</a:t>
            </a:fld>
            <a:endParaRPr lang="en-US"/>
          </a:p>
        </p:txBody>
      </p:sp>
    </p:spTree>
    <p:extLst>
      <p:ext uri="{BB962C8B-B14F-4D97-AF65-F5344CB8AC3E}">
        <p14:creationId xmlns:p14="http://schemas.microsoft.com/office/powerpoint/2010/main" val="3282364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F9EC6FC4-F541-43D8-8273-5AA39C950E31}" type="slidenum">
              <a:rPr lang="en-US" altLang="en-US">
                <a:latin typeface="Arial" charset="0"/>
                <a:ea typeface="ヒラギノ角ゴ Pro W3" pitchFamily="84" charset="-128"/>
              </a:rPr>
              <a:pPr algn="r">
                <a:spcBef>
                  <a:spcPct val="0"/>
                </a:spcBef>
              </a:pPr>
              <a:t>8</a:t>
            </a:fld>
            <a:endParaRPr lang="en-US" altLang="en-US">
              <a:latin typeface="Arial" charset="0"/>
              <a:ea typeface="ヒラギノ角ゴ Pro W3" pitchFamily="84" charset="-128"/>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054F6E-05D5-49F2-A79D-13013FDD1257}"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84208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54F6E-05D5-49F2-A79D-13013FDD1257}"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342099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54F6E-05D5-49F2-A79D-13013FDD1257}"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118219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54F6E-05D5-49F2-A79D-13013FDD1257}"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302554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054F6E-05D5-49F2-A79D-13013FDD1257}"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1676690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054F6E-05D5-49F2-A79D-13013FDD1257}"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179773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054F6E-05D5-49F2-A79D-13013FDD1257}"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340307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054F6E-05D5-49F2-A79D-13013FDD1257}"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39724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54F6E-05D5-49F2-A79D-13013FDD1257}"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169646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054F6E-05D5-49F2-A79D-13013FDD1257}"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282292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054F6E-05D5-49F2-A79D-13013FDD1257}"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F9D65-E6EC-461B-B257-F95A19349AFF}" type="slidenum">
              <a:rPr lang="en-US" smtClean="0"/>
              <a:t>‹#›</a:t>
            </a:fld>
            <a:endParaRPr lang="en-US"/>
          </a:p>
        </p:txBody>
      </p:sp>
    </p:spTree>
    <p:extLst>
      <p:ext uri="{BB962C8B-B14F-4D97-AF65-F5344CB8AC3E}">
        <p14:creationId xmlns:p14="http://schemas.microsoft.com/office/powerpoint/2010/main" val="29070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54F6E-05D5-49F2-A79D-13013FDD1257}" type="datetimeFigureOut">
              <a:rPr lang="en-US" smtClean="0"/>
              <a:t>2/18/2020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F9D65-E6EC-461B-B257-F95A19349AFF}" type="slidenum">
              <a:rPr lang="en-US" smtClean="0"/>
              <a:t>‹#›</a:t>
            </a:fld>
            <a:endParaRPr lang="en-US"/>
          </a:p>
        </p:txBody>
      </p:sp>
    </p:spTree>
    <p:extLst>
      <p:ext uri="{BB962C8B-B14F-4D97-AF65-F5344CB8AC3E}">
        <p14:creationId xmlns:p14="http://schemas.microsoft.com/office/powerpoint/2010/main" val="3890425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http://www.mediaresource.org/instruct.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vimeo.com/1809081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945CF-3082-4DEF-890C-54C98A82F97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CFE7A5B-7176-421A-804B-33D179F5008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417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0" hangingPunct="0">
              <a:spcBef>
                <a:spcPct val="0"/>
              </a:spcBef>
              <a:buFontTx/>
              <a:buNone/>
            </a:pPr>
            <a:r>
              <a:rPr lang="en-US" altLang="en-US" sz="1400" b="1">
                <a:solidFill>
                  <a:srgbClr val="000000"/>
                </a:solidFill>
                <a:latin typeface="Tahoma" pitchFamily="84" charset="0"/>
              </a:rPr>
              <a:t>0</a:t>
            </a:r>
          </a:p>
        </p:txBody>
      </p:sp>
      <p:sp>
        <p:nvSpPr>
          <p:cNvPr id="16387" name="Text Box 8"/>
          <p:cNvSpPr txBox="1">
            <a:spLocks noChangeArrowheads="1"/>
          </p:cNvSpPr>
          <p:nvPr/>
        </p:nvSpPr>
        <p:spPr bwMode="auto">
          <a:xfrm>
            <a:off x="528638" y="1098550"/>
            <a:ext cx="8691562" cy="1938338"/>
          </a:xfrm>
          <a:prstGeom prst="rect">
            <a:avLst/>
          </a:prstGeom>
          <a:noFill/>
          <a:ln>
            <a:noFill/>
          </a:ln>
          <a:effectLst/>
          <a:extLst>
            <a:ext uri="{909E8E84-426E-40DD-AFC4-6F175D3DCCD1}">
              <a14:hiddenFill xmlns:a14="http://schemas.microsoft.com/office/drawing/2010/main">
                <a:solidFill>
                  <a:srgbClr val="9D0016"/>
                </a:solidFill>
              </a14:hiddenFill>
            </a:ext>
            <a:ext uri="{91240B29-F687-4F45-9708-019B960494DF}">
              <a14:hiddenLine xmlns:a14="http://schemas.microsoft.com/office/drawing/2010/main" w="9525">
                <a:solidFill>
                  <a:srgbClr val="47474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2000">
                <a:solidFill>
                  <a:srgbClr val="9D0016"/>
                </a:solidFill>
                <a:latin typeface="Arial" charset="0"/>
              </a:rPr>
              <a:t>Chapter 19</a:t>
            </a:r>
          </a:p>
        </p:txBody>
      </p:sp>
      <p:sp>
        <p:nvSpPr>
          <p:cNvPr id="2" name="Subtitle 1"/>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dirty="0"/>
              <a:t>Direct Observations of Evolution by Natural Selection</a:t>
            </a:r>
          </a:p>
        </p:txBody>
      </p:sp>
    </p:spTree>
    <p:custDataLst>
      <p:tags r:id="rId1"/>
    </p:custDataLst>
    <p:extLst>
      <p:ext uri="{BB962C8B-B14F-4D97-AF65-F5344CB8AC3E}">
        <p14:creationId xmlns:p14="http://schemas.microsoft.com/office/powerpoint/2010/main" val="381759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Must Know</a:t>
            </a:r>
          </a:p>
        </p:txBody>
      </p:sp>
      <p:sp>
        <p:nvSpPr>
          <p:cNvPr id="3" name="Content Placeholder 2"/>
          <p:cNvSpPr>
            <a:spLocks noGrp="1"/>
          </p:cNvSpPr>
          <p:nvPr>
            <p:ph idx="1"/>
          </p:nvPr>
        </p:nvSpPr>
        <p:spPr/>
        <p:txBody>
          <a:bodyPr/>
          <a:lstStyle/>
          <a:p>
            <a:r>
              <a:rPr lang="en-US" dirty="0"/>
              <a:t>Examples of direct observation of evolution by natural selection. </a:t>
            </a:r>
          </a:p>
        </p:txBody>
      </p:sp>
    </p:spTree>
    <p:extLst>
      <p:ext uri="{BB962C8B-B14F-4D97-AF65-F5344CB8AC3E}">
        <p14:creationId xmlns:p14="http://schemas.microsoft.com/office/powerpoint/2010/main" val="408834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25400" y="177800"/>
            <a:ext cx="8915400" cy="914400"/>
          </a:xfrm>
        </p:spPr>
        <p:txBody>
          <a:bodyPr lIns="91440" tIns="45720" rIns="91440" bIns="45720" anchor="ctr">
            <a:noAutofit/>
          </a:bodyPr>
          <a:lstStyle/>
          <a:p>
            <a:pPr marL="57150" indent="-4763" eaLnBrk="1" hangingPunct="1"/>
            <a:r>
              <a:rPr lang="en-US" altLang="en-US" sz="3200" dirty="0"/>
              <a:t>Concept 19.3: Evolution is supported by an overwhelming amount of scientific evidence</a:t>
            </a:r>
          </a:p>
        </p:txBody>
      </p:sp>
      <p:sp>
        <p:nvSpPr>
          <p:cNvPr id="17411" name="Rectangle 3"/>
          <p:cNvSpPr>
            <a:spLocks noGrp="1" noChangeArrowheads="1"/>
          </p:cNvSpPr>
          <p:nvPr>
            <p:ph type="body" idx="4294967295"/>
          </p:nvPr>
        </p:nvSpPr>
        <p:spPr>
          <a:xfrm>
            <a:off x="55563" y="1346200"/>
            <a:ext cx="8801100" cy="4972050"/>
          </a:xfrm>
        </p:spPr>
        <p:txBody>
          <a:bodyPr lIns="91440" tIns="45720" rIns="91440" bIns="45720">
            <a:normAutofit/>
          </a:bodyPr>
          <a:lstStyle/>
          <a:p>
            <a:pPr eaLnBrk="1" hangingPunct="1"/>
            <a:r>
              <a:rPr lang="en-US" altLang="en-US" dirty="0"/>
              <a:t>There are four types of data that document the pattern of evolution.</a:t>
            </a:r>
          </a:p>
          <a:p>
            <a:pPr marL="977900" lvl="1" indent="-304800" eaLnBrk="1" hangingPunct="1"/>
            <a:r>
              <a:rPr lang="en-US" altLang="en-US" b="1" dirty="0">
                <a:solidFill>
                  <a:schemeClr val="tx2"/>
                </a:solidFill>
              </a:rPr>
              <a:t>Direct observations</a:t>
            </a:r>
          </a:p>
          <a:p>
            <a:pPr marL="1377950" lvl="2" indent="-304800"/>
            <a:r>
              <a:rPr lang="en-US" altLang="en-US" b="1" dirty="0">
                <a:solidFill>
                  <a:schemeClr val="tx2"/>
                </a:solidFill>
              </a:rPr>
              <a:t>natural selection in response to introduced plant species </a:t>
            </a:r>
          </a:p>
          <a:p>
            <a:pPr marL="1377950" lvl="2" indent="-304800"/>
            <a:r>
              <a:rPr lang="en-US" altLang="en-US" b="1" dirty="0">
                <a:solidFill>
                  <a:schemeClr val="tx2"/>
                </a:solidFill>
              </a:rPr>
              <a:t>evolution of drug-resistant bacteria</a:t>
            </a:r>
            <a:endParaRPr lang="en-US" altLang="en-US" b="1" u="sng" dirty="0">
              <a:solidFill>
                <a:schemeClr val="tx2"/>
              </a:solidFill>
            </a:endParaRPr>
          </a:p>
          <a:p>
            <a:pPr marL="977900" lvl="1" indent="-304800" eaLnBrk="1" hangingPunct="1"/>
            <a:r>
              <a:rPr lang="en-US" altLang="en-US" dirty="0"/>
              <a:t>Homology</a:t>
            </a:r>
          </a:p>
          <a:p>
            <a:pPr marL="977900" lvl="1" indent="-304800" eaLnBrk="1" hangingPunct="1"/>
            <a:r>
              <a:rPr lang="en-US" altLang="en-US" dirty="0"/>
              <a:t>The fossil record</a:t>
            </a:r>
          </a:p>
          <a:p>
            <a:pPr marL="977900" lvl="1" indent="-304800" eaLnBrk="1" hangingPunct="1"/>
            <a:r>
              <a:rPr lang="en-US" altLang="en-US" dirty="0"/>
              <a:t>Biogeography</a:t>
            </a:r>
          </a:p>
        </p:txBody>
      </p:sp>
      <p:sp>
        <p:nvSpPr>
          <p:cNvPr id="17412" name="Line 6"/>
          <p:cNvSpPr>
            <a:spLocks noChangeShapeType="1"/>
          </p:cNvSpPr>
          <p:nvPr/>
        </p:nvSpPr>
        <p:spPr bwMode="auto">
          <a:xfrm>
            <a:off x="182563" y="11842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3"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356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0" descr="19_14aFoodSourceField-U"/>
          <p:cNvPicPr>
            <a:picLocks noChangeAspect="1" noChangeArrowheads="1"/>
          </p:cNvPicPr>
          <p:nvPr/>
        </p:nvPicPr>
        <p:blipFill>
          <a:blip r:embed="rId3">
            <a:extLst>
              <a:ext uri="{28A0092B-C50C-407E-A947-70E740481C1C}">
                <a14:useLocalDpi xmlns:a14="http://schemas.microsoft.com/office/drawing/2010/main" val="0"/>
              </a:ext>
            </a:extLst>
          </a:blip>
          <a:srcRect b="2914"/>
          <a:stretch>
            <a:fillRect/>
          </a:stretch>
        </p:blipFill>
        <p:spPr bwMode="auto">
          <a:xfrm>
            <a:off x="152400" y="650875"/>
            <a:ext cx="3590925" cy="539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2" descr="19_14bFoodSourceResults-U"/>
          <p:cNvPicPr>
            <a:picLocks noChangeAspect="1" noChangeArrowheads="1"/>
          </p:cNvPicPr>
          <p:nvPr/>
        </p:nvPicPr>
        <p:blipFill rotWithShape="1">
          <a:blip r:embed="rId4">
            <a:extLst>
              <a:ext uri="{28A0092B-C50C-407E-A947-70E740481C1C}">
                <a14:useLocalDpi xmlns:a14="http://schemas.microsoft.com/office/drawing/2010/main" val="0"/>
              </a:ext>
            </a:extLst>
          </a:blip>
          <a:srcRect l="59456" t="53037" b="16828"/>
          <a:stretch/>
        </p:blipFill>
        <p:spPr bwMode="auto">
          <a:xfrm>
            <a:off x="3765737" y="1102659"/>
            <a:ext cx="5078486"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p:cNvSpPr/>
          <p:nvPr/>
        </p:nvSpPr>
        <p:spPr>
          <a:xfrm>
            <a:off x="838200" y="2209800"/>
            <a:ext cx="762000" cy="685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257800" y="1724959"/>
            <a:ext cx="762000" cy="685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5141267"/>
            <a:ext cx="3590925" cy="1569660"/>
          </a:xfrm>
          <a:prstGeom prst="rect">
            <a:avLst/>
          </a:prstGeom>
          <a:noFill/>
        </p:spPr>
        <p:txBody>
          <a:bodyPr wrap="square" rtlCol="0">
            <a:spAutoFit/>
          </a:bodyPr>
          <a:lstStyle/>
          <a:p>
            <a:r>
              <a:rPr lang="en-US" sz="3200" dirty="0"/>
              <a:t>Southern Florida</a:t>
            </a:r>
          </a:p>
          <a:p>
            <a:r>
              <a:rPr lang="en-US" sz="3200" dirty="0"/>
              <a:t>soapberry bugs have longer beaks</a:t>
            </a:r>
          </a:p>
        </p:txBody>
      </p:sp>
      <p:sp>
        <p:nvSpPr>
          <p:cNvPr id="5" name="TextBox 4"/>
          <p:cNvSpPr txBox="1"/>
          <p:nvPr/>
        </p:nvSpPr>
        <p:spPr>
          <a:xfrm>
            <a:off x="4648200" y="5158852"/>
            <a:ext cx="3630888" cy="1569660"/>
          </a:xfrm>
          <a:prstGeom prst="rect">
            <a:avLst/>
          </a:prstGeom>
          <a:noFill/>
        </p:spPr>
        <p:txBody>
          <a:bodyPr wrap="square" rtlCol="0">
            <a:spAutoFit/>
          </a:bodyPr>
          <a:lstStyle/>
          <a:p>
            <a:r>
              <a:rPr lang="en-US" sz="3200" dirty="0"/>
              <a:t>Central Florida soapberry bugs have shorter beaks</a:t>
            </a:r>
          </a:p>
        </p:txBody>
      </p:sp>
      <p:sp>
        <p:nvSpPr>
          <p:cNvPr id="8" name="Rectangle 7"/>
          <p:cNvSpPr/>
          <p:nvPr/>
        </p:nvSpPr>
        <p:spPr>
          <a:xfrm>
            <a:off x="324851" y="3340309"/>
            <a:ext cx="2550698" cy="646331"/>
          </a:xfrm>
          <a:prstGeom prst="rect">
            <a:avLst/>
          </a:prstGeom>
        </p:spPr>
        <p:txBody>
          <a:bodyPr wrap="none">
            <a:spAutoFit/>
          </a:bodyPr>
          <a:lstStyle/>
          <a:p>
            <a:r>
              <a:rPr lang="en-US" altLang="en-US" sz="3600" b="1" dirty="0">
                <a:solidFill>
                  <a:schemeClr val="bg1"/>
                </a:solidFill>
              </a:rPr>
              <a:t>balloon vine</a:t>
            </a:r>
            <a:endParaRPr lang="en-US" sz="3600" b="1" dirty="0">
              <a:solidFill>
                <a:schemeClr val="bg1"/>
              </a:solidFill>
            </a:endParaRPr>
          </a:p>
        </p:txBody>
      </p:sp>
      <p:sp>
        <p:nvSpPr>
          <p:cNvPr id="9" name="Rectangle 8"/>
          <p:cNvSpPr/>
          <p:nvPr/>
        </p:nvSpPr>
        <p:spPr>
          <a:xfrm>
            <a:off x="5486400" y="2901767"/>
            <a:ext cx="2792688" cy="584775"/>
          </a:xfrm>
          <a:prstGeom prst="rect">
            <a:avLst/>
          </a:prstGeom>
        </p:spPr>
        <p:txBody>
          <a:bodyPr wrap="none">
            <a:spAutoFit/>
          </a:bodyPr>
          <a:lstStyle/>
          <a:p>
            <a:r>
              <a:rPr lang="en-US" altLang="en-US" sz="3200" b="1" dirty="0">
                <a:solidFill>
                  <a:schemeClr val="bg1"/>
                </a:solidFill>
              </a:rPr>
              <a:t>goldenrain tree</a:t>
            </a:r>
            <a:endParaRPr lang="en-US" sz="3200" b="1" dirty="0">
              <a:solidFill>
                <a:schemeClr val="bg1"/>
              </a:solidFill>
            </a:endParaRPr>
          </a:p>
        </p:txBody>
      </p:sp>
      <p:sp>
        <p:nvSpPr>
          <p:cNvPr id="11" name="Rectangle 10"/>
          <p:cNvSpPr/>
          <p:nvPr/>
        </p:nvSpPr>
        <p:spPr>
          <a:xfrm>
            <a:off x="0" y="-97670"/>
            <a:ext cx="9144000" cy="1200329"/>
          </a:xfrm>
          <a:prstGeom prst="rect">
            <a:avLst/>
          </a:prstGeom>
        </p:spPr>
        <p:txBody>
          <a:bodyPr wrap="square">
            <a:spAutoFit/>
          </a:bodyPr>
          <a:lstStyle/>
          <a:p>
            <a:pPr lvl="1" algn="ctr"/>
            <a:r>
              <a:rPr lang="en-US" altLang="en-US" sz="3600" dirty="0">
                <a:solidFill>
                  <a:srgbClr val="002060"/>
                </a:solidFill>
              </a:rPr>
              <a:t>The length of the soapberry bug beaks fit their environment. </a:t>
            </a:r>
          </a:p>
        </p:txBody>
      </p:sp>
      <p:sp>
        <p:nvSpPr>
          <p:cNvPr id="12" name="TextBox 11"/>
          <p:cNvSpPr txBox="1"/>
          <p:nvPr/>
        </p:nvSpPr>
        <p:spPr>
          <a:xfrm>
            <a:off x="838200" y="3986640"/>
            <a:ext cx="2037349" cy="1077218"/>
          </a:xfrm>
          <a:prstGeom prst="rect">
            <a:avLst/>
          </a:prstGeom>
          <a:noFill/>
        </p:spPr>
        <p:txBody>
          <a:bodyPr wrap="square" rtlCol="0">
            <a:spAutoFit/>
          </a:bodyPr>
          <a:lstStyle/>
          <a:p>
            <a:pPr algn="ctr"/>
            <a:r>
              <a:rPr lang="en-US" sz="3200" b="1" dirty="0">
                <a:solidFill>
                  <a:srgbClr val="FFFF00"/>
                </a:solidFill>
              </a:rPr>
              <a:t>Native species </a:t>
            </a:r>
          </a:p>
        </p:txBody>
      </p:sp>
      <p:sp>
        <p:nvSpPr>
          <p:cNvPr id="16" name="TextBox 15"/>
          <p:cNvSpPr txBox="1"/>
          <p:nvPr/>
        </p:nvSpPr>
        <p:spPr>
          <a:xfrm>
            <a:off x="6019799" y="3446752"/>
            <a:ext cx="2037349" cy="1077218"/>
          </a:xfrm>
          <a:prstGeom prst="rect">
            <a:avLst/>
          </a:prstGeom>
          <a:noFill/>
        </p:spPr>
        <p:txBody>
          <a:bodyPr wrap="square" rtlCol="0">
            <a:spAutoFit/>
          </a:bodyPr>
          <a:lstStyle/>
          <a:p>
            <a:pPr algn="ctr"/>
            <a:r>
              <a:rPr lang="en-US" sz="3200" b="1" dirty="0">
                <a:solidFill>
                  <a:srgbClr val="FFFF00"/>
                </a:solidFill>
              </a:rPr>
              <a:t>Introduced species </a:t>
            </a:r>
          </a:p>
        </p:txBody>
      </p:sp>
      <p:sp>
        <p:nvSpPr>
          <p:cNvPr id="13" name="TextBox 12"/>
          <p:cNvSpPr txBox="1"/>
          <p:nvPr/>
        </p:nvSpPr>
        <p:spPr>
          <a:xfrm rot="20936850">
            <a:off x="1520310" y="1900098"/>
            <a:ext cx="1572845" cy="369332"/>
          </a:xfrm>
          <a:prstGeom prst="rect">
            <a:avLst/>
          </a:prstGeom>
          <a:noFill/>
        </p:spPr>
        <p:txBody>
          <a:bodyPr wrap="square" rtlCol="0">
            <a:spAutoFit/>
          </a:bodyPr>
          <a:lstStyle/>
          <a:p>
            <a:r>
              <a:rPr lang="en-US" b="1" dirty="0">
                <a:solidFill>
                  <a:srgbClr val="FFC000"/>
                </a:solidFill>
              </a:rPr>
              <a:t>Soapberry bug </a:t>
            </a:r>
          </a:p>
        </p:txBody>
      </p:sp>
      <p:sp>
        <p:nvSpPr>
          <p:cNvPr id="18" name="TextBox 17"/>
          <p:cNvSpPr txBox="1"/>
          <p:nvPr/>
        </p:nvSpPr>
        <p:spPr>
          <a:xfrm rot="628330">
            <a:off x="6034402" y="1864823"/>
            <a:ext cx="1572845" cy="369332"/>
          </a:xfrm>
          <a:prstGeom prst="rect">
            <a:avLst/>
          </a:prstGeom>
          <a:noFill/>
        </p:spPr>
        <p:txBody>
          <a:bodyPr wrap="square" rtlCol="0">
            <a:spAutoFit/>
          </a:bodyPr>
          <a:lstStyle/>
          <a:p>
            <a:r>
              <a:rPr lang="en-US" b="1" dirty="0">
                <a:solidFill>
                  <a:srgbClr val="FFC000"/>
                </a:solidFill>
              </a:rPr>
              <a:t>Soapberry bug </a:t>
            </a:r>
          </a:p>
        </p:txBody>
      </p:sp>
    </p:spTree>
    <p:extLst>
      <p:ext uri="{BB962C8B-B14F-4D97-AF65-F5344CB8AC3E}">
        <p14:creationId xmlns:p14="http://schemas.microsoft.com/office/powerpoint/2010/main" val="274877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4" grpId="0"/>
      <p:bldP spid="5" grpId="0"/>
      <p:bldP spid="11" grpId="0"/>
      <p:bldP spid="12"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2" descr="19_14bFoodSourceResults-U"/>
          <p:cNvPicPr>
            <a:picLocks noChangeAspect="1" noChangeArrowheads="1"/>
          </p:cNvPicPr>
          <p:nvPr/>
        </p:nvPicPr>
        <p:blipFill rotWithShape="1">
          <a:blip r:embed="rId3">
            <a:extLst>
              <a:ext uri="{28A0092B-C50C-407E-A947-70E740481C1C}">
                <a14:useLocalDpi xmlns:a14="http://schemas.microsoft.com/office/drawing/2010/main" val="0"/>
              </a:ext>
            </a:extLst>
          </a:blip>
          <a:srcRect b="46963"/>
          <a:stretch/>
        </p:blipFill>
        <p:spPr bwMode="auto">
          <a:xfrm>
            <a:off x="1373188" y="136526"/>
            <a:ext cx="6396037"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3"/>
          <p:cNvSpPr>
            <a:spLocks noGrp="1" noChangeArrowheads="1"/>
          </p:cNvSpPr>
          <p:nvPr>
            <p:ph type="ctrTitle" idx="4294967295"/>
          </p:nvPr>
        </p:nvSpPr>
        <p:spPr bwMode="auto">
          <a:xfrm>
            <a:off x="152400" y="0"/>
            <a:ext cx="1981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algn="l" eaLnBrk="1" hangingPunct="1"/>
            <a:r>
              <a:rPr lang="en-US" altLang="en-US" sz="1200">
                <a:latin typeface="Arial" charset="0"/>
              </a:rPr>
              <a:t>Figure 19.14b</a:t>
            </a:r>
          </a:p>
        </p:txBody>
      </p:sp>
      <p:sp>
        <p:nvSpPr>
          <p:cNvPr id="23557" name="Text Box 31"/>
          <p:cNvSpPr txBox="1">
            <a:spLocks noChangeArrowheads="1"/>
          </p:cNvSpPr>
          <p:nvPr/>
        </p:nvSpPr>
        <p:spPr bwMode="auto">
          <a:xfrm>
            <a:off x="2243138" y="1185863"/>
            <a:ext cx="2420937"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100" b="1" dirty="0"/>
              <a:t>On native species,</a:t>
            </a:r>
          </a:p>
          <a:p>
            <a:pPr>
              <a:lnSpc>
                <a:spcPct val="95000"/>
              </a:lnSpc>
            </a:pPr>
            <a:r>
              <a:rPr lang="en-US" altLang="en-US" sz="2100" b="1" dirty="0"/>
              <a:t>balloon vine</a:t>
            </a:r>
          </a:p>
          <a:p>
            <a:pPr>
              <a:lnSpc>
                <a:spcPct val="95000"/>
              </a:lnSpc>
            </a:pPr>
            <a:r>
              <a:rPr lang="en-US" altLang="en-US" sz="2100" b="1" dirty="0"/>
              <a:t>(southern Florida)</a:t>
            </a:r>
            <a:endParaRPr lang="en-US" altLang="en-US" sz="2100" b="1" i="1" dirty="0"/>
          </a:p>
        </p:txBody>
      </p:sp>
      <p:sp>
        <p:nvSpPr>
          <p:cNvPr id="23559" name="Text Box 31"/>
          <p:cNvSpPr txBox="1">
            <a:spLocks noChangeArrowheads="1"/>
          </p:cNvSpPr>
          <p:nvPr/>
        </p:nvSpPr>
        <p:spPr bwMode="auto">
          <a:xfrm>
            <a:off x="2844800" y="3278188"/>
            <a:ext cx="3516313"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dirty="0"/>
              <a:t>Museum-specimen average</a:t>
            </a:r>
            <a:endParaRPr lang="en-US" altLang="en-US" sz="2100" b="1" i="1" dirty="0"/>
          </a:p>
        </p:txBody>
      </p:sp>
      <p:sp>
        <p:nvSpPr>
          <p:cNvPr id="23560" name="Text Box 31"/>
          <p:cNvSpPr txBox="1">
            <a:spLocks noChangeArrowheads="1"/>
          </p:cNvSpPr>
          <p:nvPr/>
        </p:nvSpPr>
        <p:spPr bwMode="auto">
          <a:xfrm>
            <a:off x="1392238" y="457200"/>
            <a:ext cx="9842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solidFill>
                  <a:srgbClr val="AA1016"/>
                </a:solidFill>
              </a:rPr>
              <a:t>Results</a:t>
            </a:r>
            <a:endParaRPr lang="en-US" altLang="en-US" sz="2100" b="1" i="1">
              <a:solidFill>
                <a:srgbClr val="AA1016"/>
              </a:solidFill>
            </a:endParaRPr>
          </a:p>
        </p:txBody>
      </p:sp>
      <p:sp>
        <p:nvSpPr>
          <p:cNvPr id="23570" name="Text Box 31"/>
          <p:cNvSpPr txBox="1">
            <a:spLocks noChangeArrowheads="1"/>
          </p:cNvSpPr>
          <p:nvPr/>
        </p:nvSpPr>
        <p:spPr bwMode="auto">
          <a:xfrm>
            <a:off x="1890713" y="5689600"/>
            <a:ext cx="15716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sz="2100" b="1" i="1" dirty="0"/>
          </a:p>
        </p:txBody>
      </p:sp>
      <p:sp>
        <p:nvSpPr>
          <p:cNvPr id="23571" name="Text Box 31"/>
          <p:cNvSpPr txBox="1">
            <a:spLocks noChangeArrowheads="1"/>
          </p:cNvSpPr>
          <p:nvPr/>
        </p:nvSpPr>
        <p:spPr bwMode="auto">
          <a:xfrm>
            <a:off x="1893888" y="5318125"/>
            <a:ext cx="15716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sz="2100" b="1" i="1" dirty="0"/>
          </a:p>
        </p:txBody>
      </p:sp>
      <p:sp>
        <p:nvSpPr>
          <p:cNvPr id="23572" name="Text Box 31"/>
          <p:cNvSpPr txBox="1">
            <a:spLocks noChangeArrowheads="1"/>
          </p:cNvSpPr>
          <p:nvPr/>
        </p:nvSpPr>
        <p:spPr bwMode="auto">
          <a:xfrm>
            <a:off x="1882775" y="498951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sz="2100" b="1" i="1" dirty="0"/>
          </a:p>
        </p:txBody>
      </p:sp>
      <p:sp>
        <p:nvSpPr>
          <p:cNvPr id="23573" name="Text Box 31"/>
          <p:cNvSpPr txBox="1">
            <a:spLocks noChangeArrowheads="1"/>
          </p:cNvSpPr>
          <p:nvPr/>
        </p:nvSpPr>
        <p:spPr bwMode="auto">
          <a:xfrm>
            <a:off x="1885950" y="466566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sz="2100" b="1" i="1" dirty="0"/>
          </a:p>
        </p:txBody>
      </p:sp>
      <p:sp>
        <p:nvSpPr>
          <p:cNvPr id="23576" name="Text Box 31"/>
          <p:cNvSpPr txBox="1">
            <a:spLocks noChangeArrowheads="1"/>
          </p:cNvSpPr>
          <p:nvPr/>
        </p:nvSpPr>
        <p:spPr bwMode="auto">
          <a:xfrm>
            <a:off x="1893888" y="2878138"/>
            <a:ext cx="15716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0</a:t>
            </a:r>
            <a:endParaRPr lang="en-US" altLang="en-US" sz="2100" b="1" i="1"/>
          </a:p>
        </p:txBody>
      </p:sp>
      <p:sp>
        <p:nvSpPr>
          <p:cNvPr id="23577" name="Text Box 31"/>
          <p:cNvSpPr txBox="1">
            <a:spLocks noChangeArrowheads="1"/>
          </p:cNvSpPr>
          <p:nvPr/>
        </p:nvSpPr>
        <p:spPr bwMode="auto">
          <a:xfrm>
            <a:off x="1892300" y="254476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2</a:t>
            </a:r>
            <a:endParaRPr lang="en-US" altLang="en-US" sz="2100" b="1" i="1"/>
          </a:p>
        </p:txBody>
      </p:sp>
      <p:sp>
        <p:nvSpPr>
          <p:cNvPr id="23578" name="Text Box 31"/>
          <p:cNvSpPr txBox="1">
            <a:spLocks noChangeArrowheads="1"/>
          </p:cNvSpPr>
          <p:nvPr/>
        </p:nvSpPr>
        <p:spPr bwMode="auto">
          <a:xfrm>
            <a:off x="1885950" y="218281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4</a:t>
            </a:r>
            <a:endParaRPr lang="en-US" altLang="en-US" sz="2100" b="1" i="1"/>
          </a:p>
        </p:txBody>
      </p:sp>
      <p:sp>
        <p:nvSpPr>
          <p:cNvPr id="23579" name="Text Box 31"/>
          <p:cNvSpPr txBox="1">
            <a:spLocks noChangeArrowheads="1"/>
          </p:cNvSpPr>
          <p:nvPr/>
        </p:nvSpPr>
        <p:spPr bwMode="auto">
          <a:xfrm>
            <a:off x="1889125" y="185896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6</a:t>
            </a:r>
            <a:endParaRPr lang="en-US" altLang="en-US" sz="2100" b="1" i="1"/>
          </a:p>
        </p:txBody>
      </p:sp>
      <p:sp>
        <p:nvSpPr>
          <p:cNvPr id="23580" name="Text Box 31"/>
          <p:cNvSpPr txBox="1">
            <a:spLocks noChangeArrowheads="1"/>
          </p:cNvSpPr>
          <p:nvPr/>
        </p:nvSpPr>
        <p:spPr bwMode="auto">
          <a:xfrm>
            <a:off x="1887538" y="1531938"/>
            <a:ext cx="15716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8</a:t>
            </a:r>
            <a:endParaRPr lang="en-US" altLang="en-US" sz="2100" b="1" i="1"/>
          </a:p>
        </p:txBody>
      </p:sp>
      <p:sp>
        <p:nvSpPr>
          <p:cNvPr id="23581" name="Text Box 31"/>
          <p:cNvSpPr txBox="1">
            <a:spLocks noChangeArrowheads="1"/>
          </p:cNvSpPr>
          <p:nvPr/>
        </p:nvSpPr>
        <p:spPr bwMode="auto">
          <a:xfrm>
            <a:off x="1765300" y="1181100"/>
            <a:ext cx="2921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10</a:t>
            </a:r>
            <a:endParaRPr lang="en-US" altLang="en-US" sz="2100" b="1" i="1"/>
          </a:p>
        </p:txBody>
      </p:sp>
      <p:grpSp>
        <p:nvGrpSpPr>
          <p:cNvPr id="30" name="Group 29"/>
          <p:cNvGrpSpPr/>
          <p:nvPr/>
        </p:nvGrpSpPr>
        <p:grpSpPr>
          <a:xfrm>
            <a:off x="1373188" y="3629025"/>
            <a:ext cx="6396037" cy="2930525"/>
            <a:chOff x="1373188" y="3629025"/>
            <a:chExt cx="6396037" cy="2930525"/>
          </a:xfrm>
        </p:grpSpPr>
        <p:pic>
          <p:nvPicPr>
            <p:cNvPr id="31" name="Picture 52" descr="19_14bFoodSourceResults-U"/>
            <p:cNvPicPr>
              <a:picLocks noChangeAspect="1" noChangeArrowheads="1"/>
            </p:cNvPicPr>
            <p:nvPr/>
          </p:nvPicPr>
          <p:blipFill rotWithShape="1">
            <a:blip r:embed="rId3">
              <a:extLst>
                <a:ext uri="{28A0092B-C50C-407E-A947-70E740481C1C}">
                  <a14:useLocalDpi xmlns:a14="http://schemas.microsoft.com/office/drawing/2010/main" val="0"/>
                </a:ext>
              </a:extLst>
            </a:blip>
            <a:srcRect t="53037" b="2460"/>
            <a:stretch/>
          </p:blipFill>
          <p:spPr bwMode="auto">
            <a:xfrm>
              <a:off x="1373188" y="3629025"/>
              <a:ext cx="6396037" cy="293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 Box 31"/>
            <p:cNvSpPr txBox="1">
              <a:spLocks noChangeArrowheads="1"/>
            </p:cNvSpPr>
            <p:nvPr/>
          </p:nvSpPr>
          <p:spPr bwMode="auto">
            <a:xfrm>
              <a:off x="3559175" y="4098925"/>
              <a:ext cx="2124075"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100" b="1" dirty="0"/>
                <a:t>On introduced</a:t>
              </a:r>
            </a:p>
            <a:p>
              <a:pPr>
                <a:lnSpc>
                  <a:spcPct val="95000"/>
                </a:lnSpc>
              </a:pPr>
              <a:r>
                <a:rPr lang="en-US" altLang="en-US" sz="2100" b="1" dirty="0"/>
                <a:t>species,</a:t>
              </a:r>
            </a:p>
            <a:p>
              <a:pPr>
                <a:lnSpc>
                  <a:spcPct val="95000"/>
                </a:lnSpc>
              </a:pPr>
              <a:r>
                <a:rPr lang="en-US" altLang="en-US" sz="2100" b="1" dirty="0"/>
                <a:t>goldenrain tree</a:t>
              </a:r>
            </a:p>
            <a:p>
              <a:pPr>
                <a:lnSpc>
                  <a:spcPct val="95000"/>
                </a:lnSpc>
              </a:pPr>
              <a:r>
                <a:rPr lang="en-US" altLang="en-US" sz="2100" b="1" dirty="0"/>
                <a:t>(central Florida)</a:t>
              </a:r>
              <a:endParaRPr lang="en-US" altLang="en-US" sz="2100" b="1" i="1" dirty="0"/>
            </a:p>
          </p:txBody>
        </p:sp>
        <p:sp>
          <p:nvSpPr>
            <p:cNvPr id="34" name="Text Box 31"/>
            <p:cNvSpPr txBox="1">
              <a:spLocks noChangeArrowheads="1"/>
            </p:cNvSpPr>
            <p:nvPr/>
          </p:nvSpPr>
          <p:spPr bwMode="auto">
            <a:xfrm>
              <a:off x="2212975" y="588486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6</a:t>
              </a:r>
              <a:endParaRPr lang="en-US" altLang="en-US" sz="2100" b="1" i="1"/>
            </a:p>
          </p:txBody>
        </p:sp>
        <p:sp>
          <p:nvSpPr>
            <p:cNvPr id="35" name="Text Box 31"/>
            <p:cNvSpPr txBox="1">
              <a:spLocks noChangeArrowheads="1"/>
            </p:cNvSpPr>
            <p:nvPr/>
          </p:nvSpPr>
          <p:spPr bwMode="auto">
            <a:xfrm>
              <a:off x="3133725" y="5888038"/>
              <a:ext cx="19526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7</a:t>
              </a:r>
              <a:endParaRPr lang="en-US" altLang="en-US" sz="2100" b="1" i="1"/>
            </a:p>
          </p:txBody>
        </p:sp>
        <p:sp>
          <p:nvSpPr>
            <p:cNvPr id="36" name="Text Box 31"/>
            <p:cNvSpPr txBox="1">
              <a:spLocks noChangeArrowheads="1"/>
            </p:cNvSpPr>
            <p:nvPr/>
          </p:nvSpPr>
          <p:spPr bwMode="auto">
            <a:xfrm>
              <a:off x="4065588" y="5888038"/>
              <a:ext cx="157162"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8</a:t>
              </a:r>
              <a:endParaRPr lang="en-US" altLang="en-US" sz="2100" b="1" i="1"/>
            </a:p>
          </p:txBody>
        </p:sp>
        <p:sp>
          <p:nvSpPr>
            <p:cNvPr id="37" name="Text Box 31"/>
            <p:cNvSpPr txBox="1">
              <a:spLocks noChangeArrowheads="1"/>
            </p:cNvSpPr>
            <p:nvPr/>
          </p:nvSpPr>
          <p:spPr bwMode="auto">
            <a:xfrm>
              <a:off x="4984750" y="5886450"/>
              <a:ext cx="10953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9</a:t>
              </a:r>
              <a:endParaRPr lang="en-US" altLang="en-US" sz="2100" b="1" i="1"/>
            </a:p>
          </p:txBody>
        </p:sp>
        <p:sp>
          <p:nvSpPr>
            <p:cNvPr id="38" name="Text Box 31"/>
            <p:cNvSpPr txBox="1">
              <a:spLocks noChangeArrowheads="1"/>
            </p:cNvSpPr>
            <p:nvPr/>
          </p:nvSpPr>
          <p:spPr bwMode="auto">
            <a:xfrm>
              <a:off x="6732588" y="5888038"/>
              <a:ext cx="29210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11</a:t>
              </a:r>
              <a:endParaRPr lang="en-US" altLang="en-US" sz="2100" b="1" i="1"/>
            </a:p>
          </p:txBody>
        </p:sp>
        <p:sp>
          <p:nvSpPr>
            <p:cNvPr id="39" name="Text Box 31"/>
            <p:cNvSpPr txBox="1">
              <a:spLocks noChangeArrowheads="1"/>
            </p:cNvSpPr>
            <p:nvPr/>
          </p:nvSpPr>
          <p:spPr bwMode="auto">
            <a:xfrm>
              <a:off x="5816600" y="5888038"/>
              <a:ext cx="29210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10</a:t>
              </a:r>
              <a:endParaRPr lang="en-US" altLang="en-US" sz="2100" b="1" i="1"/>
            </a:p>
          </p:txBody>
        </p:sp>
        <p:sp>
          <p:nvSpPr>
            <p:cNvPr id="40" name="Text Box 31"/>
            <p:cNvSpPr txBox="1">
              <a:spLocks noChangeArrowheads="1"/>
            </p:cNvSpPr>
            <p:nvPr/>
          </p:nvSpPr>
          <p:spPr bwMode="auto">
            <a:xfrm>
              <a:off x="1890713" y="5689600"/>
              <a:ext cx="15716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0</a:t>
              </a:r>
              <a:endParaRPr lang="en-US" altLang="en-US" sz="2100" b="1" i="1"/>
            </a:p>
          </p:txBody>
        </p:sp>
        <p:sp>
          <p:nvSpPr>
            <p:cNvPr id="41" name="Text Box 31"/>
            <p:cNvSpPr txBox="1">
              <a:spLocks noChangeArrowheads="1"/>
            </p:cNvSpPr>
            <p:nvPr/>
          </p:nvSpPr>
          <p:spPr bwMode="auto">
            <a:xfrm>
              <a:off x="1893888" y="5318125"/>
              <a:ext cx="15716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2</a:t>
              </a:r>
              <a:endParaRPr lang="en-US" altLang="en-US" sz="2100" b="1" i="1"/>
            </a:p>
          </p:txBody>
        </p:sp>
        <p:sp>
          <p:nvSpPr>
            <p:cNvPr id="42" name="Text Box 31"/>
            <p:cNvSpPr txBox="1">
              <a:spLocks noChangeArrowheads="1"/>
            </p:cNvSpPr>
            <p:nvPr/>
          </p:nvSpPr>
          <p:spPr bwMode="auto">
            <a:xfrm>
              <a:off x="1882775" y="498951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4</a:t>
              </a:r>
              <a:endParaRPr lang="en-US" altLang="en-US" sz="2100" b="1" i="1"/>
            </a:p>
          </p:txBody>
        </p:sp>
        <p:sp>
          <p:nvSpPr>
            <p:cNvPr id="43" name="Text Box 31"/>
            <p:cNvSpPr txBox="1">
              <a:spLocks noChangeArrowheads="1"/>
            </p:cNvSpPr>
            <p:nvPr/>
          </p:nvSpPr>
          <p:spPr bwMode="auto">
            <a:xfrm>
              <a:off x="1885950" y="466566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6</a:t>
              </a:r>
              <a:endParaRPr lang="en-US" altLang="en-US" sz="2100" b="1" i="1"/>
            </a:p>
          </p:txBody>
        </p:sp>
        <p:sp>
          <p:nvSpPr>
            <p:cNvPr id="44" name="Text Box 31"/>
            <p:cNvSpPr txBox="1">
              <a:spLocks noChangeArrowheads="1"/>
            </p:cNvSpPr>
            <p:nvPr/>
          </p:nvSpPr>
          <p:spPr bwMode="auto">
            <a:xfrm>
              <a:off x="1889125" y="4329113"/>
              <a:ext cx="157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8</a:t>
              </a:r>
              <a:endParaRPr lang="en-US" altLang="en-US" sz="2100" b="1" i="1"/>
            </a:p>
          </p:txBody>
        </p:sp>
        <p:sp>
          <p:nvSpPr>
            <p:cNvPr id="45" name="Text Box 31"/>
            <p:cNvSpPr txBox="1">
              <a:spLocks noChangeArrowheads="1"/>
            </p:cNvSpPr>
            <p:nvPr/>
          </p:nvSpPr>
          <p:spPr bwMode="auto">
            <a:xfrm>
              <a:off x="1766888" y="3963988"/>
              <a:ext cx="29210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10</a:t>
              </a:r>
              <a:endParaRPr lang="en-US" altLang="en-US" sz="2100" b="1" i="1"/>
            </a:p>
          </p:txBody>
        </p:sp>
      </p:grpSp>
      <p:sp>
        <p:nvSpPr>
          <p:cNvPr id="23563" name="Text Box 31"/>
          <p:cNvSpPr txBox="1">
            <a:spLocks noChangeArrowheads="1"/>
          </p:cNvSpPr>
          <p:nvPr/>
        </p:nvSpPr>
        <p:spPr bwMode="auto">
          <a:xfrm rot="-5400000">
            <a:off x="163513" y="3330575"/>
            <a:ext cx="28336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a:t>Number of individuals</a:t>
            </a:r>
            <a:endParaRPr lang="en-US" altLang="en-US" sz="2100" b="1" i="1"/>
          </a:p>
        </p:txBody>
      </p:sp>
      <p:sp>
        <p:nvSpPr>
          <p:cNvPr id="2" name="TextBox 1"/>
          <p:cNvSpPr txBox="1"/>
          <p:nvPr/>
        </p:nvSpPr>
        <p:spPr>
          <a:xfrm>
            <a:off x="3462338" y="457200"/>
            <a:ext cx="1753394" cy="369332"/>
          </a:xfrm>
          <a:prstGeom prst="rect">
            <a:avLst/>
          </a:prstGeom>
          <a:noFill/>
        </p:spPr>
        <p:txBody>
          <a:bodyPr wrap="square" rtlCol="0">
            <a:spAutoFit/>
          </a:bodyPr>
          <a:lstStyle/>
          <a:p>
            <a:r>
              <a:rPr lang="en-US" dirty="0"/>
              <a:t>Beak Length</a:t>
            </a:r>
          </a:p>
        </p:txBody>
      </p:sp>
      <p:sp>
        <p:nvSpPr>
          <p:cNvPr id="46" name="Text Box 31"/>
          <p:cNvSpPr txBox="1">
            <a:spLocks noChangeArrowheads="1"/>
          </p:cNvSpPr>
          <p:nvPr/>
        </p:nvSpPr>
        <p:spPr bwMode="auto">
          <a:xfrm>
            <a:off x="3462338" y="6149975"/>
            <a:ext cx="22939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2100" b="1" dirty="0"/>
              <a:t>Beak length (mm)</a:t>
            </a:r>
            <a:endParaRPr lang="en-US" altLang="en-US" sz="2100" b="1" i="1" dirty="0"/>
          </a:p>
        </p:txBody>
      </p:sp>
    </p:spTree>
    <p:extLst>
      <p:ext uri="{BB962C8B-B14F-4D97-AF65-F5344CB8AC3E}">
        <p14:creationId xmlns:p14="http://schemas.microsoft.com/office/powerpoint/2010/main" val="317116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p:cTn id="15"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18" dur="1000" fill="hold"/>
                                        <p:tgtEl>
                                          <p:spTgt spid="46"/>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ontessorimuddle.org/wp-content/uploads/2010/01/antibiotic_resistance1.png"/>
          <p:cNvPicPr>
            <a:picLocks noChangeAspect="1" noChangeArrowheads="1"/>
          </p:cNvPicPr>
          <p:nvPr/>
        </p:nvPicPr>
        <p:blipFill rotWithShape="1">
          <a:blip r:embed="rId3">
            <a:extLst>
              <a:ext uri="{28A0092B-C50C-407E-A947-70E740481C1C}">
                <a14:useLocalDpi xmlns:a14="http://schemas.microsoft.com/office/drawing/2010/main" val="0"/>
              </a:ext>
            </a:extLst>
          </a:blip>
          <a:srcRect r="52084" b="60611"/>
          <a:stretch/>
        </p:blipFill>
        <p:spPr bwMode="auto">
          <a:xfrm>
            <a:off x="3259404" y="0"/>
            <a:ext cx="2819663" cy="282786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400" y="4572001"/>
            <a:ext cx="2870200" cy="1661993"/>
          </a:xfrm>
          <a:prstGeom prst="rect">
            <a:avLst/>
          </a:prstGeom>
          <a:noFill/>
        </p:spPr>
        <p:txBody>
          <a:bodyPr wrap="square" rtlCol="0">
            <a:spAutoFit/>
          </a:bodyPr>
          <a:lstStyle/>
          <a:p>
            <a:pPr marL="0" lvl="2"/>
            <a:r>
              <a:rPr lang="en-US" altLang="en-US" sz="2800" b="1" dirty="0"/>
              <a:t>Evolution of  </a:t>
            </a:r>
          </a:p>
          <a:p>
            <a:pPr marL="0" lvl="2"/>
            <a:r>
              <a:rPr lang="en-US" altLang="en-US" sz="2800" b="1" dirty="0"/>
              <a:t>drug-resistant bacteria</a:t>
            </a:r>
            <a:endParaRPr lang="en-US" altLang="en-US" sz="2800" b="1" u="sng" dirty="0"/>
          </a:p>
          <a:p>
            <a:endParaRPr lang="en-US" b="1" dirty="0"/>
          </a:p>
        </p:txBody>
      </p:sp>
      <p:sp>
        <p:nvSpPr>
          <p:cNvPr id="3" name="TextBox 2"/>
          <p:cNvSpPr txBox="1"/>
          <p:nvPr/>
        </p:nvSpPr>
        <p:spPr>
          <a:xfrm>
            <a:off x="-25400" y="518659"/>
            <a:ext cx="4038600" cy="1569660"/>
          </a:xfrm>
          <a:prstGeom prst="rect">
            <a:avLst/>
          </a:prstGeom>
          <a:noFill/>
        </p:spPr>
        <p:txBody>
          <a:bodyPr wrap="square" rtlCol="0">
            <a:spAutoFit/>
          </a:bodyPr>
          <a:lstStyle/>
          <a:p>
            <a:r>
              <a:rPr lang="en-US" altLang="en-US" sz="2400" dirty="0">
                <a:solidFill>
                  <a:schemeClr val="tx2"/>
                </a:solidFill>
              </a:rPr>
              <a:t>The bacterium </a:t>
            </a:r>
            <a:r>
              <a:rPr lang="en-US" altLang="en-US" sz="2400" i="1" dirty="0">
                <a:solidFill>
                  <a:schemeClr val="tx2"/>
                </a:solidFill>
              </a:rPr>
              <a:t>Staphylococcus aureus</a:t>
            </a:r>
            <a:r>
              <a:rPr lang="en-US" altLang="en-US" sz="2400" dirty="0">
                <a:solidFill>
                  <a:schemeClr val="tx2"/>
                </a:solidFill>
              </a:rPr>
              <a:t> is commonly found on people’s</a:t>
            </a:r>
            <a:r>
              <a:rPr lang="en-US" altLang="ja-JP" sz="2400" dirty="0">
                <a:solidFill>
                  <a:schemeClr val="tx2"/>
                </a:solidFill>
                <a:ea typeface="ＭＳ Ｐゴシック" pitchFamily="84" charset="-128"/>
              </a:rPr>
              <a:t> skin or in their nasal passages.</a:t>
            </a:r>
            <a:endParaRPr lang="en-US" sz="2400" dirty="0">
              <a:solidFill>
                <a:schemeClr val="tx2"/>
              </a:solidFill>
            </a:endParaRPr>
          </a:p>
        </p:txBody>
      </p:sp>
      <p:sp>
        <p:nvSpPr>
          <p:cNvPr id="4" name="Rectangle 3"/>
          <p:cNvSpPr/>
          <p:nvPr/>
        </p:nvSpPr>
        <p:spPr>
          <a:xfrm>
            <a:off x="0" y="2687173"/>
            <a:ext cx="3886200" cy="1200329"/>
          </a:xfrm>
          <a:prstGeom prst="rect">
            <a:avLst/>
          </a:prstGeom>
        </p:spPr>
        <p:txBody>
          <a:bodyPr wrap="square">
            <a:spAutoFit/>
          </a:bodyPr>
          <a:lstStyle/>
          <a:p>
            <a:r>
              <a:rPr lang="en-US" altLang="en-US" sz="2400" dirty="0">
                <a:solidFill>
                  <a:schemeClr val="tx2"/>
                </a:solidFill>
              </a:rPr>
              <a:t>Methicillin works by inhibiting a protein used by bacteria in their cell walls</a:t>
            </a:r>
            <a:r>
              <a:rPr lang="en-US" altLang="en-US" sz="2400" dirty="0"/>
              <a:t>.</a:t>
            </a:r>
            <a:endParaRPr lang="en-US" sz="2400" dirty="0"/>
          </a:p>
        </p:txBody>
      </p:sp>
      <p:pic>
        <p:nvPicPr>
          <p:cNvPr id="6" name="Picture 2" descr="http://montessorimuddle.org/wp-content/uploads/2010/01/antibiotic_resistance1.png"/>
          <p:cNvPicPr>
            <a:picLocks noChangeAspect="1" noChangeArrowheads="1"/>
          </p:cNvPicPr>
          <p:nvPr/>
        </p:nvPicPr>
        <p:blipFill rotWithShape="1">
          <a:blip r:embed="rId3">
            <a:extLst>
              <a:ext uri="{28A0092B-C50C-407E-A947-70E740481C1C}">
                <a14:useLocalDpi xmlns:a14="http://schemas.microsoft.com/office/drawing/2010/main" val="0"/>
              </a:ext>
            </a:extLst>
          </a:blip>
          <a:srcRect l="45326" t="26416" b="40950"/>
          <a:stretch/>
        </p:blipFill>
        <p:spPr bwMode="auto">
          <a:xfrm>
            <a:off x="5926666" y="1896532"/>
            <a:ext cx="3217333" cy="234288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montessorimuddle.org/wp-content/uploads/2010/01/antibiotic_resistance1.png"/>
          <p:cNvPicPr>
            <a:picLocks noChangeAspect="1" noChangeArrowheads="1"/>
          </p:cNvPicPr>
          <p:nvPr/>
        </p:nvPicPr>
        <p:blipFill rotWithShape="1">
          <a:blip r:embed="rId3">
            <a:extLst>
              <a:ext uri="{28A0092B-C50C-407E-A947-70E740481C1C}">
                <a14:useLocalDpi xmlns:a14="http://schemas.microsoft.com/office/drawing/2010/main" val="0"/>
              </a:ext>
            </a:extLst>
          </a:blip>
          <a:srcRect t="47879" b="8317"/>
          <a:stretch/>
        </p:blipFill>
        <p:spPr bwMode="auto">
          <a:xfrm>
            <a:off x="3259404" y="3437466"/>
            <a:ext cx="5884596" cy="3144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06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0" y="228600"/>
            <a:ext cx="8745537" cy="5943600"/>
          </a:xfrm>
        </p:spPr>
        <p:txBody>
          <a:bodyPr lIns="91440" tIns="45720" rIns="91440" bIns="45720"/>
          <a:lstStyle/>
          <a:p>
            <a:pPr eaLnBrk="1" hangingPunct="1"/>
            <a:r>
              <a:rPr lang="en-US" altLang="en-US" dirty="0"/>
              <a:t>Natural selection does not create new traits, but it selects for traits already present in the population.</a:t>
            </a:r>
          </a:p>
          <a:p>
            <a:pPr eaLnBrk="1" hangingPunct="1"/>
            <a:endParaRPr lang="en-US" altLang="en-US" dirty="0"/>
          </a:p>
          <a:p>
            <a:pPr eaLnBrk="1" hangingPunct="1"/>
            <a:endParaRPr lang="en-US" altLang="en-US" dirty="0"/>
          </a:p>
          <a:p>
            <a:pPr eaLnBrk="1" hangingPunct="1"/>
            <a:endParaRPr lang="en-US" altLang="en-US" dirty="0"/>
          </a:p>
          <a:p>
            <a:pPr eaLnBrk="1" hangingPunct="1"/>
            <a:r>
              <a:rPr lang="en-US" altLang="en-US" dirty="0"/>
              <a:t>The local environment determines which traits will be selected for or selected against in any specific population.</a:t>
            </a:r>
          </a:p>
        </p:txBody>
      </p:sp>
      <p:pic>
        <p:nvPicPr>
          <p:cNvPr id="5" name="Picture 2" descr="http://montessorimuddle.org/wp-content/uploads/2010/01/antibiotic_resistance1.png"/>
          <p:cNvPicPr>
            <a:picLocks noChangeAspect="1" noChangeArrowheads="1"/>
          </p:cNvPicPr>
          <p:nvPr/>
        </p:nvPicPr>
        <p:blipFill rotWithShape="1">
          <a:blip r:embed="rId3">
            <a:extLst>
              <a:ext uri="{28A0092B-C50C-407E-A947-70E740481C1C}">
                <a14:useLocalDpi xmlns:a14="http://schemas.microsoft.com/office/drawing/2010/main" val="0"/>
              </a:ext>
            </a:extLst>
          </a:blip>
          <a:srcRect l="1" t="7666" r="54390" b="62851"/>
          <a:stretch/>
        </p:blipFill>
        <p:spPr bwMode="auto">
          <a:xfrm>
            <a:off x="2209800" y="1447800"/>
            <a:ext cx="2683933" cy="211666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montessorimuddle.org/wp-content/uploads/2010/01/antibiotic_resistance1.png"/>
          <p:cNvPicPr>
            <a:picLocks noChangeAspect="1" noChangeArrowheads="1"/>
          </p:cNvPicPr>
          <p:nvPr/>
        </p:nvPicPr>
        <p:blipFill rotWithShape="1">
          <a:blip r:embed="rId3">
            <a:extLst>
              <a:ext uri="{28A0092B-C50C-407E-A947-70E740481C1C}">
                <a14:useLocalDpi xmlns:a14="http://schemas.microsoft.com/office/drawing/2010/main" val="0"/>
              </a:ext>
            </a:extLst>
          </a:blip>
          <a:srcRect l="8493" t="52832" r="54099" b="17921"/>
          <a:stretch/>
        </p:blipFill>
        <p:spPr bwMode="auto">
          <a:xfrm>
            <a:off x="5410199" y="4732867"/>
            <a:ext cx="2201333" cy="209973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7073" y="6248400"/>
            <a:ext cx="3088859" cy="369332"/>
          </a:xfrm>
          <a:prstGeom prst="rect">
            <a:avLst/>
          </a:prstGeom>
        </p:spPr>
        <p:txBody>
          <a:bodyPr wrap="none">
            <a:spAutoFit/>
          </a:bodyPr>
          <a:lstStyle/>
          <a:p>
            <a:r>
              <a:rPr lang="en-US" i="1" dirty="0">
                <a:hlinkClick r:id="rId4"/>
              </a:rPr>
              <a:t>https://vimeo.com/180908160</a:t>
            </a:r>
            <a:endParaRPr lang="en-US" i="1" dirty="0"/>
          </a:p>
        </p:txBody>
      </p:sp>
    </p:spTree>
    <p:extLst>
      <p:ext uri="{BB962C8B-B14F-4D97-AF65-F5344CB8AC3E}">
        <p14:creationId xmlns:p14="http://schemas.microsoft.com/office/powerpoint/2010/main" val="415450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662</Words>
  <Application>Microsoft Office PowerPoint</Application>
  <PresentationFormat>On-screen Show (4:3)</PresentationFormat>
  <Paragraphs>77</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Tahoma</vt:lpstr>
      <vt:lpstr>Times</vt:lpstr>
      <vt:lpstr>Times New Roman</vt:lpstr>
      <vt:lpstr>Office Theme</vt:lpstr>
      <vt:lpstr>PowerPoint Presentation</vt:lpstr>
      <vt:lpstr>PowerPoint Presentation</vt:lpstr>
      <vt:lpstr>You Must Know</vt:lpstr>
      <vt:lpstr>Concept 19.3: Evolution is supported by an overwhelming amount of scientific evidence</vt:lpstr>
      <vt:lpstr>PowerPoint Presentation</vt:lpstr>
      <vt:lpstr>Figure 19.14b</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lauren.wingard</dc:creator>
  <cp:lastModifiedBy>winga</cp:lastModifiedBy>
  <cp:revision>47</cp:revision>
  <dcterms:created xsi:type="dcterms:W3CDTF">2015-02-11T11:58:34Z</dcterms:created>
  <dcterms:modified xsi:type="dcterms:W3CDTF">2020-02-18T20:59:03Z</dcterms:modified>
</cp:coreProperties>
</file>