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57" r:id="rId3"/>
    <p:sldId id="271" r:id="rId4"/>
    <p:sldId id="273" r:id="rId5"/>
    <p:sldId id="259" r:id="rId6"/>
    <p:sldId id="272" r:id="rId7"/>
    <p:sldId id="278" r:id="rId8"/>
    <p:sldId id="263" r:id="rId9"/>
    <p:sldId id="264" r:id="rId10"/>
    <p:sldId id="283" r:id="rId11"/>
    <p:sldId id="284" r:id="rId12"/>
    <p:sldId id="288" r:id="rId13"/>
    <p:sldId id="286" r:id="rId14"/>
    <p:sldId id="270" r:id="rId15"/>
    <p:sldId id="279" r:id="rId16"/>
    <p:sldId id="280" r:id="rId17"/>
    <p:sldId id="281" r:id="rId18"/>
    <p:sldId id="282" r:id="rId19"/>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156" autoAdjust="0"/>
  </p:normalViewPr>
  <p:slideViewPr>
    <p:cSldViewPr>
      <p:cViewPr varScale="1">
        <p:scale>
          <a:sx n="27" d="100"/>
          <a:sy n="27" d="100"/>
        </p:scale>
        <p:origin x="1838"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DD87CEA1-9D86-4AC0-9AE4-B3E31779FB3D}" type="datetimeFigureOut">
              <a:rPr lang="en-US" smtClean="0"/>
              <a:t>2/6/2020</a:t>
            </a:fld>
            <a:endParaRPr lang="en-US"/>
          </a:p>
        </p:txBody>
      </p:sp>
      <p:sp>
        <p:nvSpPr>
          <p:cNvPr id="4" name="Footer Placeholder 3"/>
          <p:cNvSpPr>
            <a:spLocks noGrp="1"/>
          </p:cNvSpPr>
          <p:nvPr>
            <p:ph type="ftr" sz="quarter" idx="2"/>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6"/>
            <a:ext cx="2971800" cy="465614"/>
          </a:xfrm>
          <a:prstGeom prst="rect">
            <a:avLst/>
          </a:prstGeom>
        </p:spPr>
        <p:txBody>
          <a:bodyPr vert="horz" lIns="91440" tIns="45720" rIns="91440" bIns="45720" rtlCol="0" anchor="b"/>
          <a:lstStyle>
            <a:lvl1pPr algn="r">
              <a:defRPr sz="1200"/>
            </a:lvl1pPr>
          </a:lstStyle>
          <a:p>
            <a:fld id="{116BEFDD-CC57-4FBC-B604-F6E96D33281F}" type="slidenum">
              <a:rPr lang="en-US" smtClean="0"/>
              <a:t>‹#›</a:t>
            </a:fld>
            <a:endParaRPr lang="en-US"/>
          </a:p>
        </p:txBody>
      </p:sp>
    </p:spTree>
    <p:extLst>
      <p:ext uri="{BB962C8B-B14F-4D97-AF65-F5344CB8AC3E}">
        <p14:creationId xmlns:p14="http://schemas.microsoft.com/office/powerpoint/2010/main" val="2405851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4AD46EAB-E3AC-48C3-B7E6-6A7B9DBA0170}" type="datetimeFigureOut">
              <a:rPr lang="en-US" smtClean="0"/>
              <a:t>2/6/2020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2"/>
            <a:ext cx="5486400" cy="41905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5614"/>
          </a:xfrm>
          <a:prstGeom prst="rect">
            <a:avLst/>
          </a:prstGeom>
        </p:spPr>
        <p:txBody>
          <a:bodyPr vert="horz" lIns="91440" tIns="45720" rIns="91440" bIns="45720" rtlCol="0" anchor="b"/>
          <a:lstStyle>
            <a:lvl1pPr algn="r">
              <a:defRPr sz="1200"/>
            </a:lvl1pPr>
          </a:lstStyle>
          <a:p>
            <a:fld id="{02D3D453-DBC0-42F3-B278-096C0179B10E}" type="slidenum">
              <a:rPr lang="en-US" smtClean="0"/>
              <a:t>‹#›</a:t>
            </a:fld>
            <a:endParaRPr lang="en-US"/>
          </a:p>
        </p:txBody>
      </p:sp>
    </p:spTree>
    <p:extLst>
      <p:ext uri="{BB962C8B-B14F-4D97-AF65-F5344CB8AC3E}">
        <p14:creationId xmlns:p14="http://schemas.microsoft.com/office/powerpoint/2010/main" val="287006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7187B767-CC67-44F3-A004-0FA0F6E7E57E}" type="slidenum">
              <a:rPr lang="en-US" altLang="en-US" smtClean="0">
                <a:cs typeface="Arial" charset="0"/>
              </a:rPr>
              <a:pPr>
                <a:spcBef>
                  <a:spcPct val="0"/>
                </a:spcBef>
              </a:pPr>
              <a:t>2</a:t>
            </a:fld>
            <a:endParaRPr lang="en-US" altLang="en-US">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233562F9-2BE6-4B66-81BA-A3CF41D5B0E6}" type="slidenum">
              <a:rPr lang="en-US" altLang="en-US">
                <a:latin typeface="Arial" charset="0"/>
                <a:ea typeface="ヒラギノ角ゴ Pro W3" pitchFamily="84" charset="-128"/>
              </a:rPr>
              <a:pPr algn="r">
                <a:spcBef>
                  <a:spcPct val="0"/>
                </a:spcBef>
              </a:pPr>
              <a:t>4</a:t>
            </a:fld>
            <a:endParaRPr lang="en-US" altLang="en-US">
              <a:latin typeface="Arial" charset="0"/>
              <a:ea typeface="ヒラギノ角ゴ Pro W3" pitchFamily="84" charset="-128"/>
            </a:endParaRPr>
          </a:p>
        </p:txBody>
      </p:sp>
      <p:sp>
        <p:nvSpPr>
          <p:cNvPr id="96259" name="Rectangle 2"/>
          <p:cNvSpPr>
            <a:spLocks noGrp="1" noRot="1" noChangeAspect="1" noChangeArrowheads="1" noTextEdit="1"/>
          </p:cNvSpPr>
          <p:nvPr>
            <p:ph type="sldImg"/>
          </p:nvPr>
        </p:nvSpPr>
        <p:spPr>
          <a:xfrm>
            <a:off x="0" y="0"/>
            <a:ext cx="0" cy="0"/>
          </a:xfrm>
          <a:solidFill>
            <a:srgbClr val="FFFFFF"/>
          </a:solidFill>
          <a:ln/>
        </p:spPr>
      </p:sp>
      <p:sp>
        <p:nvSpPr>
          <p:cNvPr id="96260" name="Rectangle 3"/>
          <p:cNvSpPr>
            <a:spLocks noGrp="1" noChangeArrowheads="1"/>
          </p:cNvSpPr>
          <p:nvPr>
            <p:ph type="body" idx="1"/>
          </p:nvPr>
        </p:nvSpPr>
        <p:spPr>
          <a:xfrm>
            <a:off x="914400" y="4423332"/>
            <a:ext cx="5029200" cy="4190523"/>
          </a:xfrm>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Repressible enzymes usually function in anabolic pathways; their synthesis is repressed by high levels of the end product.</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233562F9-2BE6-4B66-81BA-A3CF41D5B0E6}" type="slidenum">
              <a:rPr lang="en-US" altLang="en-US">
                <a:latin typeface="Arial" charset="0"/>
                <a:ea typeface="ヒラギノ角ゴ Pro W3" pitchFamily="84" charset="-128"/>
              </a:rPr>
              <a:pPr algn="r">
                <a:spcBef>
                  <a:spcPct val="0"/>
                </a:spcBef>
              </a:pPr>
              <a:t>5</a:t>
            </a:fld>
            <a:endParaRPr lang="en-US" altLang="en-US">
              <a:latin typeface="Arial" charset="0"/>
              <a:ea typeface="ヒラギノ角ゴ Pro W3" pitchFamily="84" charset="-128"/>
            </a:endParaRPr>
          </a:p>
        </p:txBody>
      </p:sp>
      <p:sp>
        <p:nvSpPr>
          <p:cNvPr id="96259" name="Rectangle 2"/>
          <p:cNvSpPr>
            <a:spLocks noGrp="1" noRot="1" noChangeAspect="1" noChangeArrowheads="1" noTextEdit="1"/>
          </p:cNvSpPr>
          <p:nvPr>
            <p:ph type="sldImg"/>
          </p:nvPr>
        </p:nvSpPr>
        <p:spPr>
          <a:xfrm>
            <a:off x="0" y="0"/>
            <a:ext cx="0" cy="0"/>
          </a:xfrm>
          <a:solidFill>
            <a:srgbClr val="FFFFFF"/>
          </a:solidFill>
          <a:ln/>
        </p:spPr>
      </p:sp>
      <p:sp>
        <p:nvSpPr>
          <p:cNvPr id="96260" name="Rectangle 3"/>
          <p:cNvSpPr>
            <a:spLocks noGrp="1" noChangeArrowheads="1"/>
          </p:cNvSpPr>
          <p:nvPr>
            <p:ph type="body" idx="1"/>
          </p:nvPr>
        </p:nvSpPr>
        <p:spPr>
          <a:xfrm>
            <a:off x="914400" y="4423332"/>
            <a:ext cx="5029200" cy="4190523"/>
          </a:xfrm>
          <a:solidFill>
            <a:srgbClr val="FFFFFF"/>
          </a:solidFill>
          <a:ln>
            <a:solidFill>
              <a:srgbClr val="000000"/>
            </a:solid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3600" dirty="0"/>
              <a:t>Inducible enzymes usually function in catabolic pathways; their synthesis is induced by a chemical signal.</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dirty="0" err="1"/>
              <a:t>lacZ</a:t>
            </a:r>
            <a:r>
              <a:rPr lang="en-US" sz="1200" dirty="0"/>
              <a:t> gene codes for </a:t>
            </a:r>
            <a:r>
              <a:rPr lang="en-US" altLang="en-US" sz="1200" dirty="0">
                <a:sym typeface="Symbol" pitchFamily="84" charset="2"/>
              </a:rPr>
              <a:t>-g</a:t>
            </a:r>
            <a:r>
              <a:rPr lang="en-US" altLang="en-US" sz="1200" dirty="0"/>
              <a:t>alactosidase which hydrolyzes lactose into glucose and galactose . The </a:t>
            </a:r>
            <a:r>
              <a:rPr lang="en-US" altLang="en-US" sz="1200" dirty="0" err="1"/>
              <a:t>lacY</a:t>
            </a:r>
            <a:r>
              <a:rPr lang="en-US" altLang="en-US" sz="1200" dirty="0"/>
              <a:t> gene codes for the membrane protein permease which transports lactose into the cell.  The </a:t>
            </a:r>
            <a:r>
              <a:rPr lang="en-US" altLang="en-US" sz="1200" dirty="0" err="1"/>
              <a:t>lacA</a:t>
            </a:r>
            <a:r>
              <a:rPr lang="en-US" altLang="en-US" sz="1200" dirty="0"/>
              <a:t> gene = ?</a:t>
            </a:r>
          </a:p>
          <a:p>
            <a:endParaRPr lang="en-US" dirty="0"/>
          </a:p>
        </p:txBody>
      </p:sp>
      <p:sp>
        <p:nvSpPr>
          <p:cNvPr id="4" name="Slide Number Placeholder 3"/>
          <p:cNvSpPr>
            <a:spLocks noGrp="1"/>
          </p:cNvSpPr>
          <p:nvPr>
            <p:ph type="sldNum" sz="quarter" idx="10"/>
          </p:nvPr>
        </p:nvSpPr>
        <p:spPr/>
        <p:txBody>
          <a:bodyPr/>
          <a:lstStyle/>
          <a:p>
            <a:fld id="{02D3D453-DBC0-42F3-B278-096C0179B10E}" type="slidenum">
              <a:rPr lang="en-US" smtClean="0"/>
              <a:t>7</a:t>
            </a:fld>
            <a:endParaRPr lang="en-US"/>
          </a:p>
        </p:txBody>
      </p:sp>
    </p:spTree>
    <p:extLst>
      <p:ext uri="{BB962C8B-B14F-4D97-AF65-F5344CB8AC3E}">
        <p14:creationId xmlns:p14="http://schemas.microsoft.com/office/powerpoint/2010/main" val="177315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2080EBAC-1B2C-4904-9735-C86A37A223B5}" type="slidenum">
              <a:rPr lang="en-US" altLang="en-US">
                <a:latin typeface="Times" pitchFamily="84" charset="0"/>
              </a:rPr>
              <a:pPr algn="r">
                <a:spcBef>
                  <a:spcPct val="0"/>
                </a:spcBef>
              </a:pPr>
              <a:t>8</a:t>
            </a:fld>
            <a:endParaRPr lang="en-US" altLang="en-US">
              <a:latin typeface="Times" pitchFamily="84"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914400" y="4423332"/>
            <a:ext cx="5029200" cy="4190523"/>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z="1100" dirty="0">
              <a:solidFill>
                <a:srgbClr val="000000"/>
              </a:solidFill>
              <a:latin typeface="Arial"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DA0DC5F-6854-4304-ABB2-E2F2BF880EDF}" type="slidenum">
              <a:rPr lang="en-US" altLang="en-US">
                <a:latin typeface="Times" pitchFamily="84" charset="0"/>
              </a:rPr>
              <a:pPr algn="r">
                <a:spcBef>
                  <a:spcPct val="0"/>
                </a:spcBef>
              </a:pPr>
              <a:t>9</a:t>
            </a:fld>
            <a:endParaRPr lang="en-US" altLang="en-US">
              <a:latin typeface="Times" pitchFamily="84"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xfrm>
            <a:off x="914400" y="4423332"/>
            <a:ext cx="5029200" cy="4190523"/>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solidFill>
                  <a:srgbClr val="000000"/>
                </a:solidFill>
                <a:latin typeface="Times New Roman" pitchFamily="84" charset="0"/>
                <a:ea typeface="ＭＳ Ｐゴシック" pitchFamily="84" charset="-128"/>
              </a:rPr>
              <a:t>“For the lac operon, the inducer is allolactose, an isomer of lactose formed in small amounts from lactose that enters the cell.  In the absence of lactose (and hence allolactose), the lac operon are silenced.  If lactose</a:t>
            </a:r>
            <a:r>
              <a:rPr lang="en-US" altLang="en-US" baseline="0" dirty="0">
                <a:solidFill>
                  <a:srgbClr val="000000"/>
                </a:solidFill>
                <a:latin typeface="Times New Roman" pitchFamily="84" charset="0"/>
                <a:ea typeface="ＭＳ Ｐゴシック" pitchFamily="84" charset="-128"/>
              </a:rPr>
              <a:t> is added to the cell’s surroundings, allolactose binds to the lac repressor and alters its conformation, nullifying the repressor's ability to attach to the operator.  Without bound repressor, the lac operon is transcribed into mRNA for the lactose-utilizing enzyme.” p.296</a:t>
            </a:r>
          </a:p>
          <a:p>
            <a:pPr eaLnBrk="1" hangingPunct="1"/>
            <a:endParaRPr lang="en-US" altLang="en-US" dirty="0"/>
          </a:p>
          <a:p>
            <a:pPr eaLnBrk="1" hangingPunct="1"/>
            <a:r>
              <a:rPr lang="en-US" altLang="en-US" dirty="0"/>
              <a:t>Enzymes of the lactose pathway are called inducible enzymes.</a:t>
            </a:r>
          </a:p>
          <a:p>
            <a:pPr eaLnBrk="1" hangingPunct="1"/>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A6028A8-EF25-40E8-957C-DA20EFA7CD5C}" type="slidenum">
              <a:rPr lang="en-US" altLang="en-US">
                <a:latin typeface="Arial" charset="0"/>
                <a:ea typeface="ヒラギノ角ゴ Pro W3" pitchFamily="84" charset="-128"/>
              </a:rPr>
              <a:pPr algn="r">
                <a:spcBef>
                  <a:spcPct val="0"/>
                </a:spcBef>
              </a:pPr>
              <a:t>10</a:t>
            </a:fld>
            <a:endParaRPr lang="en-US" altLang="en-US">
              <a:latin typeface="Arial" charset="0"/>
              <a:ea typeface="ヒラギノ角ゴ Pro W3" pitchFamily="84" charset="-128"/>
            </a:endParaRPr>
          </a:p>
        </p:txBody>
      </p:sp>
      <p:sp>
        <p:nvSpPr>
          <p:cNvPr id="103427" name="Rectangle 2"/>
          <p:cNvSpPr>
            <a:spLocks noGrp="1" noRot="1" noChangeAspect="1" noChangeArrowheads="1" noTextEdit="1"/>
          </p:cNvSpPr>
          <p:nvPr>
            <p:ph type="sldImg"/>
          </p:nvPr>
        </p:nvSpPr>
        <p:spPr>
          <a:xfrm>
            <a:off x="0" y="0"/>
            <a:ext cx="0" cy="0"/>
          </a:xfrm>
          <a:solidFill>
            <a:srgbClr val="FFFFFF"/>
          </a:solidFill>
          <a:ln/>
        </p:spPr>
      </p:sp>
      <p:sp>
        <p:nvSpPr>
          <p:cNvPr id="103428" name="Rectangle 3"/>
          <p:cNvSpPr>
            <a:spLocks noGrp="1" noChangeArrowheads="1"/>
          </p:cNvSpPr>
          <p:nvPr>
            <p:ph type="body" idx="1"/>
          </p:nvPr>
        </p:nvSpPr>
        <p:spPr>
          <a:xfrm>
            <a:off x="914400" y="4423332"/>
            <a:ext cx="5029200" cy="4190523"/>
          </a:xfrm>
          <a:solidFill>
            <a:srgbClr val="FFFFFF"/>
          </a:solidFill>
          <a:ln>
            <a:solidFill>
              <a:srgbClr val="000000"/>
            </a:solidFill>
          </a:ln>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1AA46D39-5B4B-439E-8398-0498A484F6B0}" type="slidenum">
              <a:rPr lang="en-US" altLang="en-US">
                <a:latin typeface="Times" pitchFamily="84" charset="0"/>
              </a:rPr>
              <a:pPr algn="r">
                <a:spcBef>
                  <a:spcPct val="0"/>
                </a:spcBef>
              </a:pPr>
              <a:t>13</a:t>
            </a:fld>
            <a:endParaRPr lang="en-US" altLang="en-US">
              <a:latin typeface="Times" pitchFamily="84"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914400" y="4423332"/>
            <a:ext cx="5029200" cy="4190523"/>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t>Activated CAP attaches to the promoter of the </a:t>
            </a:r>
            <a:r>
              <a:rPr lang="en-US" altLang="en-US" i="1" dirty="0"/>
              <a:t>lac </a:t>
            </a:r>
            <a:r>
              <a:rPr lang="en-US" altLang="en-US" dirty="0"/>
              <a:t>operon and increases the affinity of RNA polymerase, thus greatly accelerating transcription.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846663"/>
            <a:ext cx="2971800"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9F96966-AECE-406E-AC50-8294BD1FD3EF}" type="slidenum">
              <a:rPr lang="en-US" altLang="en-US">
                <a:latin typeface="Times" pitchFamily="84" charset="0"/>
              </a:rPr>
              <a:pPr algn="r">
                <a:spcBef>
                  <a:spcPct val="0"/>
                </a:spcBef>
              </a:pPr>
              <a:t>14</a:t>
            </a:fld>
            <a:endParaRPr lang="en-US" altLang="en-US">
              <a:latin typeface="Times" pitchFamily="84"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914400" y="4423332"/>
            <a:ext cx="5029200" cy="4190523"/>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CC293-100C-4CE9-9EC9-1B2B5A0090F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428761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CC293-100C-4CE9-9EC9-1B2B5A0090F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290545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CC293-100C-4CE9-9EC9-1B2B5A0090F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29990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CC293-100C-4CE9-9EC9-1B2B5A0090F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363088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CC293-100C-4CE9-9EC9-1B2B5A0090F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419260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CC293-100C-4CE9-9EC9-1B2B5A0090F7}"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144111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CC293-100C-4CE9-9EC9-1B2B5A0090F7}"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37435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CC293-100C-4CE9-9EC9-1B2B5A0090F7}"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186473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CC293-100C-4CE9-9EC9-1B2B5A0090F7}"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41142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CC293-100C-4CE9-9EC9-1B2B5A0090F7}"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337938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CC293-100C-4CE9-9EC9-1B2B5A0090F7}"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8F94-A453-431E-B512-84092F6EB36B}" type="slidenum">
              <a:rPr lang="en-US" smtClean="0"/>
              <a:t>‹#›</a:t>
            </a:fld>
            <a:endParaRPr lang="en-US"/>
          </a:p>
        </p:txBody>
      </p:sp>
    </p:spTree>
    <p:extLst>
      <p:ext uri="{BB962C8B-B14F-4D97-AF65-F5344CB8AC3E}">
        <p14:creationId xmlns:p14="http://schemas.microsoft.com/office/powerpoint/2010/main" val="231413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CC293-100C-4CE9-9EC9-1B2B5A0090F7}" type="datetimeFigureOut">
              <a:rPr lang="en-US" smtClean="0"/>
              <a:t>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18F94-A453-431E-B512-84092F6EB36B}" type="slidenum">
              <a:rPr lang="en-US" smtClean="0"/>
              <a:t>‹#›</a:t>
            </a:fld>
            <a:endParaRPr lang="en-US"/>
          </a:p>
        </p:txBody>
      </p:sp>
    </p:spTree>
    <p:extLst>
      <p:ext uri="{BB962C8B-B14F-4D97-AF65-F5344CB8AC3E}">
        <p14:creationId xmlns:p14="http://schemas.microsoft.com/office/powerpoint/2010/main" val="286334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7CEB49-7002-49E9-AAD0-23363231387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B6E51A8-D8C0-4250-AD87-6FF11F7ADE26}"/>
              </a:ext>
            </a:extLst>
          </p:cNvPr>
          <p:cNvSpPr>
            <a:spLocks noGrp="1"/>
          </p:cNvSpPr>
          <p:nvPr>
            <p:ph idx="1"/>
          </p:nvPr>
        </p:nvSpPr>
        <p:spPr/>
        <p:txBody>
          <a:bodyPr/>
          <a:lstStyle/>
          <a:p>
            <a:pPr lvl="0"/>
            <a:r>
              <a:rPr lang="en-US" dirty="0"/>
              <a:t>The Chapter 15 Homework is due on Wednesday, February 12 at 11:59 pm.</a:t>
            </a:r>
          </a:p>
          <a:p>
            <a:pPr lvl="0"/>
            <a:endParaRPr lang="en-US" dirty="0"/>
          </a:p>
          <a:p>
            <a:pPr lvl="0"/>
            <a:r>
              <a:rPr lang="en-US" dirty="0"/>
              <a:t>The Chapter 15 Test will be on Thursday, February 13</a:t>
            </a:r>
          </a:p>
          <a:p>
            <a:pPr lvl="0"/>
            <a:endParaRPr lang="en-US" dirty="0"/>
          </a:p>
          <a:p>
            <a:pPr lvl="0"/>
            <a:r>
              <a:rPr lang="en-US" dirty="0"/>
              <a:t>There will be a POGIL Quiz tomorrow</a:t>
            </a:r>
          </a:p>
          <a:p>
            <a:endParaRPr lang="en-US" dirty="0"/>
          </a:p>
        </p:txBody>
      </p:sp>
    </p:spTree>
    <p:extLst>
      <p:ext uri="{BB962C8B-B14F-4D97-AF65-F5344CB8AC3E}">
        <p14:creationId xmlns:p14="http://schemas.microsoft.com/office/powerpoint/2010/main" val="20359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dailytech.com/nimage/30905_large_E.coli-plu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753" y="0"/>
            <a:ext cx="3103510" cy="2189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574" y="304800"/>
            <a:ext cx="3623426" cy="1323439"/>
          </a:xfrm>
          <a:prstGeom prst="rect">
            <a:avLst/>
          </a:prstGeom>
          <a:noFill/>
        </p:spPr>
        <p:txBody>
          <a:bodyPr wrap="square" rtlCol="0">
            <a:spAutoFit/>
          </a:bodyPr>
          <a:lstStyle/>
          <a:p>
            <a:r>
              <a:rPr lang="en-US" sz="4000" b="1" i="1" dirty="0">
                <a:solidFill>
                  <a:schemeClr val="accent2">
                    <a:lumMod val="75000"/>
                  </a:schemeClr>
                </a:solidFill>
              </a:rPr>
              <a:t>E. Coli’s </a:t>
            </a:r>
            <a:r>
              <a:rPr lang="en-US" sz="4000" b="1" dirty="0">
                <a:solidFill>
                  <a:schemeClr val="accent2">
                    <a:lumMod val="75000"/>
                  </a:schemeClr>
                </a:solidFill>
              </a:rPr>
              <a:t>favorite food is glucose. </a:t>
            </a:r>
          </a:p>
        </p:txBody>
      </p:sp>
      <p:sp>
        <p:nvSpPr>
          <p:cNvPr id="9" name="TextBox 8"/>
          <p:cNvSpPr txBox="1"/>
          <p:nvPr/>
        </p:nvSpPr>
        <p:spPr>
          <a:xfrm>
            <a:off x="1283620" y="2287925"/>
            <a:ext cx="7239000" cy="1938992"/>
          </a:xfrm>
          <a:prstGeom prst="rect">
            <a:avLst/>
          </a:prstGeom>
          <a:noFill/>
        </p:spPr>
        <p:txBody>
          <a:bodyPr wrap="square" rtlCol="0">
            <a:spAutoFit/>
          </a:bodyPr>
          <a:lstStyle/>
          <a:p>
            <a:r>
              <a:rPr lang="en-US" sz="4000" b="1" i="1" dirty="0">
                <a:solidFill>
                  <a:srgbClr val="7030A0"/>
                </a:solidFill>
              </a:rPr>
              <a:t>E. Coli </a:t>
            </a:r>
            <a:r>
              <a:rPr lang="en-US" sz="4000" b="1" dirty="0">
                <a:solidFill>
                  <a:srgbClr val="7030A0"/>
                </a:solidFill>
              </a:rPr>
              <a:t>will only bother to  “eat” significant amounts of lactose if glucose is scarce.</a:t>
            </a:r>
          </a:p>
        </p:txBody>
      </p:sp>
      <p:sp>
        <p:nvSpPr>
          <p:cNvPr id="10" name="TextBox 9"/>
          <p:cNvSpPr txBox="1"/>
          <p:nvPr/>
        </p:nvSpPr>
        <p:spPr>
          <a:xfrm>
            <a:off x="0" y="4572000"/>
            <a:ext cx="9243760" cy="2554545"/>
          </a:xfrm>
          <a:prstGeom prst="rect">
            <a:avLst/>
          </a:prstGeom>
          <a:noFill/>
        </p:spPr>
        <p:txBody>
          <a:bodyPr wrap="square" rtlCol="0">
            <a:spAutoFit/>
          </a:bodyPr>
          <a:lstStyle/>
          <a:p>
            <a:r>
              <a:rPr lang="en-US" sz="4000" b="1" i="1" dirty="0">
                <a:solidFill>
                  <a:schemeClr val="accent1">
                    <a:lumMod val="50000"/>
                  </a:schemeClr>
                </a:solidFill>
              </a:rPr>
              <a:t>E. Coli </a:t>
            </a:r>
            <a:r>
              <a:rPr lang="en-US" sz="4000" b="1" dirty="0">
                <a:solidFill>
                  <a:schemeClr val="accent1">
                    <a:lumMod val="50000"/>
                  </a:schemeClr>
                </a:solidFill>
              </a:rPr>
              <a:t>will </a:t>
            </a:r>
            <a:r>
              <a:rPr lang="en-US" altLang="en-US" sz="4000" b="1" dirty="0">
                <a:solidFill>
                  <a:schemeClr val="accent1">
                    <a:lumMod val="50000"/>
                  </a:schemeClr>
                </a:solidFill>
              </a:rPr>
              <a:t>only ramp up the production of the proteins needed for lactose metabolism when glucose is scarce. </a:t>
            </a:r>
          </a:p>
          <a:p>
            <a:endParaRPr lang="en-US" sz="4000" dirty="0">
              <a:solidFill>
                <a:srgbClr val="7030A0"/>
              </a:solidFill>
            </a:endParaRPr>
          </a:p>
        </p:txBody>
      </p:sp>
    </p:spTree>
    <p:extLst>
      <p:ext uri="{BB962C8B-B14F-4D97-AF65-F5344CB8AC3E}">
        <p14:creationId xmlns:p14="http://schemas.microsoft.com/office/powerpoint/2010/main" val="15481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b="1" dirty="0"/>
              <a:t>How </a:t>
            </a:r>
            <a:r>
              <a:rPr lang="en-US" b="1" i="1" dirty="0"/>
              <a:t>E. Coli “knows” when glucose is scarce</a:t>
            </a:r>
            <a:r>
              <a:rPr lang="en-US" b="1" dirty="0"/>
              <a:t> </a:t>
            </a:r>
            <a:br>
              <a:rPr lang="en-US" b="1" dirty="0"/>
            </a:br>
            <a:endParaRPr lang="en-US" dirty="0"/>
          </a:p>
        </p:txBody>
      </p:sp>
      <p:sp>
        <p:nvSpPr>
          <p:cNvPr id="3" name="Content Placeholder 2"/>
          <p:cNvSpPr>
            <a:spLocks noGrp="1"/>
          </p:cNvSpPr>
          <p:nvPr>
            <p:ph idx="1"/>
          </p:nvPr>
        </p:nvSpPr>
        <p:spPr>
          <a:xfrm>
            <a:off x="0" y="1600200"/>
            <a:ext cx="8686800" cy="4525963"/>
          </a:xfrm>
        </p:spPr>
        <p:txBody>
          <a:bodyPr>
            <a:normAutofit/>
          </a:bodyPr>
          <a:lstStyle/>
          <a:p>
            <a:r>
              <a:rPr lang="en-US" sz="3600" dirty="0"/>
              <a:t>When glucose concentrations are low, cyclic AMP (</a:t>
            </a:r>
            <a:r>
              <a:rPr lang="en-US" sz="3600" dirty="0" err="1"/>
              <a:t>cAMP</a:t>
            </a:r>
            <a:r>
              <a:rPr lang="en-US" sz="3600" dirty="0"/>
              <a:t>), an allosteric regulatory molecule, accumulates in the cell.</a:t>
            </a:r>
          </a:p>
        </p:txBody>
      </p:sp>
      <p:pic>
        <p:nvPicPr>
          <p:cNvPr id="4"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958516" y="3587501"/>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2667000" y="3200400"/>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5803232" y="3348437"/>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4864770" y="5547774"/>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4195012" y="4132410"/>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39937" r="79106" b="48584"/>
          <a:stretch/>
        </p:blipFill>
        <p:spPr bwMode="auto">
          <a:xfrm>
            <a:off x="2241884" y="5432866"/>
            <a:ext cx="1283368" cy="10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0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693" y="381000"/>
            <a:ext cx="8229600" cy="3807222"/>
          </a:xfrm>
        </p:spPr>
        <p:txBody>
          <a:bodyPr>
            <a:normAutofit/>
          </a:bodyPr>
          <a:lstStyle/>
          <a:p>
            <a:r>
              <a:rPr lang="en-US" sz="3600" dirty="0"/>
              <a:t>The </a:t>
            </a:r>
            <a:r>
              <a:rPr lang="en-US" sz="3600" dirty="0" err="1"/>
              <a:t>cAMP</a:t>
            </a:r>
            <a:r>
              <a:rPr lang="en-US" sz="3600" dirty="0"/>
              <a:t> binds with a regulatory protein called CAP.</a:t>
            </a:r>
          </a:p>
          <a:p>
            <a:endParaRPr lang="en-US" sz="3600" dirty="0"/>
          </a:p>
          <a:p>
            <a:r>
              <a:rPr lang="en-US" sz="3600" dirty="0"/>
              <a:t>When </a:t>
            </a:r>
            <a:r>
              <a:rPr lang="en-US" sz="3600" dirty="0" err="1"/>
              <a:t>cAMP</a:t>
            </a:r>
            <a:r>
              <a:rPr lang="en-US" sz="3600" dirty="0"/>
              <a:t> binds with CAP, the CAP becomes activated. </a:t>
            </a:r>
          </a:p>
        </p:txBody>
      </p:sp>
      <p:grpSp>
        <p:nvGrpSpPr>
          <p:cNvPr id="4" name="Group 3"/>
          <p:cNvGrpSpPr/>
          <p:nvPr/>
        </p:nvGrpSpPr>
        <p:grpSpPr>
          <a:xfrm>
            <a:off x="3888581" y="4089003"/>
            <a:ext cx="5106987" cy="2207419"/>
            <a:chOff x="406401" y="2872581"/>
            <a:chExt cx="5106987" cy="2207419"/>
          </a:xfrm>
        </p:grpSpPr>
        <p:pic>
          <p:nvPicPr>
            <p:cNvPr id="5" name="Picture 2" descr="15_05aCAPGlucoseScarce-U"/>
            <p:cNvPicPr>
              <a:picLocks noChangeAspect="1" noChangeArrowheads="1"/>
            </p:cNvPicPr>
            <p:nvPr/>
          </p:nvPicPr>
          <p:blipFill rotWithShape="1">
            <a:blip r:embed="rId2">
              <a:extLst>
                <a:ext uri="{28A0092B-C50C-407E-A947-70E740481C1C}">
                  <a14:useLocalDpi xmlns:a14="http://schemas.microsoft.com/office/drawing/2010/main" val="0"/>
                </a:ext>
              </a:extLst>
            </a:blip>
            <a:srcRect t="40376" r="47074" b="21392"/>
            <a:stretch/>
          </p:blipFill>
          <p:spPr bwMode="auto">
            <a:xfrm>
              <a:off x="406401" y="2872581"/>
              <a:ext cx="4408488" cy="22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1"/>
            <p:cNvSpPr txBox="1">
              <a:spLocks noChangeArrowheads="1"/>
            </p:cNvSpPr>
            <p:nvPr/>
          </p:nvSpPr>
          <p:spPr bwMode="auto">
            <a:xfrm>
              <a:off x="4668838" y="297180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Active</a:t>
              </a:r>
            </a:p>
            <a:p>
              <a:r>
                <a:rPr lang="en-US" altLang="en-US" b="1"/>
                <a:t>CAP</a:t>
              </a:r>
            </a:p>
          </p:txBody>
        </p:sp>
        <p:sp>
          <p:nvSpPr>
            <p:cNvPr id="7" name="Text Box 31"/>
            <p:cNvSpPr txBox="1">
              <a:spLocks noChangeArrowheads="1"/>
            </p:cNvSpPr>
            <p:nvPr/>
          </p:nvSpPr>
          <p:spPr bwMode="auto">
            <a:xfrm>
              <a:off x="3157538" y="4356100"/>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Inactive</a:t>
              </a:r>
            </a:p>
            <a:p>
              <a:r>
                <a:rPr lang="en-US" altLang="en-US" b="1"/>
                <a:t>CAP</a:t>
              </a:r>
            </a:p>
          </p:txBody>
        </p:sp>
        <p:sp>
          <p:nvSpPr>
            <p:cNvPr id="8" name="Text Box 31"/>
            <p:cNvSpPr txBox="1">
              <a:spLocks noChangeArrowheads="1"/>
            </p:cNvSpPr>
            <p:nvPr/>
          </p:nvSpPr>
          <p:spPr bwMode="auto">
            <a:xfrm>
              <a:off x="833438" y="3282950"/>
              <a:ext cx="990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cAMP</a:t>
              </a:r>
            </a:p>
          </p:txBody>
        </p:sp>
      </p:grpSp>
    </p:spTree>
    <p:extLst>
      <p:ext uri="{BB962C8B-B14F-4D97-AF65-F5344CB8AC3E}">
        <p14:creationId xmlns:p14="http://schemas.microsoft.com/office/powerpoint/2010/main" val="13825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5_05aCAPGlucoseScarce-U"/>
          <p:cNvPicPr>
            <a:picLocks noChangeAspect="1" noChangeArrowheads="1"/>
          </p:cNvPicPr>
          <p:nvPr/>
        </p:nvPicPr>
        <p:blipFill>
          <a:blip r:embed="rId3">
            <a:extLst>
              <a:ext uri="{28A0092B-C50C-407E-A947-70E740481C1C}">
                <a14:useLocalDpi xmlns:a14="http://schemas.microsoft.com/office/drawing/2010/main" val="0"/>
              </a:ext>
            </a:extLst>
          </a:blip>
          <a:srcRect b="3740"/>
          <a:stretch>
            <a:fillRect/>
          </a:stretch>
        </p:blipFill>
        <p:spPr bwMode="auto">
          <a:xfrm>
            <a:off x="406400" y="541338"/>
            <a:ext cx="8329613"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idx="4294967295"/>
          </p:nvPr>
        </p:nvSpPr>
        <p:spPr bwMode="auto">
          <a:xfrm>
            <a:off x="149225"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15.5a</a:t>
            </a:r>
          </a:p>
        </p:txBody>
      </p:sp>
      <p:sp>
        <p:nvSpPr>
          <p:cNvPr id="16388" name="Text Box 31"/>
          <p:cNvSpPr txBox="1">
            <a:spLocks noChangeArrowheads="1"/>
          </p:cNvSpPr>
          <p:nvPr/>
        </p:nvSpPr>
        <p:spPr bwMode="auto">
          <a:xfrm>
            <a:off x="452438" y="16192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DNA</a:t>
            </a:r>
          </a:p>
        </p:txBody>
      </p:sp>
      <p:sp>
        <p:nvSpPr>
          <p:cNvPr id="16389" name="Text Box 31"/>
          <p:cNvSpPr txBox="1">
            <a:spLocks noChangeArrowheads="1"/>
          </p:cNvSpPr>
          <p:nvPr/>
        </p:nvSpPr>
        <p:spPr bwMode="auto">
          <a:xfrm>
            <a:off x="3970338" y="52070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Promoter</a:t>
            </a:r>
          </a:p>
        </p:txBody>
      </p:sp>
      <p:sp>
        <p:nvSpPr>
          <p:cNvPr id="16390" name="Text Box 31"/>
          <p:cNvSpPr txBox="1">
            <a:spLocks noChangeArrowheads="1"/>
          </p:cNvSpPr>
          <p:nvPr/>
        </p:nvSpPr>
        <p:spPr bwMode="auto">
          <a:xfrm>
            <a:off x="7564438" y="1641475"/>
            <a:ext cx="3968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i="1"/>
              <a:t>IacZ</a:t>
            </a:r>
          </a:p>
        </p:txBody>
      </p:sp>
      <p:sp>
        <p:nvSpPr>
          <p:cNvPr id="16391" name="AutoShape 7"/>
          <p:cNvSpPr>
            <a:spLocks/>
          </p:cNvSpPr>
          <p:nvPr/>
        </p:nvSpPr>
        <p:spPr bwMode="auto">
          <a:xfrm rot="-5400000">
            <a:off x="4535487" y="-331787"/>
            <a:ext cx="200025" cy="2616200"/>
          </a:xfrm>
          <a:prstGeom prst="rightBrace">
            <a:avLst>
              <a:gd name="adj1" fmla="val 6473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16392" name="Text Box 31"/>
          <p:cNvSpPr txBox="1">
            <a:spLocks noChangeArrowheads="1"/>
          </p:cNvSpPr>
          <p:nvPr/>
        </p:nvSpPr>
        <p:spPr bwMode="auto">
          <a:xfrm>
            <a:off x="2339975" y="1636713"/>
            <a:ext cx="4730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i="1">
                <a:solidFill>
                  <a:schemeClr val="bg1"/>
                </a:solidFill>
              </a:rPr>
              <a:t>lac</a:t>
            </a:r>
            <a:r>
              <a:rPr lang="en-US" altLang="en-US" b="1" i="1">
                <a:solidFill>
                  <a:schemeClr val="bg1"/>
                </a:solidFill>
                <a:latin typeface="Times New Roman" pitchFamily="84" charset="0"/>
              </a:rPr>
              <a:t>I</a:t>
            </a:r>
            <a:endParaRPr lang="en-US" altLang="en-US" b="1" i="1">
              <a:solidFill>
                <a:schemeClr val="bg1"/>
              </a:solidFill>
            </a:endParaRPr>
          </a:p>
        </p:txBody>
      </p:sp>
      <p:sp>
        <p:nvSpPr>
          <p:cNvPr id="16393" name="Line 9"/>
          <p:cNvSpPr>
            <a:spLocks noChangeShapeType="1"/>
          </p:cNvSpPr>
          <p:nvPr/>
        </p:nvSpPr>
        <p:spPr bwMode="auto">
          <a:xfrm flipH="1">
            <a:off x="3365500" y="1860550"/>
            <a:ext cx="45085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10"/>
          <p:cNvSpPr>
            <a:spLocks noChangeShapeType="1"/>
          </p:cNvSpPr>
          <p:nvPr/>
        </p:nvSpPr>
        <p:spPr bwMode="auto">
          <a:xfrm>
            <a:off x="6845300" y="1962150"/>
            <a:ext cx="463550" cy="317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1"/>
          <p:cNvSpPr>
            <a:spLocks noChangeShapeType="1"/>
          </p:cNvSpPr>
          <p:nvPr/>
        </p:nvSpPr>
        <p:spPr bwMode="auto">
          <a:xfrm>
            <a:off x="5194300" y="2159000"/>
            <a:ext cx="53975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Text Box 31"/>
          <p:cNvSpPr txBox="1">
            <a:spLocks noChangeArrowheads="1"/>
          </p:cNvSpPr>
          <p:nvPr/>
        </p:nvSpPr>
        <p:spPr bwMode="auto">
          <a:xfrm>
            <a:off x="7418388" y="21399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Operator</a:t>
            </a:r>
          </a:p>
        </p:txBody>
      </p:sp>
      <p:sp>
        <p:nvSpPr>
          <p:cNvPr id="16397" name="Text Box 31"/>
          <p:cNvSpPr txBox="1">
            <a:spLocks noChangeArrowheads="1"/>
          </p:cNvSpPr>
          <p:nvPr/>
        </p:nvSpPr>
        <p:spPr bwMode="auto">
          <a:xfrm>
            <a:off x="5824538" y="2209800"/>
            <a:ext cx="12573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RNA</a:t>
            </a:r>
            <a:br>
              <a:rPr lang="en-US" altLang="en-US" b="1"/>
            </a:br>
            <a:r>
              <a:rPr lang="en-US" altLang="en-US" b="1"/>
              <a:t>polymerase</a:t>
            </a:r>
            <a:br>
              <a:rPr lang="en-US" altLang="en-US" b="1"/>
            </a:br>
            <a:r>
              <a:rPr lang="en-US" altLang="en-US" b="1"/>
              <a:t>binds and</a:t>
            </a:r>
            <a:br>
              <a:rPr lang="en-US" altLang="en-US" b="1"/>
            </a:br>
            <a:r>
              <a:rPr lang="en-US" altLang="en-US" b="1"/>
              <a:t>transcribes</a:t>
            </a:r>
          </a:p>
        </p:txBody>
      </p:sp>
      <p:sp>
        <p:nvSpPr>
          <p:cNvPr id="16398" name="Text Box 31"/>
          <p:cNvSpPr txBox="1">
            <a:spLocks noChangeArrowheads="1"/>
          </p:cNvSpPr>
          <p:nvPr/>
        </p:nvSpPr>
        <p:spPr bwMode="auto">
          <a:xfrm>
            <a:off x="4668838" y="297180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Active</a:t>
            </a:r>
          </a:p>
          <a:p>
            <a:r>
              <a:rPr lang="en-US" altLang="en-US" b="1"/>
              <a:t>CAP</a:t>
            </a:r>
          </a:p>
        </p:txBody>
      </p:sp>
      <p:sp>
        <p:nvSpPr>
          <p:cNvPr id="16399" name="Text Box 31"/>
          <p:cNvSpPr txBox="1">
            <a:spLocks noChangeArrowheads="1"/>
          </p:cNvSpPr>
          <p:nvPr/>
        </p:nvSpPr>
        <p:spPr bwMode="auto">
          <a:xfrm>
            <a:off x="3157538" y="4356100"/>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Inactive</a:t>
            </a:r>
          </a:p>
          <a:p>
            <a:r>
              <a:rPr lang="en-US" altLang="en-US" b="1"/>
              <a:t>CAP</a:t>
            </a:r>
          </a:p>
        </p:txBody>
      </p:sp>
      <p:sp>
        <p:nvSpPr>
          <p:cNvPr id="16400" name="Text Box 31"/>
          <p:cNvSpPr txBox="1">
            <a:spLocks noChangeArrowheads="1"/>
          </p:cNvSpPr>
          <p:nvPr/>
        </p:nvSpPr>
        <p:spPr bwMode="auto">
          <a:xfrm>
            <a:off x="4129088" y="4940300"/>
            <a:ext cx="16954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dirty="0"/>
              <a:t>Allolactose</a:t>
            </a:r>
          </a:p>
        </p:txBody>
      </p:sp>
      <p:sp>
        <p:nvSpPr>
          <p:cNvPr id="16401" name="Text Box 31"/>
          <p:cNvSpPr txBox="1">
            <a:spLocks noChangeArrowheads="1"/>
          </p:cNvSpPr>
          <p:nvPr/>
        </p:nvSpPr>
        <p:spPr bwMode="auto">
          <a:xfrm>
            <a:off x="7037388" y="4184650"/>
            <a:ext cx="16954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Inactive </a:t>
            </a:r>
            <a:r>
              <a:rPr lang="en-US" altLang="en-US" b="1" i="1"/>
              <a:t>lac</a:t>
            </a:r>
            <a:br>
              <a:rPr lang="en-US" altLang="en-US" b="1"/>
            </a:br>
            <a:r>
              <a:rPr lang="en-US" altLang="en-US" b="1"/>
              <a:t>repressor</a:t>
            </a:r>
          </a:p>
        </p:txBody>
      </p:sp>
      <p:sp>
        <p:nvSpPr>
          <p:cNvPr id="16402" name="Text Box 31"/>
          <p:cNvSpPr txBox="1">
            <a:spLocks noChangeArrowheads="1"/>
          </p:cNvSpPr>
          <p:nvPr/>
        </p:nvSpPr>
        <p:spPr bwMode="auto">
          <a:xfrm>
            <a:off x="833438" y="2165350"/>
            <a:ext cx="22479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CAP-binding site</a:t>
            </a:r>
          </a:p>
        </p:txBody>
      </p:sp>
      <p:sp>
        <p:nvSpPr>
          <p:cNvPr id="16403" name="Text Box 31"/>
          <p:cNvSpPr txBox="1">
            <a:spLocks noChangeArrowheads="1"/>
          </p:cNvSpPr>
          <p:nvPr/>
        </p:nvSpPr>
        <p:spPr bwMode="auto">
          <a:xfrm>
            <a:off x="833438" y="3282950"/>
            <a:ext cx="990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cAMP</a:t>
            </a:r>
          </a:p>
        </p:txBody>
      </p:sp>
      <p:sp>
        <p:nvSpPr>
          <p:cNvPr id="16404" name="Line 20"/>
          <p:cNvSpPr>
            <a:spLocks noChangeShapeType="1"/>
          </p:cNvSpPr>
          <p:nvPr/>
        </p:nvSpPr>
        <p:spPr bwMode="auto">
          <a:xfrm flipV="1">
            <a:off x="5803900" y="4851400"/>
            <a:ext cx="3302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Text Box 31"/>
          <p:cNvSpPr txBox="1">
            <a:spLocks noChangeArrowheads="1"/>
          </p:cNvSpPr>
          <p:nvPr/>
        </p:nvSpPr>
        <p:spPr bwMode="auto">
          <a:xfrm>
            <a:off x="452438" y="6307138"/>
            <a:ext cx="47625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dirty="0"/>
              <a:t>(a) Lactose present, glucose scarce (</a:t>
            </a:r>
            <a:r>
              <a:rPr lang="en-US" altLang="en-US" b="1" dirty="0" err="1"/>
              <a:t>cAMP</a:t>
            </a:r>
            <a:r>
              <a:rPr lang="en-US" altLang="en-US" b="1" dirty="0"/>
              <a:t> level high):</a:t>
            </a:r>
            <a:br>
              <a:rPr lang="en-US" altLang="en-US" b="1" dirty="0"/>
            </a:br>
            <a:r>
              <a:rPr lang="en-US" altLang="en-US" b="1" dirty="0"/>
              <a:t>	</a:t>
            </a:r>
          </a:p>
        </p:txBody>
      </p:sp>
      <p:sp>
        <p:nvSpPr>
          <p:cNvPr id="16406" name="Text Box 31"/>
          <p:cNvSpPr txBox="1">
            <a:spLocks noChangeArrowheads="1"/>
          </p:cNvSpPr>
          <p:nvPr/>
        </p:nvSpPr>
        <p:spPr bwMode="auto">
          <a:xfrm>
            <a:off x="896938" y="5753100"/>
            <a:ext cx="28130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abundant </a:t>
            </a:r>
            <a:r>
              <a:rPr lang="en-US" altLang="en-US" b="1" i="1"/>
              <a:t>lac</a:t>
            </a:r>
            <a:r>
              <a:rPr lang="en-US" altLang="en-US" b="1"/>
              <a:t> mRNA synthesized</a:t>
            </a:r>
          </a:p>
        </p:txBody>
      </p:sp>
    </p:spTree>
    <p:extLst>
      <p:ext uri="{BB962C8B-B14F-4D97-AF65-F5344CB8AC3E}">
        <p14:creationId xmlns:p14="http://schemas.microsoft.com/office/powerpoint/2010/main" val="370075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1" y="1676400"/>
            <a:ext cx="8334375" cy="5005387"/>
            <a:chOff x="404813" y="842963"/>
            <a:chExt cx="8334375" cy="5005387"/>
          </a:xfrm>
        </p:grpSpPr>
        <p:pic>
          <p:nvPicPr>
            <p:cNvPr id="17410" name="Picture 2" descr="15_05bCAPGlucosePresent-U"/>
            <p:cNvPicPr>
              <a:picLocks noChangeAspect="1" noChangeArrowheads="1"/>
            </p:cNvPicPr>
            <p:nvPr/>
          </p:nvPicPr>
          <p:blipFill>
            <a:blip r:embed="rId3">
              <a:extLst>
                <a:ext uri="{28A0092B-C50C-407E-A947-70E740481C1C}">
                  <a14:useLocalDpi xmlns:a14="http://schemas.microsoft.com/office/drawing/2010/main" val="0"/>
                </a:ext>
              </a:extLst>
            </a:blip>
            <a:srcRect b="3194"/>
            <a:stretch>
              <a:fillRect/>
            </a:stretch>
          </p:blipFill>
          <p:spPr bwMode="auto">
            <a:xfrm>
              <a:off x="404813" y="842963"/>
              <a:ext cx="8334375"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31"/>
            <p:cNvSpPr txBox="1">
              <a:spLocks noChangeArrowheads="1"/>
            </p:cNvSpPr>
            <p:nvPr/>
          </p:nvSpPr>
          <p:spPr bwMode="auto">
            <a:xfrm>
              <a:off x="3957638" y="8445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Promoter</a:t>
              </a:r>
            </a:p>
          </p:txBody>
        </p:sp>
        <p:sp>
          <p:nvSpPr>
            <p:cNvPr id="17413" name="AutoShape 5"/>
            <p:cNvSpPr>
              <a:spLocks/>
            </p:cNvSpPr>
            <p:nvPr/>
          </p:nvSpPr>
          <p:spPr bwMode="auto">
            <a:xfrm rot="-5400000">
              <a:off x="4497387" y="30163"/>
              <a:ext cx="250825" cy="2565400"/>
            </a:xfrm>
            <a:prstGeom prst="rightBrace">
              <a:avLst>
                <a:gd name="adj1" fmla="val 278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17414" name="Text Box 31"/>
            <p:cNvSpPr txBox="1">
              <a:spLocks noChangeArrowheads="1"/>
            </p:cNvSpPr>
            <p:nvPr/>
          </p:nvSpPr>
          <p:spPr bwMode="auto">
            <a:xfrm>
              <a:off x="439738" y="16573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DNA</a:t>
              </a:r>
            </a:p>
          </p:txBody>
        </p:sp>
        <p:sp>
          <p:nvSpPr>
            <p:cNvPr id="17415" name="Text Box 31"/>
            <p:cNvSpPr txBox="1">
              <a:spLocks noChangeArrowheads="1"/>
            </p:cNvSpPr>
            <p:nvPr/>
          </p:nvSpPr>
          <p:spPr bwMode="auto">
            <a:xfrm>
              <a:off x="7399338" y="217170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Operator</a:t>
              </a:r>
            </a:p>
          </p:txBody>
        </p:sp>
        <p:sp>
          <p:nvSpPr>
            <p:cNvPr id="17416" name="Text Box 31"/>
            <p:cNvSpPr txBox="1">
              <a:spLocks noChangeArrowheads="1"/>
            </p:cNvSpPr>
            <p:nvPr/>
          </p:nvSpPr>
          <p:spPr bwMode="auto">
            <a:xfrm>
              <a:off x="7583488" y="1685925"/>
              <a:ext cx="3968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i="1"/>
                <a:t>IacZ</a:t>
              </a:r>
            </a:p>
          </p:txBody>
        </p:sp>
        <p:sp>
          <p:nvSpPr>
            <p:cNvPr id="17417" name="Text Box 31"/>
            <p:cNvSpPr txBox="1">
              <a:spLocks noChangeArrowheads="1"/>
            </p:cNvSpPr>
            <p:nvPr/>
          </p:nvSpPr>
          <p:spPr bwMode="auto">
            <a:xfrm>
              <a:off x="2333625" y="1655763"/>
              <a:ext cx="4730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i="1">
                  <a:solidFill>
                    <a:schemeClr val="bg1"/>
                  </a:solidFill>
                </a:rPr>
                <a:t>lac</a:t>
              </a:r>
              <a:r>
                <a:rPr lang="en-US" altLang="en-US" b="1" i="1">
                  <a:solidFill>
                    <a:schemeClr val="bg1"/>
                  </a:solidFill>
                  <a:latin typeface="Times New Roman" pitchFamily="84" charset="0"/>
                </a:rPr>
                <a:t>I</a:t>
              </a:r>
              <a:endParaRPr lang="en-US" altLang="en-US" b="1" i="1">
                <a:solidFill>
                  <a:schemeClr val="bg1"/>
                </a:solidFill>
              </a:endParaRPr>
            </a:p>
          </p:txBody>
        </p:sp>
        <p:sp>
          <p:nvSpPr>
            <p:cNvPr id="17418" name="Text Box 31"/>
            <p:cNvSpPr txBox="1">
              <a:spLocks noChangeArrowheads="1"/>
            </p:cNvSpPr>
            <p:nvPr/>
          </p:nvSpPr>
          <p:spPr bwMode="auto">
            <a:xfrm>
              <a:off x="833438" y="2190750"/>
              <a:ext cx="14287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CAP-binding site</a:t>
              </a:r>
            </a:p>
          </p:txBody>
        </p:sp>
        <p:sp>
          <p:nvSpPr>
            <p:cNvPr id="17419" name="Line 11"/>
            <p:cNvSpPr>
              <a:spLocks noChangeShapeType="1"/>
            </p:cNvSpPr>
            <p:nvPr/>
          </p:nvSpPr>
          <p:spPr bwMode="auto">
            <a:xfrm flipH="1">
              <a:off x="3365500" y="1892300"/>
              <a:ext cx="444500" cy="393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Line 12"/>
            <p:cNvSpPr>
              <a:spLocks noChangeShapeType="1"/>
            </p:cNvSpPr>
            <p:nvPr/>
          </p:nvSpPr>
          <p:spPr bwMode="auto">
            <a:xfrm>
              <a:off x="6851650" y="1930400"/>
              <a:ext cx="463550" cy="400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Text Box 31"/>
            <p:cNvSpPr txBox="1">
              <a:spLocks noChangeArrowheads="1"/>
            </p:cNvSpPr>
            <p:nvPr/>
          </p:nvSpPr>
          <p:spPr bwMode="auto">
            <a:xfrm>
              <a:off x="1430338" y="3727450"/>
              <a:ext cx="6477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Inactive</a:t>
              </a:r>
            </a:p>
            <a:p>
              <a:r>
                <a:rPr lang="en-US" altLang="en-US" b="1"/>
                <a:t>CAP</a:t>
              </a:r>
            </a:p>
          </p:txBody>
        </p:sp>
        <p:sp>
          <p:nvSpPr>
            <p:cNvPr id="17422" name="Text Box 31"/>
            <p:cNvSpPr txBox="1">
              <a:spLocks noChangeArrowheads="1"/>
            </p:cNvSpPr>
            <p:nvPr/>
          </p:nvSpPr>
          <p:spPr bwMode="auto">
            <a:xfrm>
              <a:off x="7024688" y="4006850"/>
              <a:ext cx="901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Inactive </a:t>
              </a:r>
              <a:r>
                <a:rPr lang="en-US" altLang="en-US" b="1" i="1"/>
                <a:t>lac</a:t>
              </a:r>
              <a:br>
                <a:rPr lang="en-US" altLang="en-US" b="1"/>
              </a:br>
              <a:r>
                <a:rPr lang="en-US" altLang="en-US" b="1"/>
                <a:t>repressor</a:t>
              </a:r>
            </a:p>
          </p:txBody>
        </p:sp>
        <p:sp>
          <p:nvSpPr>
            <p:cNvPr id="17423" name="Text Box 31"/>
            <p:cNvSpPr txBox="1">
              <a:spLocks noChangeArrowheads="1"/>
            </p:cNvSpPr>
            <p:nvPr/>
          </p:nvSpPr>
          <p:spPr bwMode="auto">
            <a:xfrm>
              <a:off x="6091238" y="2381250"/>
              <a:ext cx="5651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RNA</a:t>
              </a:r>
            </a:p>
            <a:p>
              <a:r>
                <a:rPr lang="en-US" altLang="en-US" b="1"/>
                <a:t>polymerase less</a:t>
              </a:r>
              <a:br>
                <a:rPr lang="en-US" altLang="en-US" b="1"/>
              </a:br>
              <a:r>
                <a:rPr lang="en-US" altLang="en-US" b="1"/>
                <a:t>likely to bind</a:t>
              </a:r>
            </a:p>
          </p:txBody>
        </p:sp>
        <p:sp>
          <p:nvSpPr>
            <p:cNvPr id="17424" name="Text Box 31"/>
            <p:cNvSpPr txBox="1">
              <a:spLocks noChangeArrowheads="1"/>
            </p:cNvSpPr>
            <p:nvPr/>
          </p:nvSpPr>
          <p:spPr bwMode="auto">
            <a:xfrm>
              <a:off x="909638" y="5481638"/>
              <a:ext cx="28130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little </a:t>
              </a:r>
              <a:r>
                <a:rPr lang="en-US" altLang="en-US" b="1" i="1"/>
                <a:t>lac</a:t>
              </a:r>
              <a:r>
                <a:rPr lang="en-US" altLang="en-US" b="1"/>
                <a:t> mRNA synthesized</a:t>
              </a:r>
            </a:p>
          </p:txBody>
        </p:sp>
        <p:sp>
          <p:nvSpPr>
            <p:cNvPr id="17425" name="Text Box 31"/>
            <p:cNvSpPr txBox="1">
              <a:spLocks noChangeArrowheads="1"/>
            </p:cNvSpPr>
            <p:nvPr/>
          </p:nvSpPr>
          <p:spPr bwMode="auto">
            <a:xfrm>
              <a:off x="427038" y="5106988"/>
              <a:ext cx="47625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a:t>(b) Lactose present, glucose present (cAMP level low):</a:t>
              </a:r>
              <a:br>
                <a:rPr lang="en-US" altLang="en-US" b="1"/>
              </a:br>
              <a:r>
                <a:rPr lang="en-US" altLang="en-US" b="1"/>
                <a:t>	</a:t>
              </a:r>
            </a:p>
          </p:txBody>
        </p:sp>
      </p:grpSp>
      <p:sp>
        <p:nvSpPr>
          <p:cNvPr id="3" name="Rectangle 2"/>
          <p:cNvSpPr/>
          <p:nvPr/>
        </p:nvSpPr>
        <p:spPr>
          <a:xfrm>
            <a:off x="477836" y="152400"/>
            <a:ext cx="8666164" cy="1569660"/>
          </a:xfrm>
          <a:prstGeom prst="rect">
            <a:avLst/>
          </a:prstGeom>
        </p:spPr>
        <p:txBody>
          <a:bodyPr wrap="square">
            <a:spAutoFit/>
          </a:bodyPr>
          <a:lstStyle/>
          <a:p>
            <a:r>
              <a:rPr lang="en-US" altLang="en-US" sz="3200" dirty="0"/>
              <a:t>When glucose levels increase, CAP detaches from the </a:t>
            </a:r>
            <a:r>
              <a:rPr lang="en-US" altLang="en-US" sz="3200" i="1" dirty="0"/>
              <a:t>lac</a:t>
            </a:r>
            <a:r>
              <a:rPr lang="en-US" altLang="en-US" sz="3200" dirty="0"/>
              <a:t> operon, and transcription proceeds at a very low rate, even if lactose is present</a:t>
            </a:r>
            <a:r>
              <a:rPr lang="en-US" altLang="en-US" dirty="0"/>
              <a:t>.</a:t>
            </a:r>
          </a:p>
        </p:txBody>
      </p:sp>
    </p:spTree>
    <p:extLst>
      <p:ext uri="{BB962C8B-B14F-4D97-AF65-F5344CB8AC3E}">
        <p14:creationId xmlns:p14="http://schemas.microsoft.com/office/powerpoint/2010/main" val="339807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73" r="27714" b="6053"/>
          <a:stretch/>
        </p:blipFill>
        <p:spPr bwMode="auto">
          <a:xfrm>
            <a:off x="196233" y="205695"/>
            <a:ext cx="8911672" cy="642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858000" y="5105400"/>
            <a:ext cx="25908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4j.lane.edu/service/home/~/FullSizeRender.jpg?auth=co&amp;loc=en_US&amp;id=32923&amp;part=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mail.4j.lane.edu/service/home/~/FullSizeRender.jpg?auth=co&amp;loc=en_US&amp;id=32923&amp;part=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185" t="20789" r="11710"/>
          <a:stretch/>
        </p:blipFill>
        <p:spPr bwMode="auto">
          <a:xfrm>
            <a:off x="155575" y="312738"/>
            <a:ext cx="9045946" cy="654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0" y="5105400"/>
            <a:ext cx="2392548"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4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4j.lane.edu/service/home/~/FullSizeRender.jpg?auth=co&amp;loc=en_US&amp;id=3292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9737" r="20000" b="5000"/>
          <a:stretch/>
        </p:blipFill>
        <p:spPr bwMode="auto">
          <a:xfrm>
            <a:off x="155574" y="617538"/>
            <a:ext cx="8844291" cy="624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286250" y="5334000"/>
            <a:ext cx="25908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5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52" r="14869"/>
          <a:stretch/>
        </p:blipFill>
        <p:spPr bwMode="auto">
          <a:xfrm>
            <a:off x="228600" y="228600"/>
            <a:ext cx="8757824"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0" y="4953000"/>
            <a:ext cx="25908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4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84" charset="0"/>
              </a:rPr>
              <a:t>0</a:t>
            </a:r>
          </a:p>
        </p:txBody>
      </p:sp>
      <p:sp>
        <p:nvSpPr>
          <p:cNvPr id="4099" name="Text Box 8"/>
          <p:cNvSpPr txBox="1">
            <a:spLocks noChangeArrowheads="1"/>
          </p:cNvSpPr>
          <p:nvPr/>
        </p:nvSpPr>
        <p:spPr bwMode="auto">
          <a:xfrm>
            <a:off x="528638" y="1098550"/>
            <a:ext cx="8462962" cy="1938992"/>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Chapter 15</a:t>
            </a:r>
          </a:p>
        </p:txBody>
      </p:sp>
      <p:sp>
        <p:nvSpPr>
          <p:cNvPr id="2" name="Subtitle 1"/>
          <p:cNvSpPr>
            <a:spLocks noGrp="1"/>
          </p:cNvSpPr>
          <p:nvPr>
            <p:ph type="subTitle" idx="1"/>
          </p:nvPr>
        </p:nvSpPr>
        <p:spPr/>
        <p:txBody>
          <a:bodyPr/>
          <a:lstStyle/>
          <a:p>
            <a:r>
              <a:rPr lang="en-US" dirty="0"/>
              <a:t>Operons</a:t>
            </a:r>
          </a:p>
        </p:txBody>
      </p:sp>
    </p:spTree>
    <p:custDataLst>
      <p:tags r:id="rId1"/>
    </p:custDataLst>
    <p:extLst>
      <p:ext uri="{BB962C8B-B14F-4D97-AF65-F5344CB8AC3E}">
        <p14:creationId xmlns:p14="http://schemas.microsoft.com/office/powerpoint/2010/main" val="348634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Know</a:t>
            </a:r>
          </a:p>
        </p:txBody>
      </p:sp>
      <p:sp>
        <p:nvSpPr>
          <p:cNvPr id="3" name="Content Placeholder 2"/>
          <p:cNvSpPr>
            <a:spLocks noGrp="1"/>
          </p:cNvSpPr>
          <p:nvPr>
            <p:ph idx="1"/>
          </p:nvPr>
        </p:nvSpPr>
        <p:spPr/>
        <p:txBody>
          <a:bodyPr/>
          <a:lstStyle/>
          <a:p>
            <a:r>
              <a:rPr lang="en-US" dirty="0"/>
              <a:t>How the components of an operon function to regulate gene expression in both repressible and inducible operons. </a:t>
            </a:r>
          </a:p>
          <a:p>
            <a:endParaRPr lang="en-US" dirty="0"/>
          </a:p>
          <a:p>
            <a:endParaRPr lang="en-US" dirty="0"/>
          </a:p>
          <a:p>
            <a:endParaRPr lang="en-US" dirty="0"/>
          </a:p>
        </p:txBody>
      </p:sp>
    </p:spTree>
    <p:extLst>
      <p:ext uri="{BB962C8B-B14F-4D97-AF65-F5344CB8AC3E}">
        <p14:creationId xmlns:p14="http://schemas.microsoft.com/office/powerpoint/2010/main" val="188091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400" y="177800"/>
            <a:ext cx="8534400" cy="914400"/>
          </a:xfrm>
        </p:spPr>
        <p:txBody>
          <a:bodyPr lIns="91440" tIns="45720" rIns="91440" bIns="45720" anchor="ctr">
            <a:noAutofit/>
          </a:bodyPr>
          <a:lstStyle/>
          <a:p>
            <a:pPr marL="57150" indent="-4763" eaLnBrk="1" hangingPunct="1"/>
            <a:r>
              <a:rPr lang="en-US" altLang="en-US" sz="3200" dirty="0"/>
              <a:t>Repressible Operons</a:t>
            </a:r>
          </a:p>
        </p:txBody>
      </p:sp>
      <p:sp>
        <p:nvSpPr>
          <p:cNvPr id="6147" name="Rectangle 3"/>
          <p:cNvSpPr>
            <a:spLocks noGrp="1" noChangeArrowheads="1"/>
          </p:cNvSpPr>
          <p:nvPr>
            <p:ph type="body" idx="4294967295"/>
          </p:nvPr>
        </p:nvSpPr>
        <p:spPr>
          <a:xfrm>
            <a:off x="63500" y="1339850"/>
            <a:ext cx="8839200" cy="4984750"/>
          </a:xfrm>
        </p:spPr>
        <p:txBody>
          <a:bodyPr lIns="91440" tIns="45720" rIns="91440" bIns="45720"/>
          <a:lstStyle/>
          <a:p>
            <a:pPr marL="514350" indent="-514350" eaLnBrk="1" hangingPunct="1">
              <a:buFont typeface="+mj-lt"/>
              <a:buAutoNum type="arabicPeriod"/>
            </a:pPr>
            <a:r>
              <a:rPr lang="en-US" altLang="en-US" dirty="0"/>
              <a:t>A repressible operon is one that is usually on; binding of a repressor to the operator shuts off transcription.</a:t>
            </a:r>
          </a:p>
          <a:p>
            <a:pPr marL="914400" lvl="1" indent="-514350">
              <a:buFont typeface="+mj-lt"/>
              <a:buAutoNum type="arabicPeriod"/>
            </a:pPr>
            <a:r>
              <a:rPr lang="en-US" altLang="en-US" dirty="0"/>
              <a:t>The </a:t>
            </a:r>
            <a:r>
              <a:rPr lang="en-US" altLang="en-US" i="1" dirty="0" err="1"/>
              <a:t>trp</a:t>
            </a:r>
            <a:r>
              <a:rPr lang="en-US" altLang="en-US" dirty="0"/>
              <a:t> operon is a repressible operon.</a:t>
            </a:r>
          </a:p>
          <a:p>
            <a:pPr lvl="1"/>
            <a:endParaRPr lang="en-US" altLang="en-US" dirty="0"/>
          </a:p>
        </p:txBody>
      </p:sp>
      <p:sp>
        <p:nvSpPr>
          <p:cNvPr id="6148" name="Line 6"/>
          <p:cNvSpPr>
            <a:spLocks noChangeShapeType="1"/>
          </p:cNvSpPr>
          <p:nvPr/>
        </p:nvSpPr>
        <p:spPr bwMode="auto">
          <a:xfrm>
            <a:off x="182563" y="11842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p:nvPr/>
        </p:nvGrpSpPr>
        <p:grpSpPr>
          <a:xfrm>
            <a:off x="681038" y="3659587"/>
            <a:ext cx="8218487" cy="3198813"/>
            <a:chOff x="461963" y="127000"/>
            <a:chExt cx="8218487" cy="3198813"/>
          </a:xfrm>
        </p:grpSpPr>
        <p:pic>
          <p:nvPicPr>
            <p:cNvPr id="7" name="Picture 2" descr="15_03_TrpOperon-U"/>
            <p:cNvPicPr>
              <a:picLocks noChangeAspect="1" noChangeArrowheads="1"/>
            </p:cNvPicPr>
            <p:nvPr/>
          </p:nvPicPr>
          <p:blipFill rotWithShape="1">
            <a:blip r:embed="rId3">
              <a:extLst>
                <a:ext uri="{28A0092B-C50C-407E-A947-70E740481C1C}">
                  <a14:useLocalDpi xmlns:a14="http://schemas.microsoft.com/office/drawing/2010/main" val="0"/>
                </a:ext>
              </a:extLst>
            </a:blip>
            <a:srcRect t="-1" b="51567"/>
            <a:stretch/>
          </p:blipFill>
          <p:spPr bwMode="auto">
            <a:xfrm>
              <a:off x="461963" y="136525"/>
              <a:ext cx="8218487" cy="3189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1"/>
            <p:cNvSpPr txBox="1">
              <a:spLocks noChangeArrowheads="1"/>
            </p:cNvSpPr>
            <p:nvPr/>
          </p:nvSpPr>
          <p:spPr bwMode="auto">
            <a:xfrm>
              <a:off x="852488" y="463550"/>
              <a:ext cx="8763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Promoter</a:t>
              </a:r>
            </a:p>
          </p:txBody>
        </p:sp>
        <p:sp>
          <p:nvSpPr>
            <p:cNvPr id="9" name="Text Box 31"/>
            <p:cNvSpPr txBox="1">
              <a:spLocks noChangeArrowheads="1"/>
            </p:cNvSpPr>
            <p:nvPr/>
          </p:nvSpPr>
          <p:spPr bwMode="auto">
            <a:xfrm>
              <a:off x="3100388" y="457200"/>
              <a:ext cx="8763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Promoter</a:t>
              </a:r>
            </a:p>
          </p:txBody>
        </p:sp>
        <p:sp>
          <p:nvSpPr>
            <p:cNvPr id="10" name="Text Box 31"/>
            <p:cNvSpPr txBox="1">
              <a:spLocks noChangeArrowheads="1"/>
            </p:cNvSpPr>
            <p:nvPr/>
          </p:nvSpPr>
          <p:spPr bwMode="auto">
            <a:xfrm>
              <a:off x="4789488" y="127000"/>
              <a:ext cx="8763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a:t>
              </a:r>
              <a:r>
                <a:rPr lang="en-US" altLang="en-US" sz="1400" b="1"/>
                <a:t> operon</a:t>
              </a:r>
            </a:p>
          </p:txBody>
        </p:sp>
        <p:sp>
          <p:nvSpPr>
            <p:cNvPr id="11" name="Text Box 31"/>
            <p:cNvSpPr txBox="1">
              <a:spLocks noChangeArrowheads="1"/>
            </p:cNvSpPr>
            <p:nvPr/>
          </p:nvSpPr>
          <p:spPr bwMode="auto">
            <a:xfrm>
              <a:off x="4770438" y="660400"/>
              <a:ext cx="14922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Genes of operon</a:t>
              </a:r>
            </a:p>
          </p:txBody>
        </p:sp>
        <p:sp>
          <p:nvSpPr>
            <p:cNvPr id="12" name="Text Box 31"/>
            <p:cNvSpPr txBox="1">
              <a:spLocks noChangeArrowheads="1"/>
            </p:cNvSpPr>
            <p:nvPr/>
          </p:nvSpPr>
          <p:spPr bwMode="auto">
            <a:xfrm>
              <a:off x="509588" y="96520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DNA</a:t>
              </a:r>
            </a:p>
          </p:txBody>
        </p:sp>
        <p:sp>
          <p:nvSpPr>
            <p:cNvPr id="13" name="Text Box 31"/>
            <p:cNvSpPr txBox="1">
              <a:spLocks noChangeArrowheads="1"/>
            </p:cNvSpPr>
            <p:nvPr/>
          </p:nvSpPr>
          <p:spPr bwMode="auto">
            <a:xfrm>
              <a:off x="503238" y="1320800"/>
              <a:ext cx="9271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Regulatory</a:t>
              </a:r>
            </a:p>
            <a:p>
              <a:pPr algn="l"/>
              <a:r>
                <a:rPr lang="en-US" altLang="en-US" sz="1400" b="1"/>
                <a:t>gene</a:t>
              </a:r>
            </a:p>
          </p:txBody>
        </p:sp>
        <p:sp>
          <p:nvSpPr>
            <p:cNvPr id="14" name="Text Box 31"/>
            <p:cNvSpPr txBox="1">
              <a:spLocks noChangeArrowheads="1"/>
            </p:cNvSpPr>
            <p:nvPr/>
          </p:nvSpPr>
          <p:spPr bwMode="auto">
            <a:xfrm>
              <a:off x="503238" y="185420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mRNA</a:t>
              </a:r>
            </a:p>
          </p:txBody>
        </p:sp>
        <p:sp>
          <p:nvSpPr>
            <p:cNvPr id="15" name="Text Box 31"/>
            <p:cNvSpPr txBox="1">
              <a:spLocks noChangeArrowheads="1"/>
            </p:cNvSpPr>
            <p:nvPr/>
          </p:nvSpPr>
          <p:spPr bwMode="auto">
            <a:xfrm>
              <a:off x="503238" y="259080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Protein</a:t>
              </a:r>
            </a:p>
          </p:txBody>
        </p:sp>
        <p:sp>
          <p:nvSpPr>
            <p:cNvPr id="16" name="Text Box 31"/>
            <p:cNvSpPr txBox="1">
              <a:spLocks noChangeArrowheads="1"/>
            </p:cNvSpPr>
            <p:nvPr/>
          </p:nvSpPr>
          <p:spPr bwMode="auto">
            <a:xfrm>
              <a:off x="2370138" y="1339850"/>
              <a:ext cx="9271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RNA</a:t>
              </a:r>
            </a:p>
            <a:p>
              <a:pPr algn="l"/>
              <a:r>
                <a:rPr lang="en-US" altLang="en-US" sz="1400" b="1"/>
                <a:t>polymerase</a:t>
              </a:r>
            </a:p>
          </p:txBody>
        </p:sp>
        <p:sp>
          <p:nvSpPr>
            <p:cNvPr id="17" name="Text Box 31"/>
            <p:cNvSpPr txBox="1">
              <a:spLocks noChangeArrowheads="1"/>
            </p:cNvSpPr>
            <p:nvPr/>
          </p:nvSpPr>
          <p:spPr bwMode="auto">
            <a:xfrm>
              <a:off x="2065338" y="2597150"/>
              <a:ext cx="8763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Inactive</a:t>
              </a:r>
            </a:p>
            <a:p>
              <a:pPr algn="l"/>
              <a:r>
                <a:rPr lang="en-US" altLang="en-US" sz="1400" b="1"/>
                <a:t>repressor</a:t>
              </a:r>
            </a:p>
          </p:txBody>
        </p:sp>
        <p:sp>
          <p:nvSpPr>
            <p:cNvPr id="18" name="Line 14"/>
            <p:cNvSpPr>
              <a:spLocks noChangeShapeType="1"/>
            </p:cNvSpPr>
            <p:nvPr/>
          </p:nvSpPr>
          <p:spPr bwMode="auto">
            <a:xfrm>
              <a:off x="3873500" y="11493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31"/>
            <p:cNvSpPr txBox="1">
              <a:spLocks noChangeArrowheads="1"/>
            </p:cNvSpPr>
            <p:nvPr/>
          </p:nvSpPr>
          <p:spPr bwMode="auto">
            <a:xfrm>
              <a:off x="3462338" y="1238250"/>
              <a:ext cx="8763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Operator</a:t>
              </a:r>
            </a:p>
          </p:txBody>
        </p:sp>
        <p:sp>
          <p:nvSpPr>
            <p:cNvPr id="20" name="Text Box 31"/>
            <p:cNvSpPr txBox="1">
              <a:spLocks noChangeArrowheads="1"/>
            </p:cNvSpPr>
            <p:nvPr/>
          </p:nvSpPr>
          <p:spPr bwMode="auto">
            <a:xfrm>
              <a:off x="3678238" y="1479550"/>
              <a:ext cx="8763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Start codon</a:t>
              </a:r>
            </a:p>
          </p:txBody>
        </p:sp>
        <p:sp>
          <p:nvSpPr>
            <p:cNvPr id="21" name="Text Box 31"/>
            <p:cNvSpPr txBox="1">
              <a:spLocks noChangeArrowheads="1"/>
            </p:cNvSpPr>
            <p:nvPr/>
          </p:nvSpPr>
          <p:spPr bwMode="auto">
            <a:xfrm>
              <a:off x="4852988" y="1384300"/>
              <a:ext cx="8763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dirty="0"/>
                <a:t>Stop codon</a:t>
              </a:r>
            </a:p>
          </p:txBody>
        </p:sp>
        <p:sp>
          <p:nvSpPr>
            <p:cNvPr id="22" name="Text Box 31"/>
            <p:cNvSpPr txBox="1">
              <a:spLocks noChangeArrowheads="1"/>
            </p:cNvSpPr>
            <p:nvPr/>
          </p:nvSpPr>
          <p:spPr bwMode="auto">
            <a:xfrm>
              <a:off x="3303588" y="1778000"/>
              <a:ext cx="8763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mRNA 5</a:t>
              </a:r>
              <a:r>
                <a:rPr lang="en-US" altLang="en-US" sz="1400" b="1">
                  <a:sym typeface="Symbol" pitchFamily="84" charset="2"/>
                </a:rPr>
                <a:t></a:t>
              </a:r>
              <a:endParaRPr lang="en-US" altLang="en-US" sz="1400" b="1"/>
            </a:p>
          </p:txBody>
        </p:sp>
        <p:sp>
          <p:nvSpPr>
            <p:cNvPr id="23" name="Line 19"/>
            <p:cNvSpPr>
              <a:spLocks noChangeShapeType="1"/>
            </p:cNvSpPr>
            <p:nvPr/>
          </p:nvSpPr>
          <p:spPr bwMode="auto">
            <a:xfrm flipV="1">
              <a:off x="2794000" y="1314450"/>
              <a:ext cx="241300" cy="127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0"/>
            <p:cNvSpPr>
              <a:spLocks noChangeShapeType="1"/>
            </p:cNvSpPr>
            <p:nvPr/>
          </p:nvSpPr>
          <p:spPr bwMode="auto">
            <a:xfrm>
              <a:off x="1250950" y="673100"/>
              <a:ext cx="0" cy="311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1"/>
            <p:cNvSpPr>
              <a:spLocks noChangeShapeType="1"/>
            </p:cNvSpPr>
            <p:nvPr/>
          </p:nvSpPr>
          <p:spPr bwMode="auto">
            <a:xfrm flipH="1">
              <a:off x="1371600" y="1193800"/>
              <a:ext cx="12700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p:cNvSpPr>
              <a:spLocks noChangeShapeType="1"/>
            </p:cNvSpPr>
            <p:nvPr/>
          </p:nvSpPr>
          <p:spPr bwMode="auto">
            <a:xfrm>
              <a:off x="4171950" y="1682750"/>
              <a:ext cx="69850" cy="107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3"/>
            <p:cNvSpPr>
              <a:spLocks noChangeShapeType="1"/>
            </p:cNvSpPr>
            <p:nvPr/>
          </p:nvSpPr>
          <p:spPr bwMode="auto">
            <a:xfrm>
              <a:off x="4908550" y="1600200"/>
              <a:ext cx="6350" cy="209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31"/>
            <p:cNvSpPr txBox="1">
              <a:spLocks noChangeArrowheads="1"/>
            </p:cNvSpPr>
            <p:nvPr/>
          </p:nvSpPr>
          <p:spPr bwMode="auto">
            <a:xfrm>
              <a:off x="4427538" y="97790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trpE</a:t>
              </a:r>
              <a:endParaRPr lang="en-US" altLang="en-US" sz="1400" b="1"/>
            </a:p>
          </p:txBody>
        </p:sp>
        <p:sp>
          <p:nvSpPr>
            <p:cNvPr id="29" name="Text Box 31"/>
            <p:cNvSpPr txBox="1">
              <a:spLocks noChangeArrowheads="1"/>
            </p:cNvSpPr>
            <p:nvPr/>
          </p:nvSpPr>
          <p:spPr bwMode="auto">
            <a:xfrm>
              <a:off x="5100638" y="97790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trpD</a:t>
              </a:r>
              <a:endParaRPr lang="en-US" altLang="en-US" sz="1400" b="1"/>
            </a:p>
          </p:txBody>
        </p:sp>
        <p:sp>
          <p:nvSpPr>
            <p:cNvPr id="30" name="Text Box 31"/>
            <p:cNvSpPr txBox="1">
              <a:spLocks noChangeArrowheads="1"/>
            </p:cNvSpPr>
            <p:nvPr/>
          </p:nvSpPr>
          <p:spPr bwMode="auto">
            <a:xfrm>
              <a:off x="5786438" y="97790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trpC</a:t>
              </a:r>
              <a:endParaRPr lang="en-US" altLang="en-US" sz="1400" b="1"/>
            </a:p>
          </p:txBody>
        </p:sp>
        <p:sp>
          <p:nvSpPr>
            <p:cNvPr id="31" name="Text Box 31"/>
            <p:cNvSpPr txBox="1">
              <a:spLocks noChangeArrowheads="1"/>
            </p:cNvSpPr>
            <p:nvPr/>
          </p:nvSpPr>
          <p:spPr bwMode="auto">
            <a:xfrm>
              <a:off x="6459538" y="97155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trpB</a:t>
              </a:r>
              <a:endParaRPr lang="en-US" altLang="en-US" sz="1400" b="1"/>
            </a:p>
          </p:txBody>
        </p:sp>
        <p:sp>
          <p:nvSpPr>
            <p:cNvPr id="32" name="Text Box 31"/>
            <p:cNvSpPr txBox="1">
              <a:spLocks noChangeArrowheads="1"/>
            </p:cNvSpPr>
            <p:nvPr/>
          </p:nvSpPr>
          <p:spPr bwMode="auto">
            <a:xfrm>
              <a:off x="7132638" y="97790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t>trpA</a:t>
              </a:r>
              <a:endParaRPr lang="en-US" altLang="en-US" sz="1400" b="1"/>
            </a:p>
          </p:txBody>
        </p:sp>
        <p:sp>
          <p:nvSpPr>
            <p:cNvPr id="33" name="Text Box 31"/>
            <p:cNvSpPr txBox="1">
              <a:spLocks noChangeArrowheads="1"/>
            </p:cNvSpPr>
            <p:nvPr/>
          </p:nvSpPr>
          <p:spPr bwMode="auto">
            <a:xfrm>
              <a:off x="4516438" y="22288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E</a:t>
              </a:r>
            </a:p>
          </p:txBody>
        </p:sp>
        <p:sp>
          <p:nvSpPr>
            <p:cNvPr id="34" name="Text Box 31"/>
            <p:cNvSpPr txBox="1">
              <a:spLocks noChangeArrowheads="1"/>
            </p:cNvSpPr>
            <p:nvPr/>
          </p:nvSpPr>
          <p:spPr bwMode="auto">
            <a:xfrm>
              <a:off x="5189538" y="22288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D</a:t>
              </a:r>
            </a:p>
          </p:txBody>
        </p:sp>
        <p:sp>
          <p:nvSpPr>
            <p:cNvPr id="35" name="Text Box 31"/>
            <p:cNvSpPr txBox="1">
              <a:spLocks noChangeArrowheads="1"/>
            </p:cNvSpPr>
            <p:nvPr/>
          </p:nvSpPr>
          <p:spPr bwMode="auto">
            <a:xfrm>
              <a:off x="5888038" y="22288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C</a:t>
              </a:r>
            </a:p>
          </p:txBody>
        </p:sp>
        <p:sp>
          <p:nvSpPr>
            <p:cNvPr id="36" name="Text Box 31"/>
            <p:cNvSpPr txBox="1">
              <a:spLocks noChangeArrowheads="1"/>
            </p:cNvSpPr>
            <p:nvPr/>
          </p:nvSpPr>
          <p:spPr bwMode="auto">
            <a:xfrm>
              <a:off x="6586538" y="22288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B</a:t>
              </a:r>
            </a:p>
          </p:txBody>
        </p:sp>
        <p:sp>
          <p:nvSpPr>
            <p:cNvPr id="37" name="Text Box 31"/>
            <p:cNvSpPr txBox="1">
              <a:spLocks noChangeArrowheads="1"/>
            </p:cNvSpPr>
            <p:nvPr/>
          </p:nvSpPr>
          <p:spPr bwMode="auto">
            <a:xfrm>
              <a:off x="7265988" y="22288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A</a:t>
              </a:r>
            </a:p>
          </p:txBody>
        </p:sp>
        <p:sp>
          <p:nvSpPr>
            <p:cNvPr id="38" name="Text Box 31"/>
            <p:cNvSpPr txBox="1">
              <a:spLocks noChangeArrowheads="1"/>
            </p:cNvSpPr>
            <p:nvPr/>
          </p:nvSpPr>
          <p:spPr bwMode="auto">
            <a:xfrm>
              <a:off x="496888" y="3060700"/>
              <a:ext cx="4622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(a) Tryptophan absent, repressor inactive, operon on</a:t>
              </a:r>
            </a:p>
          </p:txBody>
        </p:sp>
        <p:sp>
          <p:nvSpPr>
            <p:cNvPr id="39" name="Text Box 31"/>
            <p:cNvSpPr txBox="1">
              <a:spLocks noChangeArrowheads="1"/>
            </p:cNvSpPr>
            <p:nvPr/>
          </p:nvSpPr>
          <p:spPr bwMode="auto">
            <a:xfrm>
              <a:off x="4497388" y="2603500"/>
              <a:ext cx="2870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1400" b="1"/>
                <a:t>Polypeptide subunits that make up</a:t>
              </a:r>
            </a:p>
            <a:p>
              <a:pPr algn="ctr"/>
              <a:r>
                <a:rPr lang="en-US" altLang="en-US" sz="1400" b="1"/>
                <a:t>enzymes for tryptophan synthesis</a:t>
              </a:r>
            </a:p>
          </p:txBody>
        </p:sp>
        <p:sp>
          <p:nvSpPr>
            <p:cNvPr id="40" name="AutoShape 44"/>
            <p:cNvSpPr>
              <a:spLocks/>
            </p:cNvSpPr>
            <p:nvPr/>
          </p:nvSpPr>
          <p:spPr bwMode="auto">
            <a:xfrm rot="5400000">
              <a:off x="5858669" y="824706"/>
              <a:ext cx="142875" cy="3427413"/>
            </a:xfrm>
            <a:prstGeom prst="rightBrace">
              <a:avLst>
                <a:gd name="adj1" fmla="val 54863"/>
                <a:gd name="adj2" fmla="val 49866"/>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45"/>
            <p:cNvSpPr>
              <a:spLocks/>
            </p:cNvSpPr>
            <p:nvPr/>
          </p:nvSpPr>
          <p:spPr bwMode="auto">
            <a:xfrm rot="-5400000">
              <a:off x="5147469" y="-1964531"/>
              <a:ext cx="152400" cy="4783138"/>
            </a:xfrm>
            <a:prstGeom prst="rightBrace">
              <a:avLst>
                <a:gd name="adj1" fmla="val 887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46"/>
            <p:cNvSpPr>
              <a:spLocks/>
            </p:cNvSpPr>
            <p:nvPr/>
          </p:nvSpPr>
          <p:spPr bwMode="auto">
            <a:xfrm rot="-5400000">
              <a:off x="3413919" y="45244"/>
              <a:ext cx="152400" cy="1389062"/>
            </a:xfrm>
            <a:prstGeom prst="rightBrace">
              <a:avLst>
                <a:gd name="adj1" fmla="val 7595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31"/>
            <p:cNvSpPr txBox="1">
              <a:spLocks noChangeArrowheads="1"/>
            </p:cNvSpPr>
            <p:nvPr/>
          </p:nvSpPr>
          <p:spPr bwMode="auto">
            <a:xfrm>
              <a:off x="1168400" y="2022475"/>
              <a:ext cx="2619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5</a:t>
              </a:r>
              <a:r>
                <a:rPr lang="en-US" altLang="en-US" sz="1400" b="1">
                  <a:sym typeface="Symbol" pitchFamily="84" charset="2"/>
                </a:rPr>
                <a:t></a:t>
              </a:r>
              <a:endParaRPr lang="en-US" altLang="en-US" sz="1400" b="1"/>
            </a:p>
          </p:txBody>
        </p:sp>
        <p:sp>
          <p:nvSpPr>
            <p:cNvPr id="44" name="Text Box 31"/>
            <p:cNvSpPr txBox="1">
              <a:spLocks noChangeArrowheads="1"/>
            </p:cNvSpPr>
            <p:nvPr/>
          </p:nvSpPr>
          <p:spPr bwMode="auto">
            <a:xfrm>
              <a:off x="1981200" y="1619250"/>
              <a:ext cx="2619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3</a:t>
              </a:r>
              <a:r>
                <a:rPr lang="en-US" altLang="en-US" sz="1400" b="1">
                  <a:sym typeface="Symbol" pitchFamily="84" charset="2"/>
                </a:rPr>
                <a:t></a:t>
              </a:r>
              <a:endParaRPr lang="en-US" altLang="en-US" sz="1400" b="1"/>
            </a:p>
          </p:txBody>
        </p:sp>
        <p:sp>
          <p:nvSpPr>
            <p:cNvPr id="45" name="Text Box 31"/>
            <p:cNvSpPr txBox="1">
              <a:spLocks noChangeArrowheads="1"/>
            </p:cNvSpPr>
            <p:nvPr/>
          </p:nvSpPr>
          <p:spPr bwMode="auto">
            <a:xfrm>
              <a:off x="1455738" y="984250"/>
              <a:ext cx="400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i="1">
                  <a:solidFill>
                    <a:schemeClr val="bg1"/>
                  </a:solidFill>
                </a:rPr>
                <a:t>trpR</a:t>
              </a:r>
              <a:endParaRPr lang="en-US" altLang="en-US" sz="1400" b="1">
                <a:solidFill>
                  <a:schemeClr val="bg1"/>
                </a:solidFill>
              </a:endParaRPr>
            </a:p>
          </p:txBody>
        </p:sp>
      </p:grpSp>
      <p:sp>
        <p:nvSpPr>
          <p:cNvPr id="4" name="Rectangle 3"/>
          <p:cNvSpPr/>
          <p:nvPr/>
        </p:nvSpPr>
        <p:spPr>
          <a:xfrm>
            <a:off x="7078663" y="3283385"/>
            <a:ext cx="2020232"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Anabolic</a:t>
            </a:r>
          </a:p>
        </p:txBody>
      </p:sp>
    </p:spTree>
    <p:extLst>
      <p:ext uri="{BB962C8B-B14F-4D97-AF65-F5344CB8AC3E}">
        <p14:creationId xmlns:p14="http://schemas.microsoft.com/office/powerpoint/2010/main" val="26836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5400" y="177800"/>
            <a:ext cx="8534400" cy="914400"/>
          </a:xfrm>
        </p:spPr>
        <p:txBody>
          <a:bodyPr lIns="91440" tIns="45720" rIns="91440" bIns="45720" anchor="ctr">
            <a:noAutofit/>
          </a:bodyPr>
          <a:lstStyle/>
          <a:p>
            <a:pPr marL="57150" indent="-4763" eaLnBrk="1" hangingPunct="1"/>
            <a:r>
              <a:rPr lang="en-US" altLang="en-US" sz="3200" dirty="0"/>
              <a:t>Inducible Operon</a:t>
            </a:r>
          </a:p>
        </p:txBody>
      </p:sp>
      <p:sp>
        <p:nvSpPr>
          <p:cNvPr id="6147" name="Rectangle 3"/>
          <p:cNvSpPr>
            <a:spLocks noGrp="1" noChangeArrowheads="1"/>
          </p:cNvSpPr>
          <p:nvPr>
            <p:ph type="body" idx="4294967295"/>
          </p:nvPr>
        </p:nvSpPr>
        <p:spPr>
          <a:xfrm>
            <a:off x="63500" y="1339850"/>
            <a:ext cx="8839200" cy="4984750"/>
          </a:xfrm>
        </p:spPr>
        <p:txBody>
          <a:bodyPr lIns="91440" tIns="45720" rIns="91440" bIns="45720"/>
          <a:lstStyle/>
          <a:p>
            <a:pPr marL="514350" indent="-514350">
              <a:buAutoNum type="arabicPeriod" startAt="2"/>
            </a:pPr>
            <a:r>
              <a:rPr lang="en-US" altLang="en-US" sz="3600" dirty="0"/>
              <a:t>An inducible operon is one that is usually off; a molecule called an inducer inactivates the repressor and turns on transcription.</a:t>
            </a:r>
          </a:p>
          <a:p>
            <a:pPr marL="0" indent="0">
              <a:buNone/>
            </a:pPr>
            <a:endParaRPr lang="en-US" altLang="en-US" sz="3600" dirty="0"/>
          </a:p>
          <a:p>
            <a:pPr marL="0" indent="0">
              <a:buNone/>
            </a:pPr>
            <a:endParaRPr lang="en-US" altLang="en-US" sz="3600" dirty="0"/>
          </a:p>
          <a:p>
            <a:pPr lvl="1"/>
            <a:r>
              <a:rPr lang="en-US" altLang="en-US" sz="3600" dirty="0"/>
              <a:t>The </a:t>
            </a:r>
            <a:r>
              <a:rPr lang="en-US" altLang="en-US" sz="3600" i="1" dirty="0"/>
              <a:t>lac</a:t>
            </a:r>
            <a:r>
              <a:rPr lang="en-US" altLang="en-US" sz="3600" dirty="0"/>
              <a:t> operon is an inducible operon</a:t>
            </a:r>
          </a:p>
          <a:p>
            <a:pPr marL="914400" lvl="1" indent="-514350">
              <a:buFont typeface="Wingdings" panose="05000000000000000000" pitchFamily="2" charset="2"/>
              <a:buChar char="§"/>
            </a:pPr>
            <a:endParaRPr lang="en-US" altLang="en-US" dirty="0"/>
          </a:p>
        </p:txBody>
      </p:sp>
      <p:sp>
        <p:nvSpPr>
          <p:cNvPr id="6148" name="Line 6"/>
          <p:cNvSpPr>
            <a:spLocks noChangeShapeType="1"/>
          </p:cNvSpPr>
          <p:nvPr/>
        </p:nvSpPr>
        <p:spPr bwMode="auto">
          <a:xfrm>
            <a:off x="182563" y="11842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p:nvSpPr>
        <p:spPr>
          <a:xfrm>
            <a:off x="3657600" y="3586307"/>
            <a:ext cx="2393295" cy="584775"/>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catabolic</a:t>
            </a:r>
          </a:p>
        </p:txBody>
      </p:sp>
    </p:spTree>
    <p:extLst>
      <p:ext uri="{BB962C8B-B14F-4D97-AF65-F5344CB8AC3E}">
        <p14:creationId xmlns:p14="http://schemas.microsoft.com/office/powerpoint/2010/main" val="23197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33400"/>
            <a:ext cx="8991600" cy="6324600"/>
          </a:xfrm>
        </p:spPr>
        <p:txBody>
          <a:bodyPr>
            <a:normAutofit/>
          </a:bodyPr>
          <a:lstStyle/>
          <a:p>
            <a:pPr marL="0" indent="0">
              <a:buNone/>
            </a:pPr>
            <a:r>
              <a:rPr lang="en-US" i="1" dirty="0"/>
              <a:t>E. Coli’s </a:t>
            </a:r>
            <a:r>
              <a:rPr lang="en-US" dirty="0"/>
              <a:t>preferred energy source is glucose.</a:t>
            </a:r>
          </a:p>
          <a:p>
            <a:pPr marL="0" indent="0">
              <a:buNone/>
            </a:pPr>
            <a:endParaRPr lang="en-US" dirty="0"/>
          </a:p>
          <a:p>
            <a:pPr marL="0" indent="0">
              <a:buNone/>
            </a:pPr>
            <a:r>
              <a:rPr lang="en-US" i="1" dirty="0"/>
              <a:t>E. Coli </a:t>
            </a:r>
            <a:r>
              <a:rPr lang="en-US" dirty="0"/>
              <a:t>can use lactose as an energy source, but it has to make a series of proteins in order to do so.</a:t>
            </a:r>
          </a:p>
          <a:p>
            <a:pPr marL="0" indent="0">
              <a:buNone/>
            </a:pPr>
            <a:endParaRPr lang="en-US" dirty="0"/>
          </a:p>
          <a:p>
            <a:pPr marL="0" indent="0">
              <a:buNone/>
            </a:pPr>
            <a:r>
              <a:rPr lang="en-US" dirty="0"/>
              <a:t>E. Coli will only make large amounts of the proteins  necessary for lactose metabolism if the following two conditions are met.</a:t>
            </a:r>
          </a:p>
          <a:p>
            <a:pPr marL="514350" indent="-514350">
              <a:buAutoNum type="arabicPeriod"/>
            </a:pPr>
            <a:r>
              <a:rPr lang="en-US" dirty="0"/>
              <a:t>Glucose levels are low</a:t>
            </a:r>
          </a:p>
          <a:p>
            <a:pPr marL="514350" indent="-514350">
              <a:buAutoNum type="arabicPeriod"/>
            </a:pPr>
            <a:r>
              <a:rPr lang="en-US" dirty="0"/>
              <a:t>Lactose is available</a:t>
            </a:r>
          </a:p>
          <a:p>
            <a:pPr marL="0" indent="0">
              <a:buNone/>
            </a:pPr>
            <a:endParaRPr lang="en-US" i="1" dirty="0"/>
          </a:p>
        </p:txBody>
      </p:sp>
      <p:pic>
        <p:nvPicPr>
          <p:cNvPr id="1026" name="Picture 2" descr="http://images.dailytech.com/nimage/30905_large_E.coli-plu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696668"/>
            <a:ext cx="3183486" cy="2246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129630"/>
            <a:ext cx="2624949" cy="769441"/>
          </a:xfrm>
          <a:prstGeom prst="rect">
            <a:avLst/>
          </a:prstGeom>
          <a:noFill/>
        </p:spPr>
        <p:txBody>
          <a:bodyPr wrap="none" rtlCol="0">
            <a:spAutoFit/>
          </a:bodyPr>
          <a:lstStyle/>
          <a:p>
            <a:r>
              <a:rPr lang="en-US" altLang="en-US" sz="4400" i="1" dirty="0"/>
              <a:t>lac</a:t>
            </a:r>
            <a:r>
              <a:rPr lang="en-US" altLang="en-US" sz="4400" dirty="0"/>
              <a:t> operon</a:t>
            </a:r>
            <a:endParaRPr lang="en-US" sz="4400" dirty="0"/>
          </a:p>
        </p:txBody>
      </p:sp>
    </p:spTree>
    <p:extLst>
      <p:ext uri="{BB962C8B-B14F-4D97-AF65-F5344CB8AC3E}">
        <p14:creationId xmlns:p14="http://schemas.microsoft.com/office/powerpoint/2010/main" val="29552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44052" y="796360"/>
            <a:ext cx="8762999" cy="3776667"/>
            <a:chOff x="152400" y="2895600"/>
            <a:chExt cx="8762999" cy="3776667"/>
          </a:xfrm>
        </p:grpSpPr>
        <p:grpSp>
          <p:nvGrpSpPr>
            <p:cNvPr id="4" name="Group 3"/>
            <p:cNvGrpSpPr/>
            <p:nvPr/>
          </p:nvGrpSpPr>
          <p:grpSpPr>
            <a:xfrm>
              <a:off x="152400" y="2895600"/>
              <a:ext cx="8762999" cy="3776667"/>
              <a:chOff x="604838" y="2946399"/>
              <a:chExt cx="7932737" cy="2895601"/>
            </a:xfrm>
          </p:grpSpPr>
          <p:pic>
            <p:nvPicPr>
              <p:cNvPr id="5" name="Picture 2" descr="15_04_LacOperon-U"/>
              <p:cNvPicPr>
                <a:picLocks noChangeAspect="1" noChangeArrowheads="1"/>
              </p:cNvPicPr>
              <p:nvPr/>
            </p:nvPicPr>
            <p:blipFill rotWithShape="1">
              <a:blip r:embed="rId3">
                <a:extLst>
                  <a:ext uri="{28A0092B-C50C-407E-A947-70E740481C1C}">
                    <a14:useLocalDpi xmlns:a14="http://schemas.microsoft.com/office/drawing/2010/main" val="0"/>
                  </a:ext>
                </a:extLst>
              </a:blip>
              <a:srcRect t="42671" b="13356"/>
              <a:stretch/>
            </p:blipFill>
            <p:spPr bwMode="auto">
              <a:xfrm>
                <a:off x="604838" y="2946399"/>
                <a:ext cx="7932737" cy="28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1"/>
              <p:cNvSpPr txBox="1">
                <a:spLocks noChangeArrowheads="1"/>
              </p:cNvSpPr>
              <p:nvPr/>
            </p:nvSpPr>
            <p:spPr bwMode="auto">
              <a:xfrm>
                <a:off x="4445000" y="3700463"/>
                <a:ext cx="396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i="1"/>
                  <a:t>IacZ</a:t>
                </a:r>
              </a:p>
            </p:txBody>
          </p:sp>
          <p:sp>
            <p:nvSpPr>
              <p:cNvPr id="7" name="Text Box 31"/>
              <p:cNvSpPr txBox="1">
                <a:spLocks noChangeArrowheads="1"/>
              </p:cNvSpPr>
              <p:nvPr/>
            </p:nvSpPr>
            <p:spPr bwMode="auto">
              <a:xfrm>
                <a:off x="5683250" y="3702050"/>
                <a:ext cx="3968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i="1"/>
                  <a:t>IacY</a:t>
                </a:r>
              </a:p>
            </p:txBody>
          </p:sp>
          <p:sp>
            <p:nvSpPr>
              <p:cNvPr id="8" name="Text Box 31"/>
              <p:cNvSpPr txBox="1">
                <a:spLocks noChangeArrowheads="1"/>
              </p:cNvSpPr>
              <p:nvPr/>
            </p:nvSpPr>
            <p:spPr bwMode="auto">
              <a:xfrm>
                <a:off x="6919913" y="3692525"/>
                <a:ext cx="3968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i="1"/>
                  <a:t>IacA</a:t>
                </a:r>
              </a:p>
            </p:txBody>
          </p:sp>
          <p:sp>
            <p:nvSpPr>
              <p:cNvPr id="9" name="Text Box 31"/>
              <p:cNvSpPr txBox="1">
                <a:spLocks noChangeArrowheads="1"/>
              </p:cNvSpPr>
              <p:nvPr/>
            </p:nvSpPr>
            <p:spPr bwMode="auto">
              <a:xfrm>
                <a:off x="660400" y="3687763"/>
                <a:ext cx="457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a:t>DNA</a:t>
                </a:r>
              </a:p>
            </p:txBody>
          </p:sp>
          <p:sp>
            <p:nvSpPr>
              <p:cNvPr id="10" name="Text Box 31"/>
              <p:cNvSpPr txBox="1">
                <a:spLocks noChangeArrowheads="1"/>
              </p:cNvSpPr>
              <p:nvPr/>
            </p:nvSpPr>
            <p:spPr bwMode="auto">
              <a:xfrm>
                <a:off x="658813" y="5416550"/>
                <a:ext cx="6223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a:t>Protein</a:t>
                </a:r>
              </a:p>
            </p:txBody>
          </p:sp>
          <p:sp>
            <p:nvSpPr>
              <p:cNvPr id="11" name="Line 28"/>
              <p:cNvSpPr>
                <a:spLocks noChangeShapeType="1"/>
              </p:cNvSpPr>
              <p:nvPr/>
            </p:nvSpPr>
            <p:spPr bwMode="auto">
              <a:xfrm flipH="1">
                <a:off x="2770188" y="4011613"/>
                <a:ext cx="103187" cy="1666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31"/>
              <p:cNvSpPr txBox="1">
                <a:spLocks noChangeArrowheads="1"/>
              </p:cNvSpPr>
              <p:nvPr/>
            </p:nvSpPr>
            <p:spPr bwMode="auto">
              <a:xfrm>
                <a:off x="2874963" y="4592638"/>
                <a:ext cx="915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a:t>mRNA 5</a:t>
                </a:r>
                <a:r>
                  <a:rPr lang="en-US" altLang="en-US" sz="1400" b="1">
                    <a:sym typeface="Symbol" pitchFamily="84" charset="2"/>
                  </a:rPr>
                  <a:t></a:t>
                </a:r>
                <a:endParaRPr lang="en-US" altLang="en-US" sz="1400" b="1"/>
              </a:p>
            </p:txBody>
          </p:sp>
          <p:sp>
            <p:nvSpPr>
              <p:cNvPr id="14" name="Text Box 31"/>
              <p:cNvSpPr txBox="1">
                <a:spLocks noChangeArrowheads="1"/>
              </p:cNvSpPr>
              <p:nvPr/>
            </p:nvSpPr>
            <p:spPr bwMode="auto">
              <a:xfrm>
                <a:off x="4217988" y="3140074"/>
                <a:ext cx="14652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i="1" dirty="0"/>
                  <a:t>lac</a:t>
                </a:r>
                <a:r>
                  <a:rPr lang="en-US" altLang="en-US" b="1" dirty="0"/>
                  <a:t> operon</a:t>
                </a:r>
              </a:p>
            </p:txBody>
          </p:sp>
          <p:sp>
            <p:nvSpPr>
              <p:cNvPr id="15" name="AutoShape 38"/>
              <p:cNvSpPr>
                <a:spLocks/>
              </p:cNvSpPr>
              <p:nvPr/>
            </p:nvSpPr>
            <p:spPr bwMode="auto">
              <a:xfrm rot="-5400000">
                <a:off x="4794250" y="723900"/>
                <a:ext cx="158750" cy="5492750"/>
              </a:xfrm>
              <a:prstGeom prst="rightBrace">
                <a:avLst>
                  <a:gd name="adj1" fmla="val 3187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16" name="Text Box 31"/>
              <p:cNvSpPr txBox="1">
                <a:spLocks noChangeArrowheads="1"/>
              </p:cNvSpPr>
              <p:nvPr/>
            </p:nvSpPr>
            <p:spPr bwMode="auto">
              <a:xfrm>
                <a:off x="5414963" y="5367338"/>
                <a:ext cx="877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a:t>Permease</a:t>
                </a:r>
              </a:p>
            </p:txBody>
          </p:sp>
          <p:sp>
            <p:nvSpPr>
              <p:cNvPr id="17" name="Text Box 31"/>
              <p:cNvSpPr txBox="1">
                <a:spLocks noChangeArrowheads="1"/>
              </p:cNvSpPr>
              <p:nvPr/>
            </p:nvSpPr>
            <p:spPr bwMode="auto">
              <a:xfrm>
                <a:off x="6450013" y="5367338"/>
                <a:ext cx="877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a:t>Transacetylase</a:t>
                </a:r>
              </a:p>
            </p:txBody>
          </p:sp>
          <p:sp>
            <p:nvSpPr>
              <p:cNvPr id="18" name="Text Box 31"/>
              <p:cNvSpPr txBox="1">
                <a:spLocks noChangeArrowheads="1"/>
              </p:cNvSpPr>
              <p:nvPr/>
            </p:nvSpPr>
            <p:spPr bwMode="auto">
              <a:xfrm>
                <a:off x="3852863" y="5380038"/>
                <a:ext cx="14112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400" b="1" dirty="0">
                    <a:sym typeface="Symbol" pitchFamily="84" charset="2"/>
                  </a:rPr>
                  <a:t>-</a:t>
                </a:r>
                <a:r>
                  <a:rPr lang="en-US" altLang="en-US" sz="1400" b="1" dirty="0" err="1"/>
                  <a:t>Galactosidase</a:t>
                </a:r>
                <a:endParaRPr lang="en-US" altLang="en-US" sz="1400" b="1" dirty="0"/>
              </a:p>
            </p:txBody>
          </p:sp>
          <p:sp>
            <p:nvSpPr>
              <p:cNvPr id="12" name="Text Box 31"/>
              <p:cNvSpPr txBox="1">
                <a:spLocks noChangeArrowheads="1"/>
              </p:cNvSpPr>
              <p:nvPr/>
            </p:nvSpPr>
            <p:spPr bwMode="auto">
              <a:xfrm>
                <a:off x="1954432" y="3140073"/>
                <a:ext cx="151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000" b="1" dirty="0"/>
                  <a:t>RNA polymerase</a:t>
                </a:r>
              </a:p>
            </p:txBody>
          </p:sp>
        </p:grpSp>
        <p:sp>
          <p:nvSpPr>
            <p:cNvPr id="19" name="Rectangle 18"/>
            <p:cNvSpPr/>
            <p:nvPr/>
          </p:nvSpPr>
          <p:spPr>
            <a:xfrm>
              <a:off x="152400" y="4284935"/>
              <a:ext cx="3285466" cy="2387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92" y="-52161"/>
            <a:ext cx="9138008" cy="2115694"/>
          </a:xfrm>
        </p:spPr>
        <p:txBody>
          <a:bodyPr>
            <a:normAutofit/>
          </a:bodyPr>
          <a:lstStyle/>
          <a:p>
            <a:pPr marL="0" indent="0">
              <a:buNone/>
            </a:pPr>
            <a:r>
              <a:rPr lang="en-US" sz="2800" dirty="0"/>
              <a:t>The lac operon produces the proteins  needed for lactose metabolism.</a:t>
            </a:r>
          </a:p>
        </p:txBody>
      </p:sp>
      <p:pic>
        <p:nvPicPr>
          <p:cNvPr id="1026" name="Picture 2" descr="http://oregonstate.edu/instruct/bb450/450material/stryer7/16/unnumbered_16_p471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449" b="16777"/>
          <a:stretch/>
        </p:blipFill>
        <p:spPr bwMode="auto">
          <a:xfrm>
            <a:off x="3851074" y="4419600"/>
            <a:ext cx="1490845" cy="10014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oregonstate.edu/instruct/bb450/450material/stryer7/16/unnumbered_16_p471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48"/>
          <a:stretch/>
        </p:blipFill>
        <p:spPr bwMode="auto">
          <a:xfrm>
            <a:off x="3865756" y="5430569"/>
            <a:ext cx="1469336" cy="1203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ic.edu/classes/bios/bios100/lectures/17_04_using_lactose-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144" r="56026" b="5916"/>
          <a:stretch/>
        </p:blipFill>
        <p:spPr bwMode="auto">
          <a:xfrm rot="5400000">
            <a:off x="5165095" y="4899270"/>
            <a:ext cx="1893204" cy="1062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stockimg.com/file_thumbview_approve/18804589/3/stock-photo-18804589-gold-question-mar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9343" y="4483968"/>
            <a:ext cx="16383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9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5_04aLacAbsent-U"/>
          <p:cNvPicPr>
            <a:picLocks noChangeAspect="1" noChangeArrowheads="1"/>
          </p:cNvPicPr>
          <p:nvPr/>
        </p:nvPicPr>
        <p:blipFill rotWithShape="1">
          <a:blip r:embed="rId3">
            <a:extLst>
              <a:ext uri="{28A0092B-C50C-407E-A947-70E740481C1C}">
                <a14:useLocalDpi xmlns:a14="http://schemas.microsoft.com/office/drawing/2010/main" val="0"/>
              </a:ext>
            </a:extLst>
          </a:blip>
          <a:srcRect r="64210" b="4031"/>
          <a:stretch/>
        </p:blipFill>
        <p:spPr bwMode="auto">
          <a:xfrm>
            <a:off x="304800" y="158641"/>
            <a:ext cx="3093100" cy="593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15.4a</a:t>
            </a:r>
          </a:p>
        </p:txBody>
      </p:sp>
      <p:sp>
        <p:nvSpPr>
          <p:cNvPr id="10244" name="Text Box 31"/>
          <p:cNvSpPr txBox="1">
            <a:spLocks noChangeArrowheads="1"/>
          </p:cNvSpPr>
          <p:nvPr/>
        </p:nvSpPr>
        <p:spPr bwMode="auto">
          <a:xfrm>
            <a:off x="322047" y="1367120"/>
            <a:ext cx="745596" cy="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DNA</a:t>
            </a:r>
          </a:p>
        </p:txBody>
      </p:sp>
      <p:sp>
        <p:nvSpPr>
          <p:cNvPr id="10247" name="Text Box 31"/>
          <p:cNvSpPr txBox="1">
            <a:spLocks noChangeArrowheads="1"/>
          </p:cNvSpPr>
          <p:nvPr/>
        </p:nvSpPr>
        <p:spPr bwMode="auto">
          <a:xfrm>
            <a:off x="1966460" y="513901"/>
            <a:ext cx="1377282" cy="14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solidFill>
                  <a:srgbClr val="C00000"/>
                </a:solidFill>
              </a:rPr>
              <a:t>Regulatory</a:t>
            </a:r>
          </a:p>
          <a:p>
            <a:r>
              <a:rPr lang="en-US" altLang="en-US" sz="2800" b="1" dirty="0">
                <a:solidFill>
                  <a:srgbClr val="C00000"/>
                </a:solidFill>
              </a:rPr>
              <a:t>gene</a:t>
            </a:r>
          </a:p>
        </p:txBody>
      </p:sp>
      <p:sp>
        <p:nvSpPr>
          <p:cNvPr id="10249" name="Line 9"/>
          <p:cNvSpPr>
            <a:spLocks noChangeShapeType="1"/>
          </p:cNvSpPr>
          <p:nvPr/>
        </p:nvSpPr>
        <p:spPr bwMode="auto">
          <a:xfrm>
            <a:off x="2924233" y="1846365"/>
            <a:ext cx="621331" cy="503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Text Box 31"/>
          <p:cNvSpPr txBox="1">
            <a:spLocks noChangeArrowheads="1"/>
          </p:cNvSpPr>
          <p:nvPr/>
        </p:nvSpPr>
        <p:spPr bwMode="auto">
          <a:xfrm>
            <a:off x="3006984" y="2221789"/>
            <a:ext cx="771484" cy="29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solidFill>
                  <a:schemeClr val="bg1"/>
                </a:solidFill>
              </a:rPr>
              <a:t>lac</a:t>
            </a:r>
            <a:r>
              <a:rPr lang="en-US" altLang="en-US" sz="1800" b="1" i="1">
                <a:solidFill>
                  <a:schemeClr val="bg1"/>
                </a:solidFill>
                <a:latin typeface="Times New Roman" pitchFamily="84" charset="0"/>
              </a:rPr>
              <a:t>I</a:t>
            </a:r>
            <a:endParaRPr lang="en-US" altLang="en-US" sz="1800" b="1" i="1">
              <a:solidFill>
                <a:schemeClr val="bg1"/>
              </a:solidFill>
            </a:endParaRPr>
          </a:p>
        </p:txBody>
      </p:sp>
      <p:sp>
        <p:nvSpPr>
          <p:cNvPr id="10254" name="Text Box 31"/>
          <p:cNvSpPr txBox="1">
            <a:spLocks noChangeArrowheads="1"/>
          </p:cNvSpPr>
          <p:nvPr/>
        </p:nvSpPr>
        <p:spPr bwMode="auto">
          <a:xfrm>
            <a:off x="778404" y="3241188"/>
            <a:ext cx="745596" cy="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mRNA</a:t>
            </a:r>
            <a:endParaRPr lang="en-US" altLang="en-US" sz="1800" b="1" dirty="0"/>
          </a:p>
        </p:txBody>
      </p:sp>
      <p:sp>
        <p:nvSpPr>
          <p:cNvPr id="10259" name="Text Box 31"/>
          <p:cNvSpPr txBox="1">
            <a:spLocks noChangeArrowheads="1"/>
          </p:cNvSpPr>
          <p:nvPr/>
        </p:nvSpPr>
        <p:spPr bwMode="auto">
          <a:xfrm>
            <a:off x="3627085" y="4700781"/>
            <a:ext cx="1309971" cy="6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t>Active</a:t>
            </a:r>
          </a:p>
          <a:p>
            <a:r>
              <a:rPr lang="en-US" altLang="en-US" sz="2800" b="1" dirty="0"/>
              <a:t>repressor</a:t>
            </a:r>
          </a:p>
        </p:txBody>
      </p:sp>
      <p:sp>
        <p:nvSpPr>
          <p:cNvPr id="10260" name="Text Box 31"/>
          <p:cNvSpPr txBox="1">
            <a:spLocks noChangeArrowheads="1"/>
          </p:cNvSpPr>
          <p:nvPr/>
        </p:nvSpPr>
        <p:spPr bwMode="auto">
          <a:xfrm>
            <a:off x="372360" y="4700781"/>
            <a:ext cx="1039707"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Protein</a:t>
            </a:r>
          </a:p>
        </p:txBody>
      </p:sp>
      <p:sp>
        <p:nvSpPr>
          <p:cNvPr id="10261" name="Text Box 31"/>
          <p:cNvSpPr txBox="1">
            <a:spLocks noChangeArrowheads="1"/>
          </p:cNvSpPr>
          <p:nvPr/>
        </p:nvSpPr>
        <p:spPr bwMode="auto">
          <a:xfrm>
            <a:off x="0" y="6320588"/>
            <a:ext cx="6795798" cy="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(a) Lactose absent, repressor active, operon off</a:t>
            </a:r>
          </a:p>
        </p:txBody>
      </p:sp>
      <p:grpSp>
        <p:nvGrpSpPr>
          <p:cNvPr id="23" name="Group 22"/>
          <p:cNvGrpSpPr/>
          <p:nvPr/>
        </p:nvGrpSpPr>
        <p:grpSpPr>
          <a:xfrm>
            <a:off x="304799" y="158641"/>
            <a:ext cx="8642301" cy="5937359"/>
            <a:chOff x="304799" y="158641"/>
            <a:chExt cx="8642301" cy="5937359"/>
          </a:xfrm>
        </p:grpSpPr>
        <p:pic>
          <p:nvPicPr>
            <p:cNvPr id="24" name="Picture 2" descr="15_04aLacAbsent-U"/>
            <p:cNvPicPr>
              <a:picLocks noChangeAspect="1" noChangeArrowheads="1"/>
            </p:cNvPicPr>
            <p:nvPr/>
          </p:nvPicPr>
          <p:blipFill>
            <a:blip r:embed="rId3">
              <a:extLst>
                <a:ext uri="{28A0092B-C50C-407E-A947-70E740481C1C}">
                  <a14:useLocalDpi xmlns:a14="http://schemas.microsoft.com/office/drawing/2010/main" val="0"/>
                </a:ext>
              </a:extLst>
            </a:blip>
            <a:srcRect b="4031"/>
            <a:stretch>
              <a:fillRect/>
            </a:stretch>
          </p:blipFill>
          <p:spPr bwMode="auto">
            <a:xfrm>
              <a:off x="304799" y="158641"/>
              <a:ext cx="8642301" cy="593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1"/>
            <p:cNvSpPr txBox="1">
              <a:spLocks noChangeArrowheads="1"/>
            </p:cNvSpPr>
            <p:nvPr/>
          </p:nvSpPr>
          <p:spPr bwMode="auto">
            <a:xfrm>
              <a:off x="322047" y="1367120"/>
              <a:ext cx="745596" cy="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DNA</a:t>
              </a:r>
            </a:p>
          </p:txBody>
        </p:sp>
        <p:sp>
          <p:nvSpPr>
            <p:cNvPr id="26" name="Text Box 31"/>
            <p:cNvSpPr txBox="1">
              <a:spLocks noChangeArrowheads="1"/>
            </p:cNvSpPr>
            <p:nvPr/>
          </p:nvSpPr>
          <p:spPr bwMode="auto">
            <a:xfrm>
              <a:off x="4160740" y="1069391"/>
              <a:ext cx="1377282" cy="29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b="1" dirty="0"/>
                <a:t>Promoter</a:t>
              </a:r>
              <a:endParaRPr lang="en-US" altLang="en-US" sz="1800" b="1" dirty="0"/>
            </a:p>
          </p:txBody>
        </p:sp>
        <p:sp>
          <p:nvSpPr>
            <p:cNvPr id="27" name="Text Box 31"/>
            <p:cNvSpPr txBox="1">
              <a:spLocks noChangeArrowheads="1"/>
            </p:cNvSpPr>
            <p:nvPr/>
          </p:nvSpPr>
          <p:spPr bwMode="auto">
            <a:xfrm>
              <a:off x="6029305" y="513900"/>
              <a:ext cx="1377282" cy="29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Operator</a:t>
              </a:r>
              <a:endParaRPr lang="en-US" altLang="en-US" sz="1800" b="1" dirty="0"/>
            </a:p>
          </p:txBody>
        </p:sp>
        <p:sp>
          <p:nvSpPr>
            <p:cNvPr id="28" name="Text Box 31"/>
            <p:cNvSpPr txBox="1">
              <a:spLocks noChangeArrowheads="1"/>
            </p:cNvSpPr>
            <p:nvPr/>
          </p:nvSpPr>
          <p:spPr bwMode="auto">
            <a:xfrm>
              <a:off x="1966460" y="513901"/>
              <a:ext cx="1377282" cy="14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solidFill>
                    <a:srgbClr val="C00000"/>
                  </a:solidFill>
                </a:rPr>
                <a:t>Regulatory</a:t>
              </a:r>
            </a:p>
            <a:p>
              <a:r>
                <a:rPr lang="en-US" altLang="en-US" sz="2800" b="1" dirty="0">
                  <a:solidFill>
                    <a:srgbClr val="C00000"/>
                  </a:solidFill>
                </a:rPr>
                <a:t>gene</a:t>
              </a:r>
            </a:p>
          </p:txBody>
        </p:sp>
        <p:sp>
          <p:nvSpPr>
            <p:cNvPr id="29" name="Text Box 31"/>
            <p:cNvSpPr txBox="1">
              <a:spLocks noChangeArrowheads="1"/>
            </p:cNvSpPr>
            <p:nvPr/>
          </p:nvSpPr>
          <p:spPr bwMode="auto">
            <a:xfrm>
              <a:off x="6849578" y="2625055"/>
              <a:ext cx="2097521" cy="100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t>No RNA made</a:t>
              </a:r>
            </a:p>
          </p:txBody>
        </p:sp>
        <p:sp>
          <p:nvSpPr>
            <p:cNvPr id="30" name="Line 9"/>
            <p:cNvSpPr>
              <a:spLocks noChangeShapeType="1"/>
            </p:cNvSpPr>
            <p:nvPr/>
          </p:nvSpPr>
          <p:spPr bwMode="auto">
            <a:xfrm>
              <a:off x="2924233" y="1846365"/>
              <a:ext cx="621331" cy="503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0"/>
            <p:cNvSpPr>
              <a:spLocks noChangeShapeType="1"/>
            </p:cNvSpPr>
            <p:nvPr/>
          </p:nvSpPr>
          <p:spPr bwMode="auto">
            <a:xfrm>
              <a:off x="5818796" y="2086324"/>
              <a:ext cx="5177" cy="2130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31"/>
            <p:cNvSpPr txBox="1">
              <a:spLocks noChangeArrowheads="1"/>
            </p:cNvSpPr>
            <p:nvPr/>
          </p:nvSpPr>
          <p:spPr bwMode="auto">
            <a:xfrm>
              <a:off x="7617762" y="1367120"/>
              <a:ext cx="647218" cy="29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dirty="0" err="1"/>
                <a:t>IacZ</a:t>
              </a:r>
              <a:endParaRPr lang="en-US" altLang="en-US" sz="1800" b="1" i="1" dirty="0"/>
            </a:p>
          </p:txBody>
        </p:sp>
        <p:sp>
          <p:nvSpPr>
            <p:cNvPr id="33" name="AutoShape 12"/>
            <p:cNvSpPr>
              <a:spLocks/>
            </p:cNvSpPr>
            <p:nvPr/>
          </p:nvSpPr>
          <p:spPr bwMode="auto">
            <a:xfrm rot="-5400000">
              <a:off x="4517024" y="-381505"/>
              <a:ext cx="217850" cy="2744210"/>
            </a:xfrm>
            <a:prstGeom prst="rightBrace">
              <a:avLst>
                <a:gd name="adj1" fmla="val 5828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34" name="Text Box 31"/>
            <p:cNvSpPr txBox="1">
              <a:spLocks noChangeArrowheads="1"/>
            </p:cNvSpPr>
            <p:nvPr/>
          </p:nvSpPr>
          <p:spPr bwMode="auto">
            <a:xfrm>
              <a:off x="3006984" y="2221789"/>
              <a:ext cx="771484" cy="29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solidFill>
                    <a:schemeClr val="bg1"/>
                  </a:solidFill>
                </a:rPr>
                <a:t>lac</a:t>
              </a:r>
              <a:r>
                <a:rPr lang="en-US" altLang="en-US" sz="1800" b="1" i="1">
                  <a:solidFill>
                    <a:schemeClr val="bg1"/>
                  </a:solidFill>
                  <a:latin typeface="Times New Roman" pitchFamily="84" charset="0"/>
                </a:rPr>
                <a:t>I</a:t>
              </a:r>
              <a:endParaRPr lang="en-US" altLang="en-US" sz="1800" b="1" i="1">
                <a:solidFill>
                  <a:schemeClr val="bg1"/>
                </a:solidFill>
              </a:endParaRPr>
            </a:p>
          </p:txBody>
        </p:sp>
        <p:sp>
          <p:nvSpPr>
            <p:cNvPr id="35" name="Text Box 31"/>
            <p:cNvSpPr txBox="1">
              <a:spLocks noChangeArrowheads="1"/>
            </p:cNvSpPr>
            <p:nvPr/>
          </p:nvSpPr>
          <p:spPr bwMode="auto">
            <a:xfrm>
              <a:off x="778404" y="3241188"/>
              <a:ext cx="745596" cy="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mRNA</a:t>
              </a:r>
              <a:endParaRPr lang="en-US" altLang="en-US" sz="1800" b="1" dirty="0"/>
            </a:p>
          </p:txBody>
        </p:sp>
        <p:sp>
          <p:nvSpPr>
            <p:cNvPr id="36" name="Text Box 31"/>
            <p:cNvSpPr txBox="1">
              <a:spLocks noChangeArrowheads="1"/>
            </p:cNvSpPr>
            <p:nvPr/>
          </p:nvSpPr>
          <p:spPr bwMode="auto">
            <a:xfrm>
              <a:off x="3642570" y="3234976"/>
              <a:ext cx="1667235" cy="6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t>RNA</a:t>
              </a:r>
            </a:p>
            <a:p>
              <a:r>
                <a:rPr lang="en-US" altLang="en-US" sz="2800" b="1" dirty="0"/>
                <a:t>polymerase</a:t>
              </a:r>
            </a:p>
          </p:txBody>
        </p:sp>
        <p:sp>
          <p:nvSpPr>
            <p:cNvPr id="37" name="Line 18"/>
            <p:cNvSpPr>
              <a:spLocks noChangeShapeType="1"/>
            </p:cNvSpPr>
            <p:nvPr/>
          </p:nvSpPr>
          <p:spPr bwMode="auto">
            <a:xfrm flipH="1">
              <a:off x="4414125" y="3103217"/>
              <a:ext cx="331376" cy="4066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31"/>
            <p:cNvSpPr txBox="1">
              <a:spLocks noChangeArrowheads="1"/>
            </p:cNvSpPr>
            <p:nvPr/>
          </p:nvSpPr>
          <p:spPr bwMode="auto">
            <a:xfrm>
              <a:off x="3627085" y="4700781"/>
              <a:ext cx="1309971" cy="60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2800" b="1" dirty="0"/>
                <a:t>Active</a:t>
              </a:r>
            </a:p>
            <a:p>
              <a:r>
                <a:rPr lang="en-US" altLang="en-US" sz="2800" b="1" dirty="0"/>
                <a:t>repressor</a:t>
              </a:r>
            </a:p>
          </p:txBody>
        </p:sp>
        <p:sp>
          <p:nvSpPr>
            <p:cNvPr id="39" name="Text Box 31"/>
            <p:cNvSpPr txBox="1">
              <a:spLocks noChangeArrowheads="1"/>
            </p:cNvSpPr>
            <p:nvPr/>
          </p:nvSpPr>
          <p:spPr bwMode="auto">
            <a:xfrm>
              <a:off x="372360" y="4700781"/>
              <a:ext cx="1039707" cy="5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3200" b="1" dirty="0"/>
                <a:t>Protein</a:t>
              </a:r>
            </a:p>
          </p:txBody>
        </p:sp>
      </p:grpSp>
      <p:sp>
        <p:nvSpPr>
          <p:cNvPr id="2" name="Rectangle 1"/>
          <p:cNvSpPr/>
          <p:nvPr/>
        </p:nvSpPr>
        <p:spPr>
          <a:xfrm>
            <a:off x="6043108" y="4130892"/>
            <a:ext cx="2726958" cy="2554545"/>
          </a:xfrm>
          <a:prstGeom prst="rect">
            <a:avLst/>
          </a:prstGeom>
        </p:spPr>
        <p:txBody>
          <a:bodyPr wrap="square">
            <a:spAutoFit/>
          </a:bodyPr>
          <a:lstStyle/>
          <a:p>
            <a:r>
              <a:rPr lang="en-US" altLang="en-US" sz="3200" b="1" dirty="0">
                <a:solidFill>
                  <a:schemeClr val="accent3">
                    <a:lumMod val="50000"/>
                  </a:schemeClr>
                </a:solidFill>
              </a:rPr>
              <a:t>By itself, the </a:t>
            </a:r>
            <a:r>
              <a:rPr lang="en-US" altLang="en-US" sz="3200" b="1" i="1" dirty="0">
                <a:solidFill>
                  <a:schemeClr val="accent3">
                    <a:lumMod val="50000"/>
                  </a:schemeClr>
                </a:solidFill>
              </a:rPr>
              <a:t>lac </a:t>
            </a:r>
            <a:r>
              <a:rPr lang="en-US" altLang="en-US" sz="3200" b="1" dirty="0">
                <a:solidFill>
                  <a:schemeClr val="accent3">
                    <a:lumMod val="50000"/>
                  </a:schemeClr>
                </a:solidFill>
              </a:rPr>
              <a:t>repressor is active and switches the </a:t>
            </a:r>
            <a:r>
              <a:rPr lang="en-US" altLang="en-US" sz="3200" b="1" i="1" dirty="0">
                <a:solidFill>
                  <a:schemeClr val="accent3">
                    <a:lumMod val="50000"/>
                  </a:schemeClr>
                </a:solidFill>
              </a:rPr>
              <a:t>lac </a:t>
            </a:r>
            <a:r>
              <a:rPr lang="en-US" altLang="en-US" sz="3200" b="1" dirty="0">
                <a:solidFill>
                  <a:schemeClr val="accent3">
                    <a:lumMod val="50000"/>
                  </a:schemeClr>
                </a:solidFill>
              </a:rPr>
              <a:t>operon off.</a:t>
            </a:r>
          </a:p>
        </p:txBody>
      </p:sp>
    </p:spTree>
    <p:extLst>
      <p:ext uri="{BB962C8B-B14F-4D97-AF65-F5344CB8AC3E}">
        <p14:creationId xmlns:p14="http://schemas.microsoft.com/office/powerpoint/2010/main" val="25853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863" y="1570038"/>
            <a:ext cx="8548687" cy="4183062"/>
            <a:chOff x="296863" y="1570038"/>
            <a:chExt cx="8548687" cy="4183062"/>
          </a:xfrm>
        </p:grpSpPr>
        <p:pic>
          <p:nvPicPr>
            <p:cNvPr id="11266" name="Picture 2" descr="15_04bLacPresent-U"/>
            <p:cNvPicPr>
              <a:picLocks noChangeAspect="1" noChangeArrowheads="1"/>
            </p:cNvPicPr>
            <p:nvPr/>
          </p:nvPicPr>
          <p:blipFill rotWithShape="1">
            <a:blip r:embed="rId3">
              <a:extLst>
                <a:ext uri="{28A0092B-C50C-407E-A947-70E740481C1C}">
                  <a14:useLocalDpi xmlns:a14="http://schemas.microsoft.com/office/drawing/2010/main" val="0"/>
                </a:ext>
              </a:extLst>
            </a:blip>
            <a:srcRect t="66920" b="3787"/>
            <a:stretch/>
          </p:blipFill>
          <p:spPr bwMode="auto">
            <a:xfrm>
              <a:off x="296863" y="4279900"/>
              <a:ext cx="85486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31"/>
            <p:cNvSpPr txBox="1">
              <a:spLocks noChangeArrowheads="1"/>
            </p:cNvSpPr>
            <p:nvPr/>
          </p:nvSpPr>
          <p:spPr bwMode="auto">
            <a:xfrm>
              <a:off x="1052513" y="1570038"/>
              <a:ext cx="396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solidFill>
                    <a:schemeClr val="bg1"/>
                  </a:solidFill>
                </a:rPr>
                <a:t>Iac</a:t>
              </a:r>
              <a:r>
                <a:rPr lang="en-US" altLang="en-US" sz="1800" b="1" i="1">
                  <a:solidFill>
                    <a:schemeClr val="bg1"/>
                  </a:solidFill>
                  <a:latin typeface="Times New Roman" pitchFamily="84" charset="0"/>
                </a:rPr>
                <a:t>I</a:t>
              </a:r>
              <a:endParaRPr lang="en-US" altLang="en-US" sz="1800" b="1" i="1">
                <a:solidFill>
                  <a:schemeClr val="bg1"/>
                </a:solidFill>
              </a:endParaRPr>
            </a:p>
          </p:txBody>
        </p:sp>
        <p:sp>
          <p:nvSpPr>
            <p:cNvPr id="11286" name="Text Box 31"/>
            <p:cNvSpPr txBox="1">
              <a:spLocks noChangeArrowheads="1"/>
            </p:cNvSpPr>
            <p:nvPr/>
          </p:nvSpPr>
          <p:spPr bwMode="auto">
            <a:xfrm>
              <a:off x="809625" y="4829175"/>
              <a:ext cx="803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Allolactose</a:t>
              </a:r>
              <a:br>
                <a:rPr lang="en-US" altLang="en-US" sz="1800" b="1" dirty="0"/>
              </a:br>
              <a:r>
                <a:rPr lang="en-US" altLang="en-US" sz="1800" b="1" dirty="0"/>
                <a:t>(inducer)</a:t>
              </a:r>
            </a:p>
          </p:txBody>
        </p:sp>
      </p:grpSp>
      <p:sp>
        <p:nvSpPr>
          <p:cNvPr id="11287" name="Text Box 31"/>
          <p:cNvSpPr txBox="1">
            <a:spLocks noChangeArrowheads="1"/>
          </p:cNvSpPr>
          <p:nvPr/>
        </p:nvSpPr>
        <p:spPr bwMode="auto">
          <a:xfrm>
            <a:off x="134144" y="379622"/>
            <a:ext cx="41671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(b) Lactose present, repressor inactive, operon on</a:t>
            </a:r>
          </a:p>
        </p:txBody>
      </p:sp>
      <p:grpSp>
        <p:nvGrpSpPr>
          <p:cNvPr id="27" name="Group 26"/>
          <p:cNvGrpSpPr/>
          <p:nvPr/>
        </p:nvGrpSpPr>
        <p:grpSpPr>
          <a:xfrm>
            <a:off x="296863" y="1028700"/>
            <a:ext cx="8548687" cy="4838700"/>
            <a:chOff x="296863" y="914400"/>
            <a:chExt cx="8548687" cy="4838700"/>
          </a:xfrm>
        </p:grpSpPr>
        <p:pic>
          <p:nvPicPr>
            <p:cNvPr id="28" name="Picture 2" descr="15_04bLacPresent-U"/>
            <p:cNvPicPr>
              <a:picLocks noChangeAspect="1" noChangeArrowheads="1"/>
            </p:cNvPicPr>
            <p:nvPr/>
          </p:nvPicPr>
          <p:blipFill>
            <a:blip r:embed="rId3">
              <a:extLst>
                <a:ext uri="{28A0092B-C50C-407E-A947-70E740481C1C}">
                  <a14:useLocalDpi xmlns:a14="http://schemas.microsoft.com/office/drawing/2010/main" val="0"/>
                </a:ext>
              </a:extLst>
            </a:blip>
            <a:srcRect b="3787"/>
            <a:stretch>
              <a:fillRect/>
            </a:stretch>
          </p:blipFill>
          <p:spPr bwMode="auto">
            <a:xfrm>
              <a:off x="296863" y="914400"/>
              <a:ext cx="8548687"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31"/>
            <p:cNvSpPr txBox="1">
              <a:spLocks noChangeArrowheads="1"/>
            </p:cNvSpPr>
            <p:nvPr/>
          </p:nvSpPr>
          <p:spPr bwMode="auto">
            <a:xfrm>
              <a:off x="4616450" y="1581150"/>
              <a:ext cx="3968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IacZ</a:t>
              </a:r>
            </a:p>
          </p:txBody>
        </p:sp>
        <p:sp>
          <p:nvSpPr>
            <p:cNvPr id="30" name="Text Box 31"/>
            <p:cNvSpPr txBox="1">
              <a:spLocks noChangeArrowheads="1"/>
            </p:cNvSpPr>
            <p:nvPr/>
          </p:nvSpPr>
          <p:spPr bwMode="auto">
            <a:xfrm>
              <a:off x="6159500" y="1576388"/>
              <a:ext cx="396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IacY</a:t>
              </a:r>
            </a:p>
          </p:txBody>
        </p:sp>
        <p:sp>
          <p:nvSpPr>
            <p:cNvPr id="31" name="Text Box 31"/>
            <p:cNvSpPr txBox="1">
              <a:spLocks noChangeArrowheads="1"/>
            </p:cNvSpPr>
            <p:nvPr/>
          </p:nvSpPr>
          <p:spPr bwMode="auto">
            <a:xfrm>
              <a:off x="7707313" y="1573213"/>
              <a:ext cx="396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IacA</a:t>
              </a:r>
            </a:p>
          </p:txBody>
        </p:sp>
        <p:sp>
          <p:nvSpPr>
            <p:cNvPr id="32" name="Text Box 31"/>
            <p:cNvSpPr txBox="1">
              <a:spLocks noChangeArrowheads="1"/>
            </p:cNvSpPr>
            <p:nvPr/>
          </p:nvSpPr>
          <p:spPr bwMode="auto">
            <a:xfrm>
              <a:off x="1052513" y="1570038"/>
              <a:ext cx="396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solidFill>
                    <a:schemeClr val="bg1"/>
                  </a:solidFill>
                </a:rPr>
                <a:t>Iac</a:t>
              </a:r>
              <a:r>
                <a:rPr lang="en-US" altLang="en-US" sz="1800" b="1" i="1">
                  <a:solidFill>
                    <a:schemeClr val="bg1"/>
                  </a:solidFill>
                  <a:latin typeface="Times New Roman" pitchFamily="84" charset="0"/>
                </a:rPr>
                <a:t>I</a:t>
              </a:r>
              <a:endParaRPr lang="en-US" altLang="en-US" sz="1800" b="1" i="1">
                <a:solidFill>
                  <a:schemeClr val="bg1"/>
                </a:solidFill>
              </a:endParaRPr>
            </a:p>
          </p:txBody>
        </p:sp>
        <p:sp>
          <p:nvSpPr>
            <p:cNvPr id="33" name="Text Box 31"/>
            <p:cNvSpPr txBox="1">
              <a:spLocks noChangeArrowheads="1"/>
            </p:cNvSpPr>
            <p:nvPr/>
          </p:nvSpPr>
          <p:spPr bwMode="auto">
            <a:xfrm>
              <a:off x="342900" y="9207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DNA</a:t>
              </a:r>
            </a:p>
          </p:txBody>
        </p:sp>
        <p:sp>
          <p:nvSpPr>
            <p:cNvPr id="34" name="Text Box 31"/>
            <p:cNvSpPr txBox="1">
              <a:spLocks noChangeArrowheads="1"/>
            </p:cNvSpPr>
            <p:nvPr/>
          </p:nvSpPr>
          <p:spPr bwMode="auto">
            <a:xfrm>
              <a:off x="4562475" y="9334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lac</a:t>
              </a:r>
              <a:r>
                <a:rPr lang="en-US" altLang="en-US" sz="1800" b="1"/>
                <a:t> operon</a:t>
              </a:r>
            </a:p>
          </p:txBody>
        </p:sp>
        <p:sp>
          <p:nvSpPr>
            <p:cNvPr id="35" name="AutoShape 10"/>
            <p:cNvSpPr>
              <a:spLocks/>
            </p:cNvSpPr>
            <p:nvPr/>
          </p:nvSpPr>
          <p:spPr bwMode="auto">
            <a:xfrm rot="-5400000">
              <a:off x="5060950" y="-2132012"/>
              <a:ext cx="177800" cy="6858000"/>
            </a:xfrm>
            <a:prstGeom prst="rightBrace">
              <a:avLst>
                <a:gd name="adj1" fmla="val 3553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36" name="Text Box 31"/>
            <p:cNvSpPr txBox="1">
              <a:spLocks noChangeArrowheads="1"/>
            </p:cNvSpPr>
            <p:nvPr/>
          </p:nvSpPr>
          <p:spPr bwMode="auto">
            <a:xfrm>
              <a:off x="5808663" y="3665538"/>
              <a:ext cx="877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Permease</a:t>
              </a:r>
            </a:p>
          </p:txBody>
        </p:sp>
        <p:sp>
          <p:nvSpPr>
            <p:cNvPr id="37" name="Text Box 31"/>
            <p:cNvSpPr txBox="1">
              <a:spLocks noChangeArrowheads="1"/>
            </p:cNvSpPr>
            <p:nvPr/>
          </p:nvSpPr>
          <p:spPr bwMode="auto">
            <a:xfrm>
              <a:off x="7097713" y="3671888"/>
              <a:ext cx="8778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Transacetylase</a:t>
              </a:r>
            </a:p>
          </p:txBody>
        </p:sp>
        <p:sp>
          <p:nvSpPr>
            <p:cNvPr id="38" name="Text Box 31"/>
            <p:cNvSpPr txBox="1">
              <a:spLocks noChangeArrowheads="1"/>
            </p:cNvSpPr>
            <p:nvPr/>
          </p:nvSpPr>
          <p:spPr bwMode="auto">
            <a:xfrm>
              <a:off x="3852863" y="3671888"/>
              <a:ext cx="141128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sym typeface="Symbol" pitchFamily="84" charset="2"/>
                </a:rPr>
                <a:t>-</a:t>
              </a:r>
              <a:r>
                <a:rPr lang="en-US" altLang="en-US" sz="1800" b="1"/>
                <a:t>Galactosidase</a:t>
              </a:r>
            </a:p>
          </p:txBody>
        </p:sp>
        <p:sp>
          <p:nvSpPr>
            <p:cNvPr id="39" name="Text Box 31"/>
            <p:cNvSpPr txBox="1">
              <a:spLocks noChangeArrowheads="1"/>
            </p:cNvSpPr>
            <p:nvPr/>
          </p:nvSpPr>
          <p:spPr bwMode="auto">
            <a:xfrm>
              <a:off x="323850" y="2430463"/>
              <a:ext cx="457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mRNA</a:t>
              </a:r>
            </a:p>
          </p:txBody>
        </p:sp>
        <p:sp>
          <p:nvSpPr>
            <p:cNvPr id="40" name="Text Box 31"/>
            <p:cNvSpPr txBox="1">
              <a:spLocks noChangeArrowheads="1"/>
            </p:cNvSpPr>
            <p:nvPr/>
          </p:nvSpPr>
          <p:spPr bwMode="auto">
            <a:xfrm>
              <a:off x="341313" y="3244850"/>
              <a:ext cx="6223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Protein</a:t>
              </a:r>
            </a:p>
          </p:txBody>
        </p:sp>
        <p:sp>
          <p:nvSpPr>
            <p:cNvPr id="41" name="Line 16"/>
            <p:cNvSpPr>
              <a:spLocks noChangeShapeType="1"/>
            </p:cNvSpPr>
            <p:nvPr/>
          </p:nvSpPr>
          <p:spPr bwMode="auto">
            <a:xfrm flipH="1">
              <a:off x="2497138" y="1973263"/>
              <a:ext cx="153987" cy="2238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31"/>
            <p:cNvSpPr txBox="1">
              <a:spLocks noChangeArrowheads="1"/>
            </p:cNvSpPr>
            <p:nvPr/>
          </p:nvSpPr>
          <p:spPr bwMode="auto">
            <a:xfrm>
              <a:off x="2217738" y="2236788"/>
              <a:ext cx="15144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RNA polymerase</a:t>
              </a:r>
            </a:p>
          </p:txBody>
        </p:sp>
        <p:sp>
          <p:nvSpPr>
            <p:cNvPr id="43" name="Text Box 31"/>
            <p:cNvSpPr txBox="1">
              <a:spLocks noChangeArrowheads="1"/>
            </p:cNvSpPr>
            <p:nvPr/>
          </p:nvSpPr>
          <p:spPr bwMode="auto">
            <a:xfrm>
              <a:off x="2646363" y="2713038"/>
              <a:ext cx="915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mRNA 5</a:t>
              </a:r>
              <a:r>
                <a:rPr lang="en-US" altLang="en-US" sz="1800" b="1">
                  <a:sym typeface="Symbol" pitchFamily="84" charset="2"/>
                </a:rPr>
                <a:t></a:t>
              </a:r>
              <a:endParaRPr lang="en-US" altLang="en-US" sz="1800" b="1"/>
            </a:p>
          </p:txBody>
        </p:sp>
        <p:sp>
          <p:nvSpPr>
            <p:cNvPr id="44" name="Text Box 31"/>
            <p:cNvSpPr txBox="1">
              <a:spLocks noChangeArrowheads="1"/>
            </p:cNvSpPr>
            <p:nvPr/>
          </p:nvSpPr>
          <p:spPr bwMode="auto">
            <a:xfrm>
              <a:off x="1684338" y="2436813"/>
              <a:ext cx="457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3</a:t>
              </a:r>
              <a:r>
                <a:rPr lang="en-US" altLang="en-US" sz="1800" b="1">
                  <a:sym typeface="Symbol" pitchFamily="84" charset="2"/>
                </a:rPr>
                <a:t></a:t>
              </a:r>
              <a:endParaRPr lang="en-US" altLang="en-US" sz="1800" b="1"/>
            </a:p>
          </p:txBody>
        </p:sp>
        <p:sp>
          <p:nvSpPr>
            <p:cNvPr id="45" name="Text Box 31"/>
            <p:cNvSpPr txBox="1">
              <a:spLocks noChangeArrowheads="1"/>
            </p:cNvSpPr>
            <p:nvPr/>
          </p:nvSpPr>
          <p:spPr bwMode="auto">
            <a:xfrm>
              <a:off x="712788" y="2913063"/>
              <a:ext cx="457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5</a:t>
              </a:r>
              <a:r>
                <a:rPr lang="en-US" altLang="en-US" sz="1800" b="1">
                  <a:sym typeface="Symbol" pitchFamily="84" charset="2"/>
                </a:rPr>
                <a:t></a:t>
              </a:r>
              <a:endParaRPr lang="en-US" altLang="en-US" sz="1800" b="1"/>
            </a:p>
          </p:txBody>
        </p:sp>
        <p:sp>
          <p:nvSpPr>
            <p:cNvPr id="46" name="Text Box 31"/>
            <p:cNvSpPr txBox="1">
              <a:spLocks noChangeArrowheads="1"/>
            </p:cNvSpPr>
            <p:nvPr/>
          </p:nvSpPr>
          <p:spPr bwMode="auto">
            <a:xfrm>
              <a:off x="2451100" y="4279900"/>
              <a:ext cx="803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Inactive</a:t>
              </a:r>
            </a:p>
            <a:p>
              <a:r>
                <a:rPr lang="en-US" altLang="en-US" sz="1800" b="1"/>
                <a:t>repressor</a:t>
              </a:r>
            </a:p>
          </p:txBody>
        </p:sp>
        <p:sp>
          <p:nvSpPr>
            <p:cNvPr id="47" name="Text Box 31"/>
            <p:cNvSpPr txBox="1">
              <a:spLocks noChangeArrowheads="1"/>
            </p:cNvSpPr>
            <p:nvPr/>
          </p:nvSpPr>
          <p:spPr bwMode="auto">
            <a:xfrm>
              <a:off x="809625" y="4829175"/>
              <a:ext cx="803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Allolactose</a:t>
              </a:r>
              <a:br>
                <a:rPr lang="en-US" altLang="en-US" sz="1800" b="1" dirty="0"/>
              </a:br>
              <a:r>
                <a:rPr lang="en-US" altLang="en-US" sz="1800" b="1" dirty="0"/>
                <a:t>(inducer)</a:t>
              </a:r>
            </a:p>
          </p:txBody>
        </p:sp>
      </p:grpSp>
      <p:sp>
        <p:nvSpPr>
          <p:cNvPr id="2" name="Rectangle 1"/>
          <p:cNvSpPr/>
          <p:nvPr/>
        </p:nvSpPr>
        <p:spPr>
          <a:xfrm>
            <a:off x="2833937" y="5020886"/>
            <a:ext cx="6140951" cy="1754326"/>
          </a:xfrm>
          <a:prstGeom prst="rect">
            <a:avLst/>
          </a:prstGeom>
        </p:spPr>
        <p:txBody>
          <a:bodyPr wrap="square">
            <a:spAutoFit/>
          </a:bodyPr>
          <a:lstStyle/>
          <a:p>
            <a:r>
              <a:rPr lang="en-US" altLang="en-US" sz="3600" dirty="0"/>
              <a:t>A molecule called an </a:t>
            </a:r>
            <a:r>
              <a:rPr lang="en-US" altLang="en-US" sz="3600" b="1" dirty="0"/>
              <a:t>inducer </a:t>
            </a:r>
            <a:r>
              <a:rPr lang="en-US" altLang="en-US" sz="3600" dirty="0"/>
              <a:t>inactivates the repressor to turn the </a:t>
            </a:r>
            <a:r>
              <a:rPr lang="en-US" altLang="en-US" sz="3600" i="1" dirty="0"/>
              <a:t>lac </a:t>
            </a:r>
            <a:r>
              <a:rPr lang="en-US" altLang="en-US" sz="3600" dirty="0"/>
              <a:t>operon on.</a:t>
            </a:r>
          </a:p>
        </p:txBody>
      </p:sp>
      <p:sp>
        <p:nvSpPr>
          <p:cNvPr id="3" name="Oval 2"/>
          <p:cNvSpPr/>
          <p:nvPr/>
        </p:nvSpPr>
        <p:spPr>
          <a:xfrm>
            <a:off x="0" y="4279900"/>
            <a:ext cx="2574131" cy="18923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thumbs.dreamstime.com/z/pouring-milk-1341134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311"/>
          <a:stretch/>
        </p:blipFill>
        <p:spPr bwMode="auto">
          <a:xfrm>
            <a:off x="6954313" y="-146202"/>
            <a:ext cx="1505999" cy="124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817</Words>
  <Application>Microsoft Office PowerPoint</Application>
  <PresentationFormat>On-screen Show (4:3)</PresentationFormat>
  <Paragraphs>181</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Tahoma</vt:lpstr>
      <vt:lpstr>Times</vt:lpstr>
      <vt:lpstr>Times New Roman</vt:lpstr>
      <vt:lpstr>Wingdings</vt:lpstr>
      <vt:lpstr>Office Theme</vt:lpstr>
      <vt:lpstr>PowerPoint Presentation</vt:lpstr>
      <vt:lpstr>PowerPoint Presentation</vt:lpstr>
      <vt:lpstr>You Must Know</vt:lpstr>
      <vt:lpstr>Repressible Operons</vt:lpstr>
      <vt:lpstr>Inducible Operon</vt:lpstr>
      <vt:lpstr>PowerPoint Presentation</vt:lpstr>
      <vt:lpstr>PowerPoint Presentation</vt:lpstr>
      <vt:lpstr>Figure 15.4a</vt:lpstr>
      <vt:lpstr>PowerPoint Presentation</vt:lpstr>
      <vt:lpstr>PowerPoint Presentation</vt:lpstr>
      <vt:lpstr>How E. Coli “knows” when glucose is scarce  </vt:lpstr>
      <vt:lpstr>PowerPoint Presentation</vt:lpstr>
      <vt:lpstr>Figure 15.5a</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winga</cp:lastModifiedBy>
  <cp:revision>71</cp:revision>
  <cp:lastPrinted>2016-01-22T14:09:03Z</cp:lastPrinted>
  <dcterms:created xsi:type="dcterms:W3CDTF">2015-01-26T22:11:29Z</dcterms:created>
  <dcterms:modified xsi:type="dcterms:W3CDTF">2020-02-06T15:50:15Z</dcterms:modified>
</cp:coreProperties>
</file>