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1" r:id="rId4"/>
    <p:sldId id="262" r:id="rId5"/>
    <p:sldId id="269" r:id="rId6"/>
    <p:sldId id="265" r:id="rId7"/>
    <p:sldId id="267" r:id="rId8"/>
    <p:sldId id="270" r:id="rId9"/>
    <p:sldId id="27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333" autoAdjust="0"/>
  </p:normalViewPr>
  <p:slideViewPr>
    <p:cSldViewPr>
      <p:cViewPr varScale="1">
        <p:scale>
          <a:sx n="50" d="100"/>
          <a:sy n="50" d="100"/>
        </p:scale>
        <p:origin x="238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607084E-8641-4A5A-A47F-929FD201AF2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68FF2C-BF5F-4C71-A194-1E1285E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E385D3D-B0D0-4DF1-9A8E-A07F2F9690E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AE2F400-E9F0-4CEC-8F70-9003EF10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88B32FC5-AACC-4291-93BA-B5757EB4DBA0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D1984FF-5A16-4D77-8323-30A47BADD8A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-295313"/>
            <a:r>
              <a:rPr lang="en-US" altLang="en-US" dirty="0"/>
              <a:t>One common misconception is that organisms evolve during their lifetimes.</a:t>
            </a:r>
            <a:r>
              <a:rPr lang="en-US" altLang="en-US" baseline="0" dirty="0"/>
              <a:t> </a:t>
            </a:r>
            <a:r>
              <a:rPr lang="en-US" altLang="en-US" dirty="0"/>
              <a:t>Natural selection acts on individuals, but only populations evolve.</a:t>
            </a:r>
            <a:r>
              <a:rPr lang="en-US" altLang="en-US" baseline="0" dirty="0"/>
              <a:t> </a:t>
            </a:r>
            <a:r>
              <a:rPr lang="en-US" altLang="en-US" dirty="0"/>
              <a:t>Consider, for example, a population of medium ground finches on Daphne Major Island.</a:t>
            </a:r>
            <a:r>
              <a:rPr lang="en-US" altLang="en-US" baseline="0" dirty="0"/>
              <a:t> </a:t>
            </a:r>
            <a:r>
              <a:rPr lang="en-US" altLang="en-US" dirty="0"/>
              <a:t>During a drought, large-beaked birds were more likely to crack large seeds and survive.</a:t>
            </a:r>
            <a:r>
              <a:rPr lang="en-US" altLang="en-US" baseline="0" dirty="0"/>
              <a:t> </a:t>
            </a:r>
            <a:r>
              <a:rPr lang="en-US" altLang="en-US" dirty="0"/>
              <a:t>The finch population evolved by natural selection.</a:t>
            </a:r>
            <a:endParaRPr lang="en-US" altLang="en-US" sz="2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1B01996-D5A0-4E72-8345-10CC015269DE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93F6DFF-365C-44D9-BE01-927E6C11F466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20993" indent="-295313" defTabSz="924458">
              <a:defRPr/>
            </a:pPr>
            <a:r>
              <a:rPr lang="en-US" altLang="en-US" dirty="0"/>
              <a:t>Mendel’s</a:t>
            </a:r>
            <a:r>
              <a:rPr lang="en-US" altLang="ja-JP" dirty="0">
                <a:ea typeface="ＭＳ Ｐゴシック" pitchFamily="84" charset="-128"/>
              </a:rPr>
              <a:t> work on pea plants provided evidence of discrete heritable units (genes).</a:t>
            </a:r>
            <a:endParaRPr lang="en-US" altLang="en-US" dirty="0"/>
          </a:p>
          <a:p>
            <a:pPr marL="320993" indent="-295313"/>
            <a:r>
              <a:rPr lang="en-US" altLang="en-US" dirty="0"/>
              <a:t>Phenotypic variation often reflects </a:t>
            </a:r>
            <a:r>
              <a:rPr lang="en-US" altLang="en-US" b="1" dirty="0"/>
              <a:t>genetic variation.</a:t>
            </a:r>
            <a:r>
              <a:rPr lang="en-US" altLang="en-US" b="1" baseline="0" dirty="0"/>
              <a:t> </a:t>
            </a:r>
            <a:r>
              <a:rPr lang="en-US" altLang="en-US" dirty="0"/>
              <a:t>Genetic variation among individuals is caused by differences in genes or other DNA sequences.</a:t>
            </a:r>
            <a:r>
              <a:rPr lang="en-US" altLang="en-US" baseline="0" dirty="0"/>
              <a:t> </a:t>
            </a:r>
            <a:r>
              <a:rPr lang="en-US" altLang="en-US" dirty="0"/>
              <a:t>Some phenotypic differences are due to differences in a single gene and can be classified on an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either-or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basis.</a:t>
            </a:r>
            <a:r>
              <a:rPr lang="en-US" altLang="ja-JP" baseline="0" dirty="0">
                <a:ea typeface="ＭＳ Ｐゴシック" pitchFamily="84" charset="-128"/>
              </a:rPr>
              <a:t>  </a:t>
            </a:r>
            <a:r>
              <a:rPr lang="en-US" altLang="en-US" dirty="0"/>
              <a:t>Other phenotypic differences are due to the influence of many genes and vary in gradations along a continuum.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B534F80-CF2E-449F-90F6-AC837536B18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20993" indent="-295313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E75BC1A-CEAB-4F2E-845F-87D79613E390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DEC21E9-79CE-4E1D-A3E4-93AEEFF81735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20993" indent="-295313"/>
            <a:r>
              <a:rPr lang="en-US" altLang="en-US" dirty="0"/>
              <a:t>Genetic variation can be measured at the molecular level of DNA as nucleotide variability.</a:t>
            </a:r>
            <a:r>
              <a:rPr lang="en-US" altLang="en-US" baseline="0" dirty="0"/>
              <a:t> </a:t>
            </a:r>
            <a:r>
              <a:rPr lang="en-US" altLang="en-US" dirty="0"/>
              <a:t>Nucleotide variation rarely results in phenotypic variation.</a:t>
            </a:r>
            <a:r>
              <a:rPr lang="en-US" altLang="en-US" baseline="0" dirty="0"/>
              <a:t> </a:t>
            </a:r>
            <a:r>
              <a:rPr lang="en-US" altLang="en-US" dirty="0"/>
              <a:t>Most differences occur in noncoding regions (introns).</a:t>
            </a:r>
            <a:r>
              <a:rPr lang="en-US" altLang="en-US" baseline="0" dirty="0"/>
              <a:t> </a:t>
            </a:r>
            <a:r>
              <a:rPr lang="en-US" altLang="en-US" dirty="0"/>
              <a:t>Variations that occur in coding regions (exons) rarely change the amino acid sequence of the encoded protein.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79FBAFC-BF93-40D4-A850-41349E95E95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Review</a:t>
            </a:r>
            <a:r>
              <a:rPr lang="en-US" altLang="en-US" baseline="0" dirty="0">
                <a:latin typeface="Times New Roman" pitchFamily="84" charset="0"/>
                <a:ea typeface="ＭＳ Ｐゴシック" pitchFamily="84" charset="-128"/>
              </a:rPr>
              <a:t> (You have had this in before in previous chapters.)</a:t>
            </a:r>
          </a:p>
          <a:p>
            <a:pPr indent="-295313"/>
            <a:r>
              <a:rPr lang="en-US" altLang="en-US" dirty="0"/>
              <a:t>A mutation is a change in the nucleotide sequence of DNA.</a:t>
            </a:r>
            <a:r>
              <a:rPr lang="en-US" altLang="en-US" baseline="0" dirty="0"/>
              <a:t> </a:t>
            </a:r>
            <a:r>
              <a:rPr lang="en-US" altLang="en-US" dirty="0"/>
              <a:t>Only mutations in cells that produce gametes can be passed to offspring.</a:t>
            </a:r>
            <a:r>
              <a:rPr lang="en-US" altLang="en-US" baseline="0" dirty="0"/>
              <a:t> </a:t>
            </a:r>
            <a:r>
              <a:rPr lang="en-US" altLang="en-US" dirty="0"/>
              <a:t>A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point mutation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is a change in one base in a gene.</a:t>
            </a:r>
            <a:r>
              <a:rPr lang="en-US" altLang="ja-JP" baseline="0" dirty="0">
                <a:ea typeface="ＭＳ Ｐゴシック" pitchFamily="84" charset="-128"/>
              </a:rPr>
              <a:t> </a:t>
            </a:r>
            <a:r>
              <a:rPr lang="en-US" altLang="en-US" dirty="0"/>
              <a:t>The effects of point mutations can vary</a:t>
            </a:r>
            <a:r>
              <a:rPr lang="en-US" altLang="en-US" baseline="0" dirty="0"/>
              <a:t>.  </a:t>
            </a:r>
            <a:r>
              <a:rPr lang="en-US" altLang="en-US" dirty="0"/>
              <a:t>Mutations in noncoding regions of DNA are often harmless.</a:t>
            </a:r>
            <a:r>
              <a:rPr lang="en-US" altLang="en-US" baseline="0" dirty="0"/>
              <a:t>  </a:t>
            </a:r>
            <a:r>
              <a:rPr lang="en-US" altLang="en-US" dirty="0"/>
              <a:t>Mutations to genes can be neutral because of redundancy in the genetic code.</a:t>
            </a:r>
            <a:r>
              <a:rPr lang="en-US" altLang="en-US" baseline="0" dirty="0"/>
              <a:t>  </a:t>
            </a:r>
            <a:r>
              <a:rPr lang="en-US" altLang="en-US" dirty="0"/>
              <a:t>The effects of point mutations can vary.</a:t>
            </a:r>
            <a:r>
              <a:rPr lang="en-US" altLang="en-US" sz="3000" dirty="0"/>
              <a:t>  </a:t>
            </a:r>
            <a:r>
              <a:rPr lang="en-US" altLang="en-US" dirty="0"/>
              <a:t>Mutations that alter the phenotype are often harmful.</a:t>
            </a:r>
            <a:r>
              <a:rPr lang="en-US" altLang="en-US" baseline="0" dirty="0"/>
              <a:t>  </a:t>
            </a:r>
            <a:r>
              <a:rPr lang="en-US" altLang="en-US" dirty="0"/>
              <a:t>Mutations that result in a change in protein production can sometimes be beneficial.</a:t>
            </a:r>
            <a:r>
              <a:rPr lang="en-US" altLang="en-US" baseline="0" dirty="0"/>
              <a:t>  </a:t>
            </a:r>
            <a:r>
              <a:rPr lang="en-US" altLang="en-US" dirty="0"/>
              <a:t>Chromosomal mutations that delete, disrupt, or rearrange many loci are typically harmful.</a:t>
            </a:r>
            <a:r>
              <a:rPr lang="en-US" altLang="en-US" baseline="0" dirty="0"/>
              <a:t>  </a:t>
            </a:r>
            <a:r>
              <a:rPr lang="en-US" altLang="en-US" dirty="0"/>
              <a:t>Duplication of small pieces of DNA increases genome size and is usually less harmful.</a:t>
            </a:r>
          </a:p>
          <a:p>
            <a:pPr marL="731863" lvl="1"/>
            <a:endParaRPr lang="en-US" altLang="en-US" dirty="0"/>
          </a:p>
          <a:p>
            <a:pPr marL="731863" lvl="1"/>
            <a:endParaRPr lang="en-US" altLang="en-US" sz="2300" dirty="0"/>
          </a:p>
          <a:p>
            <a:pPr indent="-295313"/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41E1845-3B09-401B-9ACD-205C095E92CE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24458">
              <a:defRPr/>
            </a:pPr>
            <a:r>
              <a:rPr lang="en-US" altLang="en-US" dirty="0"/>
              <a:t>Sexual reproduction can shuffle existing alleles into new combinations through three mechanisms: crossing over, independent assortment, and fertilization. (Review</a:t>
            </a:r>
            <a:r>
              <a:rPr lang="en-US" altLang="en-US" baseline="0" dirty="0"/>
              <a:t> meiosis.)</a:t>
            </a:r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7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4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8261-6637-41CF-9F2E-07DF3B4CDD3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77DF-74E9-49E7-9C75-D604917C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615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Chapter 21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Genetic Variation </a:t>
            </a:r>
            <a:r>
              <a:rPr lang="en-US"/>
              <a:t>and Evolution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57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25739" y="39949"/>
            <a:ext cx="4760913" cy="6818051"/>
            <a:chOff x="4225739" y="39949"/>
            <a:chExt cx="4760913" cy="6818051"/>
          </a:xfrm>
        </p:grpSpPr>
        <p:pic>
          <p:nvPicPr>
            <p:cNvPr id="10242" name="Picture 41" descr="21_02SelectionFoodSource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"/>
            <a:stretch>
              <a:fillRect/>
            </a:stretch>
          </p:blipFill>
          <p:spPr bwMode="auto">
            <a:xfrm>
              <a:off x="4225739" y="1622425"/>
              <a:ext cx="4760913" cy="523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Text Box 31"/>
            <p:cNvSpPr txBox="1">
              <a:spLocks noChangeArrowheads="1"/>
            </p:cNvSpPr>
            <p:nvPr/>
          </p:nvSpPr>
          <p:spPr bwMode="auto">
            <a:xfrm>
              <a:off x="7319777" y="5673725"/>
              <a:ext cx="1387475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b="1"/>
                <a:t>1978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b="1"/>
                <a:t>(after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b="1"/>
                <a:t>drought)</a:t>
              </a:r>
            </a:p>
          </p:txBody>
        </p:sp>
        <p:sp>
          <p:nvSpPr>
            <p:cNvPr id="10245" name="Text Box 31"/>
            <p:cNvSpPr txBox="1">
              <a:spLocks noChangeArrowheads="1"/>
            </p:cNvSpPr>
            <p:nvPr/>
          </p:nvSpPr>
          <p:spPr bwMode="auto">
            <a:xfrm>
              <a:off x="4902014" y="1855788"/>
              <a:ext cx="3937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/>
                <a:t>10</a:t>
              </a:r>
            </a:p>
          </p:txBody>
        </p:sp>
        <p:sp>
          <p:nvSpPr>
            <p:cNvPr id="10246" name="Text Box 31"/>
            <p:cNvSpPr txBox="1">
              <a:spLocks noChangeArrowheads="1"/>
            </p:cNvSpPr>
            <p:nvPr/>
          </p:nvSpPr>
          <p:spPr bwMode="auto">
            <a:xfrm>
              <a:off x="5211577" y="5670550"/>
              <a:ext cx="213836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b="1"/>
                <a:t>1976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b="1"/>
                <a:t>(similar to the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b="1"/>
                <a:t>prior 3 years)</a:t>
              </a:r>
            </a:p>
          </p:txBody>
        </p:sp>
        <p:sp>
          <p:nvSpPr>
            <p:cNvPr id="10247" name="Text Box 31"/>
            <p:cNvSpPr txBox="1">
              <a:spLocks noChangeArrowheads="1"/>
            </p:cNvSpPr>
            <p:nvPr/>
          </p:nvSpPr>
          <p:spPr bwMode="auto">
            <a:xfrm rot="-5400000">
              <a:off x="2731902" y="3416300"/>
              <a:ext cx="3751262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b="1"/>
                <a:t>Average beak depth (mm)</a:t>
              </a:r>
            </a:p>
          </p:txBody>
        </p:sp>
        <p:sp>
          <p:nvSpPr>
            <p:cNvPr id="10248" name="Text Box 31"/>
            <p:cNvSpPr txBox="1">
              <a:spLocks noChangeArrowheads="1"/>
            </p:cNvSpPr>
            <p:nvPr/>
          </p:nvSpPr>
          <p:spPr bwMode="auto">
            <a:xfrm>
              <a:off x="5063939" y="2998788"/>
              <a:ext cx="20796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/>
                <a:t>9</a:t>
              </a:r>
            </a:p>
          </p:txBody>
        </p:sp>
        <p:sp>
          <p:nvSpPr>
            <p:cNvPr id="10249" name="Text Box 31"/>
            <p:cNvSpPr txBox="1">
              <a:spLocks noChangeArrowheads="1"/>
            </p:cNvSpPr>
            <p:nvPr/>
          </p:nvSpPr>
          <p:spPr bwMode="auto">
            <a:xfrm>
              <a:off x="5068702" y="4148138"/>
              <a:ext cx="207962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/>
                <a:t>8</a:t>
              </a:r>
            </a:p>
          </p:txBody>
        </p:sp>
        <p:sp>
          <p:nvSpPr>
            <p:cNvPr id="10250" name="Text Box 31"/>
            <p:cNvSpPr txBox="1">
              <a:spLocks noChangeArrowheads="1"/>
            </p:cNvSpPr>
            <p:nvPr/>
          </p:nvSpPr>
          <p:spPr bwMode="auto">
            <a:xfrm>
              <a:off x="5063939" y="5289550"/>
              <a:ext cx="2174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/>
                <a:t>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607532" y="39949"/>
              <a:ext cx="43791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/>
                <a:t>Beak length of Ground Finches on Daphne Major Island</a:t>
              </a:r>
              <a:endParaRPr lang="en-US" sz="28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3554015"/>
            <a:ext cx="40733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Natural selection acts on individuals, but only populations evolve. </a:t>
            </a:r>
            <a:endParaRPr lang="en-US" sz="3600" dirty="0"/>
          </a:p>
        </p:txBody>
      </p:sp>
      <p:pic>
        <p:nvPicPr>
          <p:cNvPr id="1026" name="Picture 2" descr="http://2.bp.blogspot.com/-LnFWexiSn_Q/Tql8WGSyGcI/AAAAAAAAAzw/w_1cqkZPA7o/s1600/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3" y="310585"/>
            <a:ext cx="4089586" cy="21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5859" y="35859"/>
            <a:ext cx="9428922" cy="5130800"/>
          </a:xfrm>
        </p:spPr>
        <p:txBody>
          <a:bodyPr lIns="91440" tIns="45720" rIns="91440" bIns="45720"/>
          <a:lstStyle/>
          <a:p>
            <a:pPr indent="-292100" eaLnBrk="1" hangingPunct="1"/>
            <a:r>
              <a:rPr lang="en-US" altLang="en-US" b="1" dirty="0"/>
              <a:t>Microevolution</a:t>
            </a:r>
            <a:r>
              <a:rPr lang="en-US" altLang="en-US" dirty="0"/>
              <a:t> is a change in allele frequencies in a population over generations.</a:t>
            </a:r>
          </a:p>
          <a:p>
            <a:pPr indent="-292100" eaLnBrk="1" hangingPunct="1"/>
            <a:r>
              <a:rPr lang="en-US" altLang="en-US" dirty="0"/>
              <a:t>Three mechanisms cause allele frequency change</a:t>
            </a:r>
          </a:p>
          <a:p>
            <a:pPr marL="723900" lvl="1" eaLnBrk="1" hangingPunct="1"/>
            <a:r>
              <a:rPr lang="en-US" altLang="en-US" dirty="0"/>
              <a:t>Natural selection</a:t>
            </a:r>
          </a:p>
          <a:p>
            <a:pPr marL="723900" lvl="1" eaLnBrk="1" hangingPunct="1"/>
            <a:r>
              <a:rPr lang="en-US" altLang="en-US" dirty="0"/>
              <a:t>Genetic drift</a:t>
            </a:r>
          </a:p>
          <a:p>
            <a:pPr marL="723900" lvl="1" eaLnBrk="1" hangingPunct="1"/>
            <a:r>
              <a:rPr lang="en-US" altLang="en-US" dirty="0"/>
              <a:t>Gene flow</a:t>
            </a:r>
            <a:endParaRPr lang="en-US" altLang="en-US" sz="2800" dirty="0"/>
          </a:p>
          <a:p>
            <a:pPr indent="-292100" eaLnBrk="1" hangingPunct="1"/>
            <a:r>
              <a:rPr lang="en-US" altLang="en-US" dirty="0"/>
              <a:t>Only natural selection consistently causes adaptive evolution</a:t>
            </a:r>
          </a:p>
        </p:txBody>
      </p:sp>
      <p:pic>
        <p:nvPicPr>
          <p:cNvPr id="1028" name="Picture 4" descr="http://www.dailyworldfacts.com/wp-content/uploads/2011/05/cheetah-facts-cheetah-ru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8" b="20385"/>
          <a:stretch/>
        </p:blipFill>
        <p:spPr bwMode="auto">
          <a:xfrm>
            <a:off x="838200" y="4332095"/>
            <a:ext cx="7620000" cy="2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1723" y="609600"/>
            <a:ext cx="8623300" cy="1625600"/>
          </a:xfrm>
        </p:spPr>
        <p:txBody>
          <a:bodyPr lIns="91440" tIns="45720" rIns="91440" bIns="45720"/>
          <a:lstStyle/>
          <a:p>
            <a:pPr marL="317500" indent="-279400" eaLnBrk="1" hangingPunct="1"/>
            <a:r>
              <a:rPr lang="en-US" altLang="en-US" dirty="0"/>
              <a:t>Variation in </a:t>
            </a:r>
            <a:r>
              <a:rPr lang="en-US" altLang="en-US" b="1" dirty="0"/>
              <a:t>heritable</a:t>
            </a:r>
            <a:r>
              <a:rPr lang="en-US" altLang="en-US" dirty="0"/>
              <a:t> traits is a </a:t>
            </a:r>
            <a:r>
              <a:rPr lang="en-US" altLang="en-US" b="1" dirty="0"/>
              <a:t>prerequisite</a:t>
            </a:r>
            <a:r>
              <a:rPr lang="en-US" altLang="en-US" dirty="0"/>
              <a:t> for evolution.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67407" y="-228600"/>
            <a:ext cx="8915400" cy="893763"/>
          </a:xfrm>
        </p:spPr>
        <p:txBody>
          <a:bodyPr lIns="91440" tIns="45720" rIns="91440" bIns="45720" anchor="ctr">
            <a:noAutofit/>
          </a:bodyPr>
          <a:lstStyle/>
          <a:p>
            <a:pPr marL="57150" indent="-4763" eaLnBrk="1" hangingPunct="1"/>
            <a:r>
              <a:rPr lang="en-US" altLang="en-US" sz="3200" dirty="0"/>
              <a:t>Genetic variation makes evolution possible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39077" y="6096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18" name="Picture 2" descr="http://www.fastplants.org/resources/digital_library/ImageStorage/Img--000001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26" y="1380395"/>
            <a:ext cx="3030371" cy="23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ts1.mm.bing.net/th?&amp;id=HN.60801440003660584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7325"/>
            <a:ext cx="20955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eight histogr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/>
          <a:stretch/>
        </p:blipFill>
        <p:spPr bwMode="auto">
          <a:xfrm>
            <a:off x="123868" y="4024953"/>
            <a:ext cx="5955467" cy="23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545935" y="1633426"/>
            <a:ext cx="533400" cy="4562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62800" y="1666189"/>
            <a:ext cx="508576" cy="4562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1276" y="3080498"/>
            <a:ext cx="3383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single gene trait  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1295400" y="6162929"/>
            <a:ext cx="306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Polygenic trait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55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4" descr="21_05_NonheritableVa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>
            <a:fillRect/>
          </a:stretch>
        </p:blipFill>
        <p:spPr bwMode="auto">
          <a:xfrm>
            <a:off x="267555" y="3182144"/>
            <a:ext cx="854868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31"/>
          <p:cNvSpPr txBox="1">
            <a:spLocks noChangeArrowheads="1"/>
          </p:cNvSpPr>
          <p:nvPr/>
        </p:nvSpPr>
        <p:spPr bwMode="auto">
          <a:xfrm>
            <a:off x="338992" y="6011069"/>
            <a:ext cx="37639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(a) Caterpillars raised on a diet of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	oak flowers</a:t>
            </a:r>
          </a:p>
        </p:txBody>
      </p:sp>
      <p:sp>
        <p:nvSpPr>
          <p:cNvPr id="19461" name="Text Box 31"/>
          <p:cNvSpPr txBox="1">
            <a:spLocks noChangeArrowheads="1"/>
          </p:cNvSpPr>
          <p:nvPr/>
        </p:nvSpPr>
        <p:spPr bwMode="auto">
          <a:xfrm>
            <a:off x="4653817" y="6015831"/>
            <a:ext cx="37639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(b) Caterpillars raised on a diet of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	oak leaves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4" y="17585"/>
            <a:ext cx="8973406" cy="2878015"/>
          </a:xfrm>
        </p:spPr>
        <p:txBody>
          <a:bodyPr/>
          <a:lstStyle/>
          <a:p>
            <a:r>
              <a:rPr lang="en-US" altLang="en-US" dirty="0"/>
              <a:t>Phenotype is the product of inherited genotype and environmental influences.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Natural selection can only act on phenotypic variation that has a genetic component.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3" y="1250950"/>
            <a:ext cx="8851900" cy="5086350"/>
          </a:xfrm>
        </p:spPr>
        <p:txBody>
          <a:bodyPr lIns="91440" tIns="45720" rIns="91440" bIns="45720"/>
          <a:lstStyle/>
          <a:p>
            <a:pPr marL="317500" indent="-292100" eaLnBrk="1" hangingPunct="1"/>
            <a:r>
              <a:rPr lang="en-US" altLang="en-US" dirty="0"/>
              <a:t>Genetic variation among individuals of the same species can be measured at the whole gene level as gene variability. </a:t>
            </a:r>
          </a:p>
          <a:p>
            <a:pPr marL="317500" indent="-292100" eaLnBrk="1" hangingPunct="1"/>
            <a:endParaRPr lang="en-US" altLang="en-US" dirty="0"/>
          </a:p>
          <a:p>
            <a:pPr marL="317500" indent="-292100" eaLnBrk="1" hangingPunct="1"/>
            <a:r>
              <a:rPr lang="en-US" altLang="en-US" dirty="0"/>
              <a:t>Gene variability can be quantified as the average percent of loci that are heterozygous.</a:t>
            </a:r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7" descr="21_04MolecularVari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"/>
          <a:stretch>
            <a:fillRect/>
          </a:stretch>
        </p:blipFill>
        <p:spPr bwMode="auto">
          <a:xfrm>
            <a:off x="296863" y="2157413"/>
            <a:ext cx="85486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31"/>
          <p:cNvSpPr txBox="1">
            <a:spLocks noChangeArrowheads="1"/>
          </p:cNvSpPr>
          <p:nvPr/>
        </p:nvSpPr>
        <p:spPr bwMode="auto">
          <a:xfrm>
            <a:off x="6478588" y="3529013"/>
            <a:ext cx="498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500" b="1">
                <a:solidFill>
                  <a:srgbClr val="0CA6E6"/>
                </a:solidFill>
              </a:rPr>
              <a:t>1,000</a:t>
            </a:r>
          </a:p>
        </p:txBody>
      </p:sp>
      <p:sp>
        <p:nvSpPr>
          <p:cNvPr id="17413" name="Text Box 31"/>
          <p:cNvSpPr txBox="1">
            <a:spLocks noChangeArrowheads="1"/>
          </p:cNvSpPr>
          <p:nvPr/>
        </p:nvSpPr>
        <p:spPr bwMode="auto">
          <a:xfrm>
            <a:off x="815975" y="4797425"/>
            <a:ext cx="23749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Substitution resulting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in translation of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different amino acid</a:t>
            </a:r>
          </a:p>
        </p:txBody>
      </p:sp>
      <p:sp>
        <p:nvSpPr>
          <p:cNvPr id="17414" name="Text Box 31"/>
          <p:cNvSpPr txBox="1">
            <a:spLocks noChangeArrowheads="1"/>
          </p:cNvSpPr>
          <p:nvPr/>
        </p:nvSpPr>
        <p:spPr bwMode="auto">
          <a:xfrm>
            <a:off x="838200" y="2179638"/>
            <a:ext cx="14843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Base-pair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substitutions</a:t>
            </a:r>
          </a:p>
        </p:txBody>
      </p:sp>
      <p:sp>
        <p:nvSpPr>
          <p:cNvPr id="17415" name="Text Box 31"/>
          <p:cNvSpPr txBox="1">
            <a:spLocks noChangeArrowheads="1"/>
          </p:cNvSpPr>
          <p:nvPr/>
        </p:nvSpPr>
        <p:spPr bwMode="auto">
          <a:xfrm>
            <a:off x="3001963" y="2424113"/>
            <a:ext cx="15779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Insertion sites</a:t>
            </a:r>
          </a:p>
        </p:txBody>
      </p:sp>
      <p:sp>
        <p:nvSpPr>
          <p:cNvPr id="17416" name="Text Box 31"/>
          <p:cNvSpPr txBox="1">
            <a:spLocks noChangeArrowheads="1"/>
          </p:cNvSpPr>
          <p:nvPr/>
        </p:nvSpPr>
        <p:spPr bwMode="auto">
          <a:xfrm>
            <a:off x="7094538" y="5338763"/>
            <a:ext cx="9286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Deletion</a:t>
            </a:r>
          </a:p>
        </p:txBody>
      </p:sp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874713" y="3959225"/>
            <a:ext cx="585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Exon </a:t>
            </a:r>
          </a:p>
        </p:txBody>
      </p:sp>
      <p:sp>
        <p:nvSpPr>
          <p:cNvPr id="17418" name="Text Box 31"/>
          <p:cNvSpPr txBox="1">
            <a:spLocks noChangeArrowheads="1"/>
          </p:cNvSpPr>
          <p:nvPr/>
        </p:nvSpPr>
        <p:spPr bwMode="auto">
          <a:xfrm>
            <a:off x="2849563" y="3948113"/>
            <a:ext cx="669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Intron</a:t>
            </a:r>
          </a:p>
        </p:txBody>
      </p:sp>
      <p:sp>
        <p:nvSpPr>
          <p:cNvPr id="17419" name="Text Box 31"/>
          <p:cNvSpPr txBox="1">
            <a:spLocks noChangeArrowheads="1"/>
          </p:cNvSpPr>
          <p:nvPr/>
        </p:nvSpPr>
        <p:spPr bwMode="auto">
          <a:xfrm>
            <a:off x="827088" y="3519488"/>
            <a:ext cx="127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500" b="1">
                <a:solidFill>
                  <a:srgbClr val="0CA6E6"/>
                </a:solidFill>
              </a:rPr>
              <a:t>1</a:t>
            </a:r>
          </a:p>
        </p:txBody>
      </p:sp>
      <p:sp>
        <p:nvSpPr>
          <p:cNvPr id="17420" name="Text Box 31"/>
          <p:cNvSpPr txBox="1">
            <a:spLocks noChangeArrowheads="1"/>
          </p:cNvSpPr>
          <p:nvPr/>
        </p:nvSpPr>
        <p:spPr bwMode="auto">
          <a:xfrm>
            <a:off x="3641725" y="3525838"/>
            <a:ext cx="368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500" b="1">
                <a:solidFill>
                  <a:srgbClr val="0CA6E6"/>
                </a:solidFill>
              </a:rPr>
              <a:t>500</a:t>
            </a:r>
          </a:p>
        </p:txBody>
      </p:sp>
      <p:sp>
        <p:nvSpPr>
          <p:cNvPr id="17421" name="Text Box 31"/>
          <p:cNvSpPr txBox="1">
            <a:spLocks noChangeArrowheads="1"/>
          </p:cNvSpPr>
          <p:nvPr/>
        </p:nvSpPr>
        <p:spPr bwMode="auto">
          <a:xfrm>
            <a:off x="8107363" y="6403975"/>
            <a:ext cx="498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500" b="1">
                <a:solidFill>
                  <a:srgbClr val="0CA6E6"/>
                </a:solidFill>
              </a:rPr>
              <a:t>2,500</a:t>
            </a:r>
          </a:p>
        </p:txBody>
      </p:sp>
      <p:sp>
        <p:nvSpPr>
          <p:cNvPr id="17422" name="Text Box 31"/>
          <p:cNvSpPr txBox="1">
            <a:spLocks noChangeArrowheads="1"/>
          </p:cNvSpPr>
          <p:nvPr/>
        </p:nvSpPr>
        <p:spPr bwMode="auto">
          <a:xfrm>
            <a:off x="5189538" y="6403975"/>
            <a:ext cx="498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500" b="1">
                <a:solidFill>
                  <a:srgbClr val="0CA6E6"/>
                </a:solidFill>
              </a:rPr>
              <a:t>2,000</a:t>
            </a:r>
          </a:p>
        </p:txBody>
      </p:sp>
      <p:sp>
        <p:nvSpPr>
          <p:cNvPr id="17423" name="Text Box 31"/>
          <p:cNvSpPr txBox="1">
            <a:spLocks noChangeArrowheads="1"/>
          </p:cNvSpPr>
          <p:nvPr/>
        </p:nvSpPr>
        <p:spPr bwMode="auto">
          <a:xfrm>
            <a:off x="2270125" y="6403975"/>
            <a:ext cx="498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500" b="1">
                <a:solidFill>
                  <a:srgbClr val="0CA6E6"/>
                </a:solidFill>
              </a:rPr>
              <a:t>1,500</a:t>
            </a:r>
          </a:p>
        </p:txBody>
      </p:sp>
      <p:sp>
        <p:nvSpPr>
          <p:cNvPr id="17424" name="Line 39"/>
          <p:cNvSpPr>
            <a:spLocks noChangeShapeType="1"/>
          </p:cNvSpPr>
          <p:nvPr/>
        </p:nvSpPr>
        <p:spPr bwMode="auto">
          <a:xfrm flipV="1">
            <a:off x="842963" y="2716213"/>
            <a:ext cx="515937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40"/>
          <p:cNvSpPr>
            <a:spLocks noChangeShapeType="1"/>
          </p:cNvSpPr>
          <p:nvPr/>
        </p:nvSpPr>
        <p:spPr bwMode="auto">
          <a:xfrm flipH="1" flipV="1">
            <a:off x="1363663" y="2716213"/>
            <a:ext cx="523875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41"/>
          <p:cNvSpPr>
            <a:spLocks noChangeShapeType="1"/>
          </p:cNvSpPr>
          <p:nvPr/>
        </p:nvSpPr>
        <p:spPr bwMode="auto">
          <a:xfrm flipH="1" flipV="1">
            <a:off x="3805238" y="2728913"/>
            <a:ext cx="2921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42"/>
          <p:cNvSpPr>
            <a:spLocks noChangeShapeType="1"/>
          </p:cNvSpPr>
          <p:nvPr/>
        </p:nvSpPr>
        <p:spPr bwMode="auto">
          <a:xfrm flipV="1">
            <a:off x="3492500" y="2720975"/>
            <a:ext cx="31750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43"/>
          <p:cNvSpPr>
            <a:spLocks/>
          </p:cNvSpPr>
          <p:nvPr/>
        </p:nvSpPr>
        <p:spPr bwMode="auto">
          <a:xfrm rot="-5400000">
            <a:off x="3079750" y="2082800"/>
            <a:ext cx="198438" cy="3551238"/>
          </a:xfrm>
          <a:prstGeom prst="leftBrace">
            <a:avLst>
              <a:gd name="adj1" fmla="val 38360"/>
              <a:gd name="adj2" fmla="val 496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17429" name="AutoShape 44"/>
          <p:cNvSpPr>
            <a:spLocks/>
          </p:cNvSpPr>
          <p:nvPr/>
        </p:nvSpPr>
        <p:spPr bwMode="auto">
          <a:xfrm rot="-5400000">
            <a:off x="1031082" y="3626644"/>
            <a:ext cx="198437" cy="454025"/>
          </a:xfrm>
          <a:prstGeom prst="leftBrace">
            <a:avLst>
              <a:gd name="adj1" fmla="val 48557"/>
              <a:gd name="adj2" fmla="val 5287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17430" name="Line 45"/>
          <p:cNvSpPr>
            <a:spLocks noChangeShapeType="1"/>
          </p:cNvSpPr>
          <p:nvPr/>
        </p:nvSpPr>
        <p:spPr bwMode="auto">
          <a:xfrm>
            <a:off x="7564438" y="5611813"/>
            <a:ext cx="119062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46"/>
          <p:cNvSpPr>
            <a:spLocks noChangeShapeType="1"/>
          </p:cNvSpPr>
          <p:nvPr/>
        </p:nvSpPr>
        <p:spPr bwMode="auto">
          <a:xfrm>
            <a:off x="2163763" y="5611813"/>
            <a:ext cx="287337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" y="0"/>
            <a:ext cx="9429506" cy="21796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diagram summarizes data from a study comparing the DNA sequence of the alcohol dehydrogenase gene in several fruit flies. </a:t>
            </a:r>
            <a:r>
              <a:rPr lang="en-US" sz="2400" b="1" i="1" dirty="0"/>
              <a:t>(The exons are dark blue and the introns are light blue.)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2500" y="3929858"/>
            <a:ext cx="565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Explain how a base-pair substitution that alters a coding region could have no effect on the amino acid sequence.</a:t>
            </a:r>
          </a:p>
        </p:txBody>
      </p:sp>
    </p:spTree>
    <p:extLst>
      <p:ext uri="{BB962C8B-B14F-4D97-AF65-F5344CB8AC3E}">
        <p14:creationId xmlns:p14="http://schemas.microsoft.com/office/powerpoint/2010/main" val="12872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31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dirty="0"/>
              <a:t>Sources of Genetic Variation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59532" y="555832"/>
            <a:ext cx="9203532" cy="5979906"/>
          </a:xfrm>
        </p:spPr>
        <p:txBody>
          <a:bodyPr lIns="91440" tIns="45720" rIns="91440" bIns="45720">
            <a:normAutofit/>
          </a:bodyPr>
          <a:lstStyle/>
          <a:p>
            <a:pPr indent="-292100" eaLnBrk="1" hangingPunct="1"/>
            <a:r>
              <a:rPr lang="en-US" altLang="en-US" dirty="0"/>
              <a:t>New genes and alleles can arise by mutation or gene duplication.</a:t>
            </a:r>
          </a:p>
          <a:p>
            <a:pPr marL="317500" indent="-292100"/>
            <a:r>
              <a:rPr lang="en-US" altLang="en-US" dirty="0"/>
              <a:t>Duplicated genes can take on new functions by further mutation.</a:t>
            </a:r>
          </a:p>
          <a:p>
            <a:pPr marL="317500" indent="-292100"/>
            <a:r>
              <a:rPr lang="en-US" altLang="en-US" dirty="0"/>
              <a:t>An ancestral odor-detecting gene has been duplicated many times: Humans have 350 functional copies of the gene; mice have 1,000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15325" y="6019800"/>
            <a:ext cx="184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2900">
              <a:ea typeface="ヒラギノ角ゴ Pro W3" pitchFamily="84" charset="-128"/>
              <a:sym typeface="Symbol" pitchFamily="84" charset="2"/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0" y="5334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cdn.medicalxpress.com/newman/gfx/news/hires/2012/onthescent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2" y="4343400"/>
            <a:ext cx="3995415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3191" y="23191"/>
            <a:ext cx="8686800" cy="1043609"/>
          </a:xfrm>
        </p:spPr>
        <p:txBody>
          <a:bodyPr lIns="91440" tIns="45720" rIns="91440" bIns="45720">
            <a:normAutofit fontScale="92500"/>
          </a:bodyPr>
          <a:lstStyle/>
          <a:p>
            <a:pPr marL="317500" indent="-292100" eaLnBrk="1" hangingPunct="1"/>
            <a:r>
              <a:rPr lang="en-US" altLang="en-US" dirty="0"/>
              <a:t>In organisms that reproduce sexually, most genetic variation results from recombination of alleles.</a:t>
            </a:r>
          </a:p>
        </p:txBody>
      </p:sp>
      <p:pic>
        <p:nvPicPr>
          <p:cNvPr id="2052" name="Picture 4" descr="http://3.bp.blogspot.com/-kZBGe1t8mIk/TWa_psag5VI/AAAAAAAAACU/eThd_rYNLRo/s1600/meiosis-and-mitosis-compariso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8"/>
          <a:stretch/>
        </p:blipFill>
        <p:spPr bwMode="auto">
          <a:xfrm>
            <a:off x="5887278" y="1161981"/>
            <a:ext cx="265706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unnycatsite.com/pictures/Full_Litter_Of_Kitt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697</Words>
  <Application>Microsoft Office PowerPoint</Application>
  <PresentationFormat>On-screen Show (4:3)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Genetic variation makes evolution possible</vt:lpstr>
      <vt:lpstr>PowerPoint Presentation</vt:lpstr>
      <vt:lpstr>PowerPoint Presentation</vt:lpstr>
      <vt:lpstr>PowerPoint Presentation</vt:lpstr>
      <vt:lpstr>Sources of Genetic Variation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winga</cp:lastModifiedBy>
  <cp:revision>61</cp:revision>
  <cp:lastPrinted>2020-02-26T15:53:15Z</cp:lastPrinted>
  <dcterms:created xsi:type="dcterms:W3CDTF">2015-02-24T12:46:26Z</dcterms:created>
  <dcterms:modified xsi:type="dcterms:W3CDTF">2020-02-26T21:44:19Z</dcterms:modified>
</cp:coreProperties>
</file>