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88" r:id="rId3"/>
    <p:sldId id="287" r:id="rId4"/>
    <p:sldId id="268" r:id="rId5"/>
    <p:sldId id="27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966" autoAdjust="0"/>
  </p:normalViewPr>
  <p:slideViewPr>
    <p:cSldViewPr>
      <p:cViewPr varScale="1">
        <p:scale>
          <a:sx n="64" d="100"/>
          <a:sy n="64" d="100"/>
        </p:scale>
        <p:origin x="20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2-25T12:59:02.07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8326 12823 0,'-18'18'235,"-35"0"-235,18-1 15,-1 1-15,-69 17 16,52 18 15,-53-18-15,18 1-1,17-19-15,-35 54 16,-17 0 0,52 17-1,-52-18 1,87-52 0,-16 17-1,-1 18 1,-53 0-1,53-18 1,-18 18 0,18-35-1,18 17 1,18 0 15,-36 1-15,17 17-1,19 17 1,17 1 0,-18 17-1,-17 141 1,-18-123 0,53 0-1,-35-36 1,17 36-1,18-70 1,0-1 0,0 0-1,0 0 1,0 36 15,0-1-15,0 72-1,0-72 1,0 18 0,35-17-1,-17 17 1,35 18 0,-18-18-1,0 36 1,1 17-1,17-71 1,-18 1 0,18 35-1,-36-71 1,19 0 15,-1 0-15,0 36-1,-17-36 1,35 1 0,-18 17-1,124 52 1,-36-16 0,-52-37-1,70 54 1,-88-53-1,35-18 1,-35 36 0,0-36-1,17 1 1,-34-19 0,34 36 15,71-18-16,-52-35 1,-1 18 0,-18 0-1,-52-18-15,70 0 16,-53 0 0,1 17-1,17 1 1,-36-18-1,1 0 1,0 18 0,52 35-1,18-36 17,106 54-17,0 17 1,-35 35-1,-106-87 1,-18-19 0,-17 19-1,35-36 345,17 0-345,-34 0-15,175 105 16,1-16 0,17 34 15,-105-88-16,17 18 1,-18 0 0,36-18-1,-71-35-15,71 18 16,-71 0 0,18-1-1,0 1 1,-36-18-1,-17 18 1,88 35 0,-17-53-1,-71 0 1,17 17 15,19 1-15,-1 0-1,-35-1 1,35-17 0,18 18-1,-36-18 1,-17 17 0,106 36-1,-36-17 1,-52-1-1,-18-17 1,-18 17 0,36-35-1,-18 0 1,35 0 15,88 0-15,-88 0-1,18 0 1,18 0 0,17 0-1,-35 0 1,17 0 0,36 0-1,-36 0 1,1 0-1,-18 0 1,35 0 0,-71 0-1,19 0 1,16 0 15,107-35-15,-88-1-1,-36 19 1,0-19 0,-53 19-16,71-19 15,70 19 1,1 17 0,52 0-1,-141-35 1,36-1-1,-54 19 1,89-89 0,-35 35-1,-19 1 1,-34 52 15,0 18 313,17-18-344,88-17 16,247 17-1,-264 18 1,-71 0-1,18-17 1,-53 17-16,88-35 16,-35 35-1,0 0 1,-18 0 15,-17 0-15,-1-53-1,1 35 1,88-35 0,-71 18-1,-18 0 1,1 17 0,70-17-1,-35-1 1,17 1-1,18-36 1,-88 54 0,71-18-1,-18-1 1,70-34 0,-123 34 15,0 36-16,35 0 1,0-35 0,0-18-1,18 18 1,53 0 0,-88 17-1,52 18 1,-35-35-1,53-36 1,-70 36 0,-18 17-1,0-52 17,17-1-32,1 1 31,-1-19-16,-34-34 1,-1 35 0,0 17-1,36-52 1,-1-195 0,-52 177-1,-18 88 1,0 0-1,0 36 1,0-1 0,0-53-1,18-34 1,-18-19 15,0 89-15,0 17 15,0-17-15,0-71-1,-36-53 1,1 18 0,17 106-16,-35-18 15,18 0 1,0 18-1,-53-18 1,17-35 0,1 35-1,-36-53 1,35 35 15,1 19-15,-1 16-1,-35-70 1,36 71 0,17 0-1,0 17 1,0-35 0,35 36-1,-35-1 1,-35 0-1,-18-17 1,53 18 0,-17-1-1,-18 18 17,52 0-17,19-35 1,-36 35-1,18 0 1,17-18 0,-17 0-1,-1 1 1,1 17 0,17 0-1,-17-18 1,0 18-1,0-18 1,-1 18 0,-34 0-1,-18-53 17,17 53-17,18 0 1,18 0-1,-18 0 1,0-35 0,18 35-1,-36-17 1,18-1 0,0 0-1,18 18 1,-18 0-1,0-17 1,-17 17 0,52 0-1,-88 0 1,71-18 0,0 18 15,-1-18-16,-17 18 1,-17 0 0,17-17-1,-53-1 1,53 18 0,-35 0-1,53-35 1,-71 0-1,53-1 1,0 36 0,0 0-1,18 0 1,17 0 0,-17 0 15,0 0 281,-1 0-296,19 0-16,-36 0 16,-53 0-1,-70 0 1,105 0-1,36 0 1,0 0 0,17 0-1,0 18-15,-17 17 16,0-35 0,-1 35 15,1-17-16,-18-18 1,18 0 0,17 0-1,-35 18 1,36-18 0,17 35 15,-18-35-16,-17 35 1,17-17 0,1 0-16,-19-1 15,19 36 1,-1-35 0,18 17 15,-35 0-16,17 1 1,-17-1 0,0-17-1,17 17 1,18 0 0,-18-35 15,1 35-16,-36 18 1,17 18 0,19-54-1,-1 1-15,18 0 16,-17 17 0,-36 18 15,17-35-16,19 17 1,-19-18 0,36 36-1,-52-35 1,34 17 0,0-17-1,-17 35 1,17-18-1,-17-17 1,0 17 0,-1 18-1,19-35 1,-18-1 0,-1 36 15,1-18-16,17-17 1,-35 17 0,18 1-1,18-1 1,-19 0 0,1-17-1,0 17 1,17-35-1,0 18 17,1-1-32,-18 19 15,17-19 1,0 19 0,18-19 30,-17 19-30,-19-19 0,19 1-1,-19-1-15,19-17 16,-1 0 0,-35 18-1,18 17 1,17 1-1,-52-1 1,-36-17 0,88 17-1,-35 0 1,18 0 0,0 1 15,17-19-16,-17 36 1,0-53 0,-1 35-1,1-17 1,17-18 0,-17 18-1,17-1-15,1-17 16,-18 0-1,17 0 1,-35 0 0,18 53-1,17-35 1,-17 17 0,-18 1 15,35-19-16,-17 1 1,-18-18 0,18 0-1,0 17 1,-36-17 0,18 18-1,0-18 1,-35 18-1,35-1 1,-18-17 0,54 0-1,-18 18 1,-1-18 15,1 0-15,17 0-1,-17 0 1,0 0 0,0 0-1,-1 18 1,19-18 0,-19 0-1,-17 17 1,0-17-1,-35 36 1,35-36 0,18 0-1,0 17 1,0-17 15,-1 0-15,19 0-1,-19 0 1,1 0 0,17 0-1,-34 0 1,16 0 0,1 0-1,17 0 1,-17 0-1,0 0 1,-1 0 0,1 0-1,18 0 1,-36 0 15,35 0-15,-17 0-1,17 0 1,-35 0 0,18 0-1,17 0 1,1 0 0,-54 0-1,36 0 1,0 0-1,-18 0 1,35 0 0,-17 0-1,17-17 1,-35-36 0,18 35 15,17 0-16,-17 1 1,0-19 0,-1 1-1,19 0 1,-19 0 0,1 17-1,0-17 1,0-18-1,-1 0 1,19 18 0,-1-1-1,0-34 1,18 17 0,-17 35 15,17-17-16,-18 17 1,18-88 0,-17 71-1,17-18 1,-18 0 0,0 36-1,1-36 1,-19 35-1,19-35 1,17 18 0,0 0-1,-18 17 1,-17 0 359,-36 1-359,-35-19-16,36-16 15,35 52 1,-1-18-16,36 0 15,-53 1 1,18 17 0,17 0-1,1-18 1,-18-70 15,-18 35-15,35 35-1,-17-17 1,35 17 15,-18 1-15,0-1-16,-35-88 16,36 53-1,-18 0 1,17 18-1,-35 0 1,35 17 0,-17-17-1,-53-18 1,53 18 0,-1 17 15,1-17-16,-18 0 1,36 35 0,-19 0-1,36-18 1,-53-35 0,36 35-1,-1-35 1,18 36-1,0-1 1,-18-17 0,1-36-1,-54-35 1,54 36 0,-19 17-1,19 18 16,-1-18-15,0 35 0,-17-17-1,0 0 1,35-1 0,-35 19-1,35-1 1,-53-17-1,35 17 1,-17-17 0,17-18-1,-35 18 1,18 17 0,17 0 15,-17 1-16,0 17 1,-1-18 0,1 0-1,-71-17 1,53 18 0,-35-1-1,35 18 1,-53-18-1,54 18 1,-1 0 0,17 0-1,-17-17 1,36 17 0,-36-18-1,0 18 16,0 0-15,-35 0 0,53 0-1,-36 0 1,36 0 0,-18 0-1,-18 0 1,36 0-1,17 0 1,-17 0 0,0 0-1,-1 0 1,19 0 0,-36 18 15,18 35-16,17-53 1,-17 17 0,-18 1 15,18-1-15,17-17-1,-17 18 1,17-18-16,-17 0 15,17 35 1,0-35 0,18 18 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473188-9B55-4E37-9851-A9A7132E10CB}" type="datetimeFigureOut">
              <a:rPr lang="en-US" smtClean="0"/>
              <a:t>2/25/2020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CB8AE1F-4AA3-4174-B226-1AE06500D32E}" type="slidenum">
              <a:rPr lang="en-US" smtClean="0"/>
              <a:t>‹#›</a:t>
            </a:fld>
            <a:endParaRPr lang="en-US"/>
          </a:p>
        </p:txBody>
      </p:sp>
    </p:spTree>
    <p:extLst>
      <p:ext uri="{BB962C8B-B14F-4D97-AF65-F5344CB8AC3E}">
        <p14:creationId xmlns:p14="http://schemas.microsoft.com/office/powerpoint/2010/main" val="155294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84" charset="0"/>
                <a:ea typeface="ＭＳ Ｐゴシック" pitchFamily="84" charset="-128"/>
              </a:defRPr>
            </a:lvl1pPr>
            <a:lvl2pPr marL="757066" indent="-291179" eaLnBrk="0" hangingPunct="0">
              <a:spcBef>
                <a:spcPct val="30000"/>
              </a:spcBef>
              <a:defRPr sz="1200">
                <a:solidFill>
                  <a:schemeClr val="tx1"/>
                </a:solidFill>
                <a:latin typeface="Times New Roman" pitchFamily="84" charset="0"/>
                <a:ea typeface="ＭＳ Ｐゴシック" pitchFamily="84" charset="-128"/>
              </a:defRPr>
            </a:lvl2pPr>
            <a:lvl3pPr marL="1164717" indent="-232943" eaLnBrk="0" hangingPunct="0">
              <a:spcBef>
                <a:spcPct val="30000"/>
              </a:spcBef>
              <a:defRPr sz="1200">
                <a:solidFill>
                  <a:schemeClr val="tx1"/>
                </a:solidFill>
                <a:latin typeface="Times New Roman" pitchFamily="84" charset="0"/>
                <a:ea typeface="ＭＳ Ｐゴシック" pitchFamily="84" charset="-128"/>
              </a:defRPr>
            </a:lvl3pPr>
            <a:lvl4pPr marL="1630604" indent="-232943" eaLnBrk="0" hangingPunct="0">
              <a:spcBef>
                <a:spcPct val="30000"/>
              </a:spcBef>
              <a:defRPr sz="1200">
                <a:solidFill>
                  <a:schemeClr val="tx1"/>
                </a:solidFill>
                <a:latin typeface="Times New Roman" pitchFamily="84" charset="0"/>
                <a:ea typeface="ＭＳ Ｐゴシック" pitchFamily="84" charset="-128"/>
              </a:defRPr>
            </a:lvl4pPr>
            <a:lvl5pPr marL="2096491" indent="-232943" eaLnBrk="0" hangingPunct="0">
              <a:spcBef>
                <a:spcPct val="30000"/>
              </a:spcBef>
              <a:defRPr sz="1200">
                <a:solidFill>
                  <a:schemeClr val="tx1"/>
                </a:solidFill>
                <a:latin typeface="Times New Roman" pitchFamily="84" charset="0"/>
                <a:ea typeface="ＭＳ Ｐゴシック" pitchFamily="84" charset="-128"/>
              </a:defRPr>
            </a:lvl5pPr>
            <a:lvl6pPr marL="2562377" indent="-232943"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3028264" indent="-232943"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94151" indent="-232943"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960038" indent="-232943"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spcBef>
                <a:spcPct val="0"/>
              </a:spcBef>
            </a:pPr>
            <a:fld id="{A6E6590E-C091-4957-9F53-907EBFD1CA58}" type="slidenum">
              <a:rPr lang="en-US" altLang="en-US" smtClean="0">
                <a:cs typeface="Arial" charset="0"/>
              </a:rPr>
              <a:pPr>
                <a:spcBef>
                  <a:spcPct val="0"/>
                </a:spcBef>
              </a:pPr>
              <a:t>1</a:t>
            </a:fld>
            <a:endParaRPr lang="en-US" altLang="en-US">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txBox="1">
            <a:spLocks noGrp="1" noChangeArrowheads="1"/>
          </p:cNvSpPr>
          <p:nvPr/>
        </p:nvSpPr>
        <p:spPr bwMode="auto">
          <a:xfrm>
            <a:off x="4060839" y="8978774"/>
            <a:ext cx="3105348" cy="47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3177" tIns="46589" rIns="93177" bIns="46589" anchor="b"/>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fld id="{07E27824-FD1F-43C4-A992-B05EDA608AF5}" type="slidenum">
              <a:rPr lang="en-US" altLang="en-US" sz="1200">
                <a:latin typeface="Times" pitchFamily="84" charset="0"/>
              </a:rPr>
              <a:pPr/>
              <a:t>3</a:t>
            </a:fld>
            <a:endParaRPr lang="en-US" altLang="en-US" sz="1200">
              <a:latin typeface="Times" pitchFamily="84" charset="0"/>
            </a:endParaRPr>
          </a:p>
        </p:txBody>
      </p:sp>
      <p:sp>
        <p:nvSpPr>
          <p:cNvPr id="387075" name="Rectangle 2"/>
          <p:cNvSpPr>
            <a:spLocks noGrp="1" noRot="1" noChangeAspect="1" noChangeArrowheads="1" noTextEdit="1"/>
          </p:cNvSpPr>
          <p:nvPr>
            <p:ph type="sldImg"/>
          </p:nvPr>
        </p:nvSpPr>
        <p:spPr bwMode="auto">
          <a:xfrm>
            <a:off x="1220788" y="708025"/>
            <a:ext cx="4725987" cy="3544888"/>
          </a:xfrm>
          <a:prstGeom prst="rect">
            <a:avLst/>
          </a:prstGeom>
          <a:solidFill>
            <a:srgbClr val="FFFFFF"/>
          </a:solidFill>
          <a:ln>
            <a:solidFill>
              <a:srgbClr val="000000"/>
            </a:solidFill>
            <a:miter lim="800000"/>
            <a:headEnd/>
            <a:tailEnd/>
          </a:ln>
        </p:spPr>
      </p:sp>
      <p:sp>
        <p:nvSpPr>
          <p:cNvPr id="387076" name="Rectangle 3"/>
          <p:cNvSpPr>
            <a:spLocks noGrp="1" noChangeArrowheads="1"/>
          </p:cNvSpPr>
          <p:nvPr>
            <p:ph type="body" idx="1"/>
          </p:nvPr>
        </p:nvSpPr>
        <p:spPr bwMode="auto">
          <a:xfrm>
            <a:off x="955492" y="4489388"/>
            <a:ext cx="5255204" cy="4253104"/>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altLang="en-US" dirty="0">
                <a:latin typeface="Times New Roman" pitchFamily="84" charset="0"/>
                <a:ea typeface="ＭＳ Ｐゴシック" pitchFamily="84" charset="-128"/>
              </a:rPr>
              <a:t>Figure 20.3 </a:t>
            </a:r>
            <a:r>
              <a:rPr lang="en-US" altLang="en-US" dirty="0">
                <a:solidFill>
                  <a:srgbClr val="000000"/>
                </a:solidFill>
                <a:latin typeface="Times New Roman" pitchFamily="84" charset="0"/>
                <a:ea typeface="ＭＳ Ｐゴシック" pitchFamily="84" charset="-128"/>
              </a:rPr>
              <a:t>Linnaean classification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3177" tIns="46589" rIns="93177" bIns="46589"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94764064-7E32-4DD7-86D5-6889095BE139}" type="slidenum">
              <a:rPr lang="en-US" altLang="en-US">
                <a:latin typeface="Times" pitchFamily="84" charset="0"/>
              </a:rPr>
              <a:pPr algn="r">
                <a:spcBef>
                  <a:spcPct val="0"/>
                </a:spcBef>
              </a:pPr>
              <a:t>4</a:t>
            </a:fld>
            <a:endParaRPr lang="en-US" altLang="en-US">
              <a:latin typeface="Times" pitchFamily="84" charset="0"/>
            </a:endParaRPr>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xfrm>
            <a:off x="934720" y="4415790"/>
            <a:ext cx="5140960" cy="418338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altLang="en-US" dirty="0"/>
              <a:t>Recently, </a:t>
            </a:r>
            <a:r>
              <a:rPr lang="en-US" altLang="en-US" dirty="0" err="1"/>
              <a:t>systematists</a:t>
            </a:r>
            <a:r>
              <a:rPr lang="en-US" altLang="en-US" dirty="0"/>
              <a:t> have gained insight into the very deepest branches of the tree of life through analysis of DNA sequence data. The three-domain system is supported by data from many sequenced genomes. The three-domain system highlights the importance of single-celled organisms in the history of life.</a:t>
            </a:r>
            <a:r>
              <a:rPr lang="en-US" altLang="en-US" baseline="0" dirty="0"/>
              <a:t>  </a:t>
            </a:r>
            <a:r>
              <a:rPr lang="en-US" altLang="en-US" dirty="0"/>
              <a:t>Domains Bacteria and Archaea are single-celled prokaryotes.</a:t>
            </a:r>
            <a:r>
              <a:rPr lang="en-US" altLang="en-US" baseline="0" dirty="0"/>
              <a:t> </a:t>
            </a:r>
            <a:r>
              <a:rPr lang="en-US" altLang="en-US" dirty="0"/>
              <a:t>Only three lineages in the domain Eukarya are dominated by multicellular organisms, kingdoms Plantae, Fungi, and Animalia. The tree of life is based largely on </a:t>
            </a:r>
            <a:r>
              <a:rPr lang="en-US" altLang="en-US" dirty="0" err="1"/>
              <a:t>rRNA</a:t>
            </a:r>
            <a:r>
              <a:rPr lang="en-US" altLang="en-US" dirty="0"/>
              <a:t> genes, which have evolved slowly, allowing detection of homologies between distantly related organisms. The tree of life suggests that eukaryotes and archaea are more closely related to each other than to bacteria.  </a:t>
            </a:r>
          </a:p>
          <a:p>
            <a:pPr defTabSz="931774">
              <a:defRPr/>
            </a:pPr>
            <a:endParaRPr lang="en-US" altLang="en-US" dirty="0"/>
          </a:p>
          <a:p>
            <a:pPr eaLnBrk="1" hangingPunct="1"/>
            <a:endParaRPr lang="en-US" altLang="en-US" dirty="0"/>
          </a:p>
          <a:p>
            <a:pPr defTabSz="931774">
              <a:defRPr/>
            </a:pPr>
            <a:endParaRPr lang="en-US" altLang="en-US" dirty="0"/>
          </a:p>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3177" tIns="46589" rIns="93177" bIns="46589"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89EAE143-4658-4572-B33E-D219F2875438}" type="slidenum">
              <a:rPr lang="en-US" altLang="en-US">
                <a:latin typeface="Times" pitchFamily="84" charset="0"/>
              </a:rPr>
              <a:pPr algn="r">
                <a:spcBef>
                  <a:spcPct val="0"/>
                </a:spcBef>
              </a:pPr>
              <a:t>5</a:t>
            </a:fld>
            <a:endParaRPr lang="en-US" altLang="en-US">
              <a:latin typeface="Times" pitchFamily="84" charset="0"/>
            </a:endParaRPr>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xfrm>
            <a:off x="934720" y="4415790"/>
            <a:ext cx="5140960" cy="418338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altLang="en-US" dirty="0"/>
              <a:t>There have been substantial interchanges of genes between organisms in different domains.</a:t>
            </a:r>
          </a:p>
          <a:p>
            <a:pPr eaLnBrk="1" hangingPunct="1"/>
            <a:r>
              <a:rPr lang="en-US" altLang="en-US" b="1" dirty="0"/>
              <a:t>Horizontal gene</a:t>
            </a:r>
            <a:r>
              <a:rPr lang="en-US" altLang="en-US" dirty="0"/>
              <a:t> </a:t>
            </a:r>
            <a:r>
              <a:rPr lang="en-US" altLang="en-US" b="1" dirty="0"/>
              <a:t>transfer </a:t>
            </a:r>
            <a:r>
              <a:rPr lang="en-US" altLang="en-US" dirty="0"/>
              <a:t>is the movement of genes from one genome to another.</a:t>
            </a:r>
          </a:p>
          <a:p>
            <a:pPr defTabSz="931774">
              <a:defRPr/>
            </a:pPr>
            <a:r>
              <a:rPr lang="en-US" altLang="en-US" dirty="0"/>
              <a:t>Horizontal gene transfer occurs by exchange of plasmids, viral infection, and fusion of organisms.</a:t>
            </a:r>
            <a:r>
              <a:rPr lang="en-US" altLang="en-US" baseline="0" dirty="0"/>
              <a:t>  </a:t>
            </a:r>
            <a:r>
              <a:rPr lang="en-US" altLang="en-US" dirty="0"/>
              <a:t>Horizontal gene transfer complicates efforts to build a tree of life. Horizontal gene transfer may have been common enough that the early history of life is better depicted by a tangled web than a branching tree.</a:t>
            </a:r>
          </a:p>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D7E75F-3DFB-4CF5-A737-8C1AD994CE2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136785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7E75F-3DFB-4CF5-A737-8C1AD994CE2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320956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7E75F-3DFB-4CF5-A737-8C1AD994CE2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159323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7E75F-3DFB-4CF5-A737-8C1AD994CE2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94957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7E75F-3DFB-4CF5-A737-8C1AD994CE2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57413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D7E75F-3DFB-4CF5-A737-8C1AD994CE2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249546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D7E75F-3DFB-4CF5-A737-8C1AD994CE27}"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324814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D7E75F-3DFB-4CF5-A737-8C1AD994CE27}"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82737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7E75F-3DFB-4CF5-A737-8C1AD994CE27}"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154546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D7E75F-3DFB-4CF5-A737-8C1AD994CE2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228377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D7E75F-3DFB-4CF5-A737-8C1AD994CE2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7B09A-21AA-410C-BCB4-1433D597B2AE}" type="slidenum">
              <a:rPr lang="en-US" smtClean="0"/>
              <a:t>‹#›</a:t>
            </a:fld>
            <a:endParaRPr lang="en-US"/>
          </a:p>
        </p:txBody>
      </p:sp>
    </p:spTree>
    <p:extLst>
      <p:ext uri="{BB962C8B-B14F-4D97-AF65-F5344CB8AC3E}">
        <p14:creationId xmlns:p14="http://schemas.microsoft.com/office/powerpoint/2010/main" val="291253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7E75F-3DFB-4CF5-A737-8C1AD994CE27}" type="datetimeFigureOut">
              <a:rPr lang="en-US" smtClean="0"/>
              <a:t>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7B09A-21AA-410C-BCB4-1433D597B2AE}" type="slidenum">
              <a:rPr lang="en-US" smtClean="0"/>
              <a:t>‹#›</a:t>
            </a:fld>
            <a:endParaRPr lang="en-US"/>
          </a:p>
        </p:txBody>
      </p:sp>
    </p:spTree>
    <p:extLst>
      <p:ext uri="{BB962C8B-B14F-4D97-AF65-F5344CB8AC3E}">
        <p14:creationId xmlns:p14="http://schemas.microsoft.com/office/powerpoint/2010/main" val="789330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www.mediaresource.org/instruct.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lgn="ctr">
              <a:spcBef>
                <a:spcPct val="0"/>
              </a:spcBef>
              <a:spcAft>
                <a:spcPct val="0"/>
              </a:spcAft>
              <a:buClrTx/>
              <a:buFontTx/>
              <a:buNone/>
            </a:pPr>
            <a:r>
              <a:rPr lang="en-US" altLang="en-US" sz="1400" b="1">
                <a:latin typeface="Tahoma" pitchFamily="84" charset="0"/>
              </a:rPr>
              <a:t>0</a:t>
            </a:r>
          </a:p>
        </p:txBody>
      </p:sp>
      <p:sp>
        <p:nvSpPr>
          <p:cNvPr id="6147" name="Text Box 8"/>
          <p:cNvSpPr txBox="1">
            <a:spLocks noChangeArrowheads="1"/>
          </p:cNvSpPr>
          <p:nvPr/>
        </p:nvSpPr>
        <p:spPr bwMode="auto">
          <a:xfrm>
            <a:off x="528638" y="1098550"/>
            <a:ext cx="8615362" cy="1938992"/>
          </a:xfrm>
          <a:prstGeom prst="rect">
            <a:avLst/>
          </a:prstGeom>
          <a:noFill/>
          <a:ln>
            <a:noFill/>
          </a:ln>
          <a:effectLst/>
          <a:extLst>
            <a:ext uri="{909E8E84-426E-40DD-AFC4-6F175D3DCCD1}">
              <a14:hiddenFill xmlns:a14="http://schemas.microsoft.com/office/drawing/2010/main">
                <a:solidFill>
                  <a:srgbClr val="9D0016"/>
                </a:solidFill>
              </a14:hiddenFill>
            </a:ext>
            <a:ext uri="{91240B29-F687-4F45-9708-019B960494DF}">
              <a14:hiddenLine xmlns:a14="http://schemas.microsoft.com/office/drawing/2010/main" w="9525">
                <a:solidFill>
                  <a:srgbClr val="47474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eaLnBrk="1" hangingPunct="1">
              <a:spcBef>
                <a:spcPct val="0"/>
              </a:spcBef>
              <a:spcAft>
                <a:spcPct val="0"/>
              </a:spcAft>
              <a:buClrTx/>
              <a:buFontTx/>
              <a:buNone/>
            </a:pPr>
            <a:r>
              <a:rPr lang="en-US" altLang="en-US" sz="12000" dirty="0">
                <a:solidFill>
                  <a:srgbClr val="9D0016"/>
                </a:solidFill>
              </a:rPr>
              <a:t>Chapter 20</a:t>
            </a:r>
          </a:p>
        </p:txBody>
      </p:sp>
      <p:sp>
        <p:nvSpPr>
          <p:cNvPr id="2" name="Subtitle 1"/>
          <p:cNvSpPr>
            <a:spLocks noGrp="1"/>
          </p:cNvSpPr>
          <p:nvPr>
            <p:ph type="subTitle" idx="1"/>
          </p:nvPr>
        </p:nvSpPr>
        <p:spPr/>
        <p:txBody>
          <a:bodyPr/>
          <a:lstStyle/>
          <a:p>
            <a:r>
              <a:rPr lang="en-US" dirty="0"/>
              <a:t>Three Domains of Life</a:t>
            </a:r>
          </a:p>
          <a:p>
            <a:endParaRPr lang="en-US" dirty="0"/>
          </a:p>
        </p:txBody>
      </p:sp>
    </p:spTree>
    <p:custDataLst>
      <p:tags r:id="rId1"/>
    </p:custDataLst>
    <p:extLst>
      <p:ext uri="{BB962C8B-B14F-4D97-AF65-F5344CB8AC3E}">
        <p14:creationId xmlns:p14="http://schemas.microsoft.com/office/powerpoint/2010/main" val="247530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6800-5F6E-4704-AAF7-E20E63D94244}"/>
              </a:ext>
            </a:extLst>
          </p:cNvPr>
          <p:cNvSpPr>
            <a:spLocks noGrp="1"/>
          </p:cNvSpPr>
          <p:nvPr>
            <p:ph type="title"/>
          </p:nvPr>
        </p:nvSpPr>
        <p:spPr/>
        <p:txBody>
          <a:bodyPr/>
          <a:lstStyle/>
          <a:p>
            <a:r>
              <a:rPr lang="en-US" dirty="0"/>
              <a:t>You Must Know</a:t>
            </a:r>
          </a:p>
        </p:txBody>
      </p:sp>
      <p:sp>
        <p:nvSpPr>
          <p:cNvPr id="3" name="Content Placeholder 2">
            <a:extLst>
              <a:ext uri="{FF2B5EF4-FFF2-40B4-BE49-F238E27FC236}">
                <a16:creationId xmlns:a16="http://schemas.microsoft.com/office/drawing/2014/main" id="{37773B1C-403A-418B-962A-EF2DF1CA57C5}"/>
              </a:ext>
            </a:extLst>
          </p:cNvPr>
          <p:cNvSpPr>
            <a:spLocks noGrp="1"/>
          </p:cNvSpPr>
          <p:nvPr>
            <p:ph idx="1"/>
          </p:nvPr>
        </p:nvSpPr>
        <p:spPr/>
        <p:txBody>
          <a:bodyPr/>
          <a:lstStyle/>
          <a:p>
            <a:r>
              <a:rPr lang="en-US" dirty="0"/>
              <a:t>The three domains of life</a:t>
            </a:r>
          </a:p>
          <a:p>
            <a:r>
              <a:rPr lang="en-US" dirty="0"/>
              <a:t>Horizontal gene transfer</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3114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36838" y="776922"/>
            <a:ext cx="6507162" cy="5702300"/>
            <a:chOff x="1281113" y="857250"/>
            <a:chExt cx="6507162" cy="5702300"/>
          </a:xfrm>
        </p:grpSpPr>
        <p:pic>
          <p:nvPicPr>
            <p:cNvPr id="386050" name="Picture 43" descr="20_03LinnaeanClassif-U"/>
            <p:cNvPicPr>
              <a:picLocks noChangeAspect="1" noChangeArrowheads="1"/>
            </p:cNvPicPr>
            <p:nvPr/>
          </p:nvPicPr>
          <p:blipFill rotWithShape="1">
            <a:blip r:embed="rId3">
              <a:extLst>
                <a:ext uri="{28A0092B-C50C-407E-A947-70E740481C1C}">
                  <a14:useLocalDpi xmlns:a14="http://schemas.microsoft.com/office/drawing/2010/main" val="0"/>
                </a:ext>
              </a:extLst>
            </a:blip>
            <a:srcRect t="10945" b="2460"/>
            <a:stretch/>
          </p:blipFill>
          <p:spPr bwMode="auto">
            <a:xfrm>
              <a:off x="1355725" y="857250"/>
              <a:ext cx="6432550"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6052" name="Text Box 31"/>
            <p:cNvSpPr txBox="1">
              <a:spLocks noChangeArrowheads="1"/>
            </p:cNvSpPr>
            <p:nvPr/>
          </p:nvSpPr>
          <p:spPr bwMode="auto">
            <a:xfrm>
              <a:off x="4913313" y="857250"/>
              <a:ext cx="28368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r>
                <a:rPr lang="en-US" altLang="en-US" sz="1800" b="1" dirty="0"/>
                <a:t>Species: </a:t>
              </a:r>
            </a:p>
          </p:txBody>
        </p:sp>
        <p:sp>
          <p:nvSpPr>
            <p:cNvPr id="386053" name="Text Box 31"/>
            <p:cNvSpPr txBox="1">
              <a:spLocks noChangeArrowheads="1"/>
            </p:cNvSpPr>
            <p:nvPr/>
          </p:nvSpPr>
          <p:spPr bwMode="auto">
            <a:xfrm>
              <a:off x="2982913" y="5127625"/>
              <a:ext cx="11731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800" b="1" dirty="0"/>
                <a:t>Kingdom:</a:t>
              </a:r>
            </a:p>
            <a:p>
              <a:pPr algn="ctr">
                <a:lnSpc>
                  <a:spcPct val="95000"/>
                </a:lnSpc>
              </a:pPr>
              <a:r>
                <a:rPr lang="en-US" altLang="en-US" sz="1800" b="1" dirty="0"/>
                <a:t> Animalia </a:t>
              </a:r>
            </a:p>
          </p:txBody>
        </p:sp>
        <p:sp>
          <p:nvSpPr>
            <p:cNvPr id="386054" name="Text Box 31"/>
            <p:cNvSpPr txBox="1">
              <a:spLocks noChangeArrowheads="1"/>
            </p:cNvSpPr>
            <p:nvPr/>
          </p:nvSpPr>
          <p:spPr bwMode="auto">
            <a:xfrm>
              <a:off x="4760913" y="5508625"/>
              <a:ext cx="9953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800" b="1"/>
                <a:t>Domain:</a:t>
              </a:r>
            </a:p>
            <a:p>
              <a:pPr algn="ctr">
                <a:lnSpc>
                  <a:spcPct val="95000"/>
                </a:lnSpc>
              </a:pPr>
              <a:r>
                <a:rPr lang="en-US" altLang="en-US" sz="1800" b="1"/>
                <a:t>Archaea </a:t>
              </a:r>
            </a:p>
          </p:txBody>
        </p:sp>
        <p:sp>
          <p:nvSpPr>
            <p:cNvPr id="386055" name="Text Box 31"/>
            <p:cNvSpPr txBox="1">
              <a:spLocks noChangeArrowheads="1"/>
            </p:cNvSpPr>
            <p:nvPr/>
          </p:nvSpPr>
          <p:spPr bwMode="auto">
            <a:xfrm>
              <a:off x="1281113" y="5241925"/>
              <a:ext cx="11731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pPr>
              <a:r>
                <a:rPr lang="en-US" altLang="en-US" sz="1800" b="1"/>
                <a:t>Domain:</a:t>
              </a:r>
            </a:p>
            <a:p>
              <a:pPr algn="ctr">
                <a:lnSpc>
                  <a:spcPct val="90000"/>
                </a:lnSpc>
              </a:pPr>
              <a:r>
                <a:rPr lang="en-US" altLang="en-US" sz="1800" b="1"/>
                <a:t>Bacteria </a:t>
              </a:r>
            </a:p>
          </p:txBody>
        </p:sp>
        <p:sp>
          <p:nvSpPr>
            <p:cNvPr id="386056" name="Text Box 31"/>
            <p:cNvSpPr txBox="1">
              <a:spLocks noChangeArrowheads="1"/>
            </p:cNvSpPr>
            <p:nvPr/>
          </p:nvSpPr>
          <p:spPr bwMode="auto">
            <a:xfrm>
              <a:off x="3071813" y="5991225"/>
              <a:ext cx="9953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800" b="1" dirty="0"/>
                <a:t>Domain:</a:t>
              </a:r>
            </a:p>
            <a:p>
              <a:pPr algn="ctr">
                <a:lnSpc>
                  <a:spcPct val="95000"/>
                </a:lnSpc>
              </a:pPr>
              <a:r>
                <a:rPr lang="en-US" altLang="en-US" sz="1800" b="1" dirty="0"/>
                <a:t>Eukarya </a:t>
              </a:r>
            </a:p>
          </p:txBody>
        </p:sp>
        <p:sp>
          <p:nvSpPr>
            <p:cNvPr id="386057" name="Text Box 31"/>
            <p:cNvSpPr txBox="1">
              <a:spLocks noChangeArrowheads="1"/>
            </p:cNvSpPr>
            <p:nvPr/>
          </p:nvSpPr>
          <p:spPr bwMode="auto">
            <a:xfrm>
              <a:off x="4913313" y="1495425"/>
              <a:ext cx="2163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r>
                <a:rPr lang="en-US" altLang="en-US" sz="1800" b="1" dirty="0"/>
                <a:t>Genus: </a:t>
              </a:r>
            </a:p>
          </p:txBody>
        </p:sp>
        <p:sp>
          <p:nvSpPr>
            <p:cNvPr id="386058" name="Text Box 31"/>
            <p:cNvSpPr txBox="1">
              <a:spLocks noChangeArrowheads="1"/>
            </p:cNvSpPr>
            <p:nvPr/>
          </p:nvSpPr>
          <p:spPr bwMode="auto">
            <a:xfrm>
              <a:off x="4913313" y="2867025"/>
              <a:ext cx="19097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r>
                <a:rPr lang="en-US" altLang="en-US" sz="1800" b="1" dirty="0"/>
                <a:t>Order: </a:t>
              </a:r>
            </a:p>
          </p:txBody>
        </p:sp>
        <p:sp>
          <p:nvSpPr>
            <p:cNvPr id="386059" name="Text Box 31"/>
            <p:cNvSpPr txBox="1">
              <a:spLocks noChangeArrowheads="1"/>
            </p:cNvSpPr>
            <p:nvPr/>
          </p:nvSpPr>
          <p:spPr bwMode="auto">
            <a:xfrm>
              <a:off x="4913313" y="2155825"/>
              <a:ext cx="1706562"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r>
                <a:rPr lang="en-US" altLang="en-US" sz="1800" b="1" dirty="0"/>
                <a:t>Family: </a:t>
              </a:r>
            </a:p>
          </p:txBody>
        </p:sp>
        <p:sp>
          <p:nvSpPr>
            <p:cNvPr id="386060" name="Text Box 31"/>
            <p:cNvSpPr txBox="1">
              <a:spLocks noChangeArrowheads="1"/>
            </p:cNvSpPr>
            <p:nvPr/>
          </p:nvSpPr>
          <p:spPr bwMode="auto">
            <a:xfrm>
              <a:off x="4913313" y="3629025"/>
              <a:ext cx="19351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r>
                <a:rPr lang="en-US" altLang="en-US" sz="1800" b="1" dirty="0"/>
                <a:t>Class:</a:t>
              </a:r>
            </a:p>
          </p:txBody>
        </p:sp>
        <p:sp>
          <p:nvSpPr>
            <p:cNvPr id="386061" name="Text Box 31"/>
            <p:cNvSpPr txBox="1">
              <a:spLocks noChangeArrowheads="1"/>
            </p:cNvSpPr>
            <p:nvPr/>
          </p:nvSpPr>
          <p:spPr bwMode="auto">
            <a:xfrm>
              <a:off x="4913313" y="4416425"/>
              <a:ext cx="21637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r>
                <a:rPr lang="en-US" altLang="en-US" sz="1800" b="1" dirty="0"/>
                <a:t>Phylum:</a:t>
              </a:r>
            </a:p>
          </p:txBody>
        </p:sp>
        <p:sp>
          <p:nvSpPr>
            <p:cNvPr id="386062" name="Line 37"/>
            <p:cNvSpPr>
              <a:spLocks noChangeShapeType="1"/>
            </p:cNvSpPr>
            <p:nvPr/>
          </p:nvSpPr>
          <p:spPr bwMode="auto">
            <a:xfrm>
              <a:off x="3608388" y="1019175"/>
              <a:ext cx="12509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6063" name="Line 38"/>
            <p:cNvSpPr>
              <a:spLocks noChangeShapeType="1"/>
            </p:cNvSpPr>
            <p:nvPr/>
          </p:nvSpPr>
          <p:spPr bwMode="auto">
            <a:xfrm>
              <a:off x="3611563" y="1635125"/>
              <a:ext cx="12477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6064" name="Line 39"/>
            <p:cNvSpPr>
              <a:spLocks noChangeShapeType="1"/>
            </p:cNvSpPr>
            <p:nvPr/>
          </p:nvSpPr>
          <p:spPr bwMode="auto">
            <a:xfrm>
              <a:off x="3608388" y="2290763"/>
              <a:ext cx="12509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6065" name="Line 40"/>
            <p:cNvSpPr>
              <a:spLocks noChangeShapeType="1"/>
            </p:cNvSpPr>
            <p:nvPr/>
          </p:nvSpPr>
          <p:spPr bwMode="auto">
            <a:xfrm>
              <a:off x="3611563" y="3021013"/>
              <a:ext cx="12477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6066" name="Line 41"/>
            <p:cNvSpPr>
              <a:spLocks noChangeShapeType="1"/>
            </p:cNvSpPr>
            <p:nvPr/>
          </p:nvSpPr>
          <p:spPr bwMode="auto">
            <a:xfrm>
              <a:off x="3611563" y="3760788"/>
              <a:ext cx="12477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6067" name="Line 42"/>
            <p:cNvSpPr>
              <a:spLocks noChangeShapeType="1"/>
            </p:cNvSpPr>
            <p:nvPr/>
          </p:nvSpPr>
          <p:spPr bwMode="auto">
            <a:xfrm>
              <a:off x="3611563" y="4559300"/>
              <a:ext cx="12477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436C1B2C-8B28-4387-9257-7047D64EFE2B}"/>
                  </a:ext>
                </a:extLst>
              </p14:cNvPr>
              <p14:cNvContentPartPr/>
              <p14:nvPr/>
            </p14:nvContentPartPr>
            <p14:xfrm>
              <a:off x="2374920" y="4572000"/>
              <a:ext cx="5493240" cy="2095920"/>
            </p14:xfrm>
          </p:contentPart>
        </mc:Choice>
        <mc:Fallback xmlns="">
          <p:pic>
            <p:nvPicPr>
              <p:cNvPr id="6" name="Ink 5">
                <a:extLst>
                  <a:ext uri="{FF2B5EF4-FFF2-40B4-BE49-F238E27FC236}">
                    <a16:creationId xmlns:a16="http://schemas.microsoft.com/office/drawing/2014/main" id="{436C1B2C-8B28-4387-9257-7047D64EFE2B}"/>
                  </a:ext>
                </a:extLst>
              </p:cNvPr>
              <p:cNvPicPr/>
              <p:nvPr/>
            </p:nvPicPr>
            <p:blipFill>
              <a:blip r:embed="rId5"/>
              <a:stretch>
                <a:fillRect/>
              </a:stretch>
            </p:blipFill>
            <p:spPr>
              <a:xfrm>
                <a:off x="2359080" y="4508640"/>
                <a:ext cx="5524560" cy="2222640"/>
              </a:xfrm>
              <a:prstGeom prst="rect">
                <a:avLst/>
              </a:prstGeom>
            </p:spPr>
          </p:pic>
        </mc:Fallback>
      </mc:AlternateContent>
    </p:spTree>
    <p:extLst>
      <p:ext uri="{BB962C8B-B14F-4D97-AF65-F5344CB8AC3E}">
        <p14:creationId xmlns:p14="http://schemas.microsoft.com/office/powerpoint/2010/main" val="437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faculty.southwest.tn.edu/rburkett/Cell%20s19.jpg"/>
          <p:cNvPicPr>
            <a:picLocks noChangeAspect="1" noChangeArrowheads="1"/>
          </p:cNvPicPr>
          <p:nvPr/>
        </p:nvPicPr>
        <p:blipFill rotWithShape="1">
          <a:blip r:embed="rId3">
            <a:extLst>
              <a:ext uri="{28A0092B-C50C-407E-A947-70E740481C1C}">
                <a14:useLocalDpi xmlns:a14="http://schemas.microsoft.com/office/drawing/2010/main" val="0"/>
              </a:ext>
            </a:extLst>
          </a:blip>
          <a:srcRect l="54427" t="29349" b="10225"/>
          <a:stretch/>
        </p:blipFill>
        <p:spPr bwMode="auto">
          <a:xfrm>
            <a:off x="457200" y="1487489"/>
            <a:ext cx="1804461" cy="1792286"/>
          </a:xfrm>
          <a:prstGeom prst="rect">
            <a:avLst/>
          </a:prstGeom>
          <a:noFill/>
          <a:extLst>
            <a:ext uri="{909E8E84-426E-40DD-AFC4-6F175D3DCCD1}">
              <a14:hiddenFill xmlns:a14="http://schemas.microsoft.com/office/drawing/2010/main">
                <a:solidFill>
                  <a:srgbClr val="FFFFFF"/>
                </a:solidFill>
              </a14:hiddenFill>
            </a:ext>
          </a:extLst>
        </p:spPr>
      </p:pic>
      <p:pic>
        <p:nvPicPr>
          <p:cNvPr id="25602" name="Picture 43" descr="20_20_ThreeDomains-U"/>
          <p:cNvPicPr>
            <a:picLocks noChangeAspect="1" noChangeArrowheads="1"/>
          </p:cNvPicPr>
          <p:nvPr/>
        </p:nvPicPr>
        <p:blipFill>
          <a:blip r:embed="rId4">
            <a:extLst>
              <a:ext uri="{28A0092B-C50C-407E-A947-70E740481C1C}">
                <a14:useLocalDpi xmlns:a14="http://schemas.microsoft.com/office/drawing/2010/main" val="0"/>
              </a:ext>
            </a:extLst>
          </a:blip>
          <a:srcRect b="2315"/>
          <a:stretch>
            <a:fillRect/>
          </a:stretch>
        </p:blipFill>
        <p:spPr bwMode="auto">
          <a:xfrm>
            <a:off x="3581400" y="136525"/>
            <a:ext cx="534035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31"/>
          <p:cNvSpPr txBox="1">
            <a:spLocks noChangeArrowheads="1"/>
          </p:cNvSpPr>
          <p:nvPr/>
        </p:nvSpPr>
        <p:spPr bwMode="auto">
          <a:xfrm>
            <a:off x="6869113" y="519113"/>
            <a:ext cx="73501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Forams</a:t>
            </a:r>
          </a:p>
        </p:txBody>
      </p:sp>
      <p:sp>
        <p:nvSpPr>
          <p:cNvPr id="25605" name="Text Box 31"/>
          <p:cNvSpPr txBox="1">
            <a:spLocks noChangeArrowheads="1"/>
          </p:cNvSpPr>
          <p:nvPr/>
        </p:nvSpPr>
        <p:spPr bwMode="auto">
          <a:xfrm>
            <a:off x="6872288" y="1152525"/>
            <a:ext cx="70167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Ciliates</a:t>
            </a:r>
          </a:p>
        </p:txBody>
      </p:sp>
      <p:sp>
        <p:nvSpPr>
          <p:cNvPr id="25606" name="Text Box 31"/>
          <p:cNvSpPr txBox="1">
            <a:spLocks noChangeArrowheads="1"/>
          </p:cNvSpPr>
          <p:nvPr/>
        </p:nvSpPr>
        <p:spPr bwMode="auto">
          <a:xfrm>
            <a:off x="6869113" y="198438"/>
            <a:ext cx="12160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Euglenozoans</a:t>
            </a:r>
          </a:p>
        </p:txBody>
      </p:sp>
      <p:sp>
        <p:nvSpPr>
          <p:cNvPr id="25607" name="Text Box 31"/>
          <p:cNvSpPr txBox="1">
            <a:spLocks noChangeArrowheads="1"/>
          </p:cNvSpPr>
          <p:nvPr/>
        </p:nvSpPr>
        <p:spPr bwMode="auto">
          <a:xfrm>
            <a:off x="6869113" y="838200"/>
            <a:ext cx="738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Diatoms</a:t>
            </a:r>
          </a:p>
        </p:txBody>
      </p:sp>
      <p:sp>
        <p:nvSpPr>
          <p:cNvPr id="25608" name="Text Box 31"/>
          <p:cNvSpPr txBox="1">
            <a:spLocks noChangeArrowheads="1"/>
          </p:cNvSpPr>
          <p:nvPr/>
        </p:nvSpPr>
        <p:spPr bwMode="auto">
          <a:xfrm>
            <a:off x="3800475" y="4167187"/>
            <a:ext cx="11303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dirty="0"/>
              <a:t>COMMON</a:t>
            </a:r>
          </a:p>
          <a:p>
            <a:pPr>
              <a:lnSpc>
                <a:spcPct val="95000"/>
              </a:lnSpc>
              <a:buFont typeface="Arial" charset="0"/>
              <a:buNone/>
            </a:pPr>
            <a:r>
              <a:rPr lang="en-US" altLang="en-US" sz="1400" b="1" dirty="0"/>
              <a:t>ANCESTOR </a:t>
            </a:r>
          </a:p>
          <a:p>
            <a:pPr>
              <a:lnSpc>
                <a:spcPct val="95000"/>
              </a:lnSpc>
              <a:buFont typeface="Arial" charset="0"/>
              <a:buNone/>
            </a:pPr>
            <a:r>
              <a:rPr lang="en-US" altLang="en-US" sz="1400" b="1" dirty="0"/>
              <a:t>OF ALL LIFE</a:t>
            </a:r>
          </a:p>
        </p:txBody>
      </p:sp>
      <p:sp>
        <p:nvSpPr>
          <p:cNvPr id="25609" name="Text Box 31"/>
          <p:cNvSpPr txBox="1">
            <a:spLocks noChangeArrowheads="1"/>
          </p:cNvSpPr>
          <p:nvPr/>
        </p:nvSpPr>
        <p:spPr bwMode="auto">
          <a:xfrm>
            <a:off x="6869113" y="2108200"/>
            <a:ext cx="103505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dirty="0">
                <a:solidFill>
                  <a:srgbClr val="446EAA"/>
                </a:solidFill>
              </a:rPr>
              <a:t>Land plants</a:t>
            </a:r>
          </a:p>
        </p:txBody>
      </p:sp>
      <p:sp>
        <p:nvSpPr>
          <p:cNvPr id="25610" name="Text Box 31"/>
          <p:cNvSpPr txBox="1">
            <a:spLocks noChangeArrowheads="1"/>
          </p:cNvSpPr>
          <p:nvPr/>
        </p:nvSpPr>
        <p:spPr bwMode="auto">
          <a:xfrm>
            <a:off x="6878638" y="3074988"/>
            <a:ext cx="738187"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solidFill>
                  <a:srgbClr val="446EAA"/>
                </a:solidFill>
              </a:rPr>
              <a:t>Animals</a:t>
            </a:r>
          </a:p>
        </p:txBody>
      </p:sp>
      <p:sp>
        <p:nvSpPr>
          <p:cNvPr id="25611" name="Text Box 31"/>
          <p:cNvSpPr txBox="1">
            <a:spLocks noChangeArrowheads="1"/>
          </p:cNvSpPr>
          <p:nvPr/>
        </p:nvSpPr>
        <p:spPr bwMode="auto">
          <a:xfrm>
            <a:off x="6883400" y="2432050"/>
            <a:ext cx="890588"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dirty="0"/>
              <a:t>Amoebas</a:t>
            </a:r>
          </a:p>
        </p:txBody>
      </p:sp>
      <p:sp>
        <p:nvSpPr>
          <p:cNvPr id="25612" name="Text Box 31"/>
          <p:cNvSpPr txBox="1">
            <a:spLocks noChangeArrowheads="1"/>
          </p:cNvSpPr>
          <p:nvPr/>
        </p:nvSpPr>
        <p:spPr bwMode="auto">
          <a:xfrm>
            <a:off x="6869113" y="2760663"/>
            <a:ext cx="738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solidFill>
                  <a:srgbClr val="446EAA"/>
                </a:solidFill>
              </a:rPr>
              <a:t>Fungi</a:t>
            </a:r>
          </a:p>
        </p:txBody>
      </p:sp>
      <p:sp>
        <p:nvSpPr>
          <p:cNvPr id="25613" name="Text Box 31"/>
          <p:cNvSpPr txBox="1">
            <a:spLocks noChangeArrowheads="1"/>
          </p:cNvSpPr>
          <p:nvPr/>
        </p:nvSpPr>
        <p:spPr bwMode="auto">
          <a:xfrm>
            <a:off x="6869113" y="1477963"/>
            <a:ext cx="84296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Red algae</a:t>
            </a:r>
          </a:p>
        </p:txBody>
      </p:sp>
      <p:sp>
        <p:nvSpPr>
          <p:cNvPr id="25614" name="Text Box 31"/>
          <p:cNvSpPr txBox="1">
            <a:spLocks noChangeArrowheads="1"/>
          </p:cNvSpPr>
          <p:nvPr/>
        </p:nvSpPr>
        <p:spPr bwMode="auto">
          <a:xfrm>
            <a:off x="6873875" y="4997450"/>
            <a:ext cx="10826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Chlamydias</a:t>
            </a:r>
          </a:p>
        </p:txBody>
      </p:sp>
      <p:sp>
        <p:nvSpPr>
          <p:cNvPr id="25615" name="Text Box 31"/>
          <p:cNvSpPr txBox="1">
            <a:spLocks noChangeArrowheads="1"/>
          </p:cNvSpPr>
          <p:nvPr/>
        </p:nvSpPr>
        <p:spPr bwMode="auto">
          <a:xfrm>
            <a:off x="6872288" y="1795463"/>
            <a:ext cx="1062037"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Green algae</a:t>
            </a:r>
          </a:p>
        </p:txBody>
      </p:sp>
      <p:sp>
        <p:nvSpPr>
          <p:cNvPr id="25616" name="Text Box 31"/>
          <p:cNvSpPr txBox="1">
            <a:spLocks noChangeArrowheads="1"/>
          </p:cNvSpPr>
          <p:nvPr/>
        </p:nvSpPr>
        <p:spPr bwMode="auto">
          <a:xfrm>
            <a:off x="6873875" y="4673600"/>
            <a:ext cx="14017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(Mitochondria)*</a:t>
            </a:r>
          </a:p>
        </p:txBody>
      </p:sp>
      <p:sp>
        <p:nvSpPr>
          <p:cNvPr id="25617" name="Text Box 31"/>
          <p:cNvSpPr txBox="1">
            <a:spLocks noChangeArrowheads="1"/>
          </p:cNvSpPr>
          <p:nvPr/>
        </p:nvSpPr>
        <p:spPr bwMode="auto">
          <a:xfrm>
            <a:off x="6870700" y="3719513"/>
            <a:ext cx="1235075"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Methanogens</a:t>
            </a:r>
          </a:p>
        </p:txBody>
      </p:sp>
      <p:sp>
        <p:nvSpPr>
          <p:cNvPr id="25618" name="Text Box 31"/>
          <p:cNvSpPr txBox="1">
            <a:spLocks noChangeArrowheads="1"/>
          </p:cNvSpPr>
          <p:nvPr/>
        </p:nvSpPr>
        <p:spPr bwMode="auto">
          <a:xfrm>
            <a:off x="6870700" y="4352925"/>
            <a:ext cx="1301750"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Proteobacteria</a:t>
            </a:r>
          </a:p>
        </p:txBody>
      </p:sp>
      <p:sp>
        <p:nvSpPr>
          <p:cNvPr id="25619" name="Text Box 31"/>
          <p:cNvSpPr txBox="1">
            <a:spLocks noChangeArrowheads="1"/>
          </p:cNvSpPr>
          <p:nvPr/>
        </p:nvSpPr>
        <p:spPr bwMode="auto">
          <a:xfrm>
            <a:off x="6869113" y="3398838"/>
            <a:ext cx="1416050"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Nanoarchaeotes</a:t>
            </a:r>
          </a:p>
        </p:txBody>
      </p:sp>
      <p:sp>
        <p:nvSpPr>
          <p:cNvPr id="25620" name="Text Box 31"/>
          <p:cNvSpPr txBox="1">
            <a:spLocks noChangeArrowheads="1"/>
          </p:cNvSpPr>
          <p:nvPr/>
        </p:nvSpPr>
        <p:spPr bwMode="auto">
          <a:xfrm>
            <a:off x="6880225" y="4029075"/>
            <a:ext cx="12636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Thermophiles</a:t>
            </a:r>
          </a:p>
        </p:txBody>
      </p:sp>
      <p:sp>
        <p:nvSpPr>
          <p:cNvPr id="25621" name="Text Box 31"/>
          <p:cNvSpPr txBox="1">
            <a:spLocks noChangeArrowheads="1"/>
          </p:cNvSpPr>
          <p:nvPr/>
        </p:nvSpPr>
        <p:spPr bwMode="auto">
          <a:xfrm rot="5400000">
            <a:off x="7899400" y="1671638"/>
            <a:ext cx="14382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Domain Eukarya</a:t>
            </a:r>
          </a:p>
        </p:txBody>
      </p:sp>
      <p:sp>
        <p:nvSpPr>
          <p:cNvPr id="25622" name="Text Box 31"/>
          <p:cNvSpPr txBox="1">
            <a:spLocks noChangeArrowheads="1"/>
          </p:cNvSpPr>
          <p:nvPr/>
        </p:nvSpPr>
        <p:spPr bwMode="auto">
          <a:xfrm>
            <a:off x="6872288" y="5565775"/>
            <a:ext cx="12255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Gram-positive</a:t>
            </a:r>
          </a:p>
          <a:p>
            <a:pPr>
              <a:lnSpc>
                <a:spcPct val="95000"/>
              </a:lnSpc>
              <a:buFont typeface="Arial" charset="0"/>
              <a:buNone/>
            </a:pPr>
            <a:r>
              <a:rPr lang="en-US" altLang="en-US" sz="1400" b="1"/>
              <a:t>bacteria</a:t>
            </a:r>
          </a:p>
        </p:txBody>
      </p:sp>
      <p:sp>
        <p:nvSpPr>
          <p:cNvPr id="25623" name="Text Box 31"/>
          <p:cNvSpPr txBox="1">
            <a:spLocks noChangeArrowheads="1"/>
          </p:cNvSpPr>
          <p:nvPr/>
        </p:nvSpPr>
        <p:spPr bwMode="auto">
          <a:xfrm>
            <a:off x="6872288" y="6275388"/>
            <a:ext cx="1301750"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(Chloroplasts)*</a:t>
            </a:r>
          </a:p>
        </p:txBody>
      </p:sp>
      <p:sp>
        <p:nvSpPr>
          <p:cNvPr id="25624" name="Text Box 31"/>
          <p:cNvSpPr txBox="1">
            <a:spLocks noChangeArrowheads="1"/>
          </p:cNvSpPr>
          <p:nvPr/>
        </p:nvSpPr>
        <p:spPr bwMode="auto">
          <a:xfrm>
            <a:off x="6873875" y="5311775"/>
            <a:ext cx="10715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Spirochetes</a:t>
            </a:r>
          </a:p>
        </p:txBody>
      </p:sp>
      <p:sp>
        <p:nvSpPr>
          <p:cNvPr id="25625" name="Text Box 31"/>
          <p:cNvSpPr txBox="1">
            <a:spLocks noChangeArrowheads="1"/>
          </p:cNvSpPr>
          <p:nvPr/>
        </p:nvSpPr>
        <p:spPr bwMode="auto">
          <a:xfrm>
            <a:off x="6872288" y="5989638"/>
            <a:ext cx="126365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Cyanobacteria</a:t>
            </a:r>
          </a:p>
        </p:txBody>
      </p:sp>
      <p:sp>
        <p:nvSpPr>
          <p:cNvPr id="25626" name="Text Box 31"/>
          <p:cNvSpPr txBox="1">
            <a:spLocks noChangeArrowheads="1"/>
          </p:cNvSpPr>
          <p:nvPr/>
        </p:nvSpPr>
        <p:spPr bwMode="auto">
          <a:xfrm rot="5400000">
            <a:off x="7900988" y="5326063"/>
            <a:ext cx="14382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400" b="1"/>
              <a:t>Domain Bacteria</a:t>
            </a:r>
          </a:p>
        </p:txBody>
      </p:sp>
      <p:sp>
        <p:nvSpPr>
          <p:cNvPr id="25627" name="Text Box 31"/>
          <p:cNvSpPr txBox="1">
            <a:spLocks noChangeArrowheads="1"/>
          </p:cNvSpPr>
          <p:nvPr/>
        </p:nvSpPr>
        <p:spPr bwMode="auto">
          <a:xfrm rot="5400000">
            <a:off x="8258969" y="3631406"/>
            <a:ext cx="7318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buFont typeface="Arial" charset="0"/>
              <a:buNone/>
            </a:pPr>
            <a:r>
              <a:rPr lang="en-US" altLang="en-US" sz="1400" b="1"/>
              <a:t>Domain</a:t>
            </a:r>
          </a:p>
          <a:p>
            <a:pPr algn="ctr">
              <a:lnSpc>
                <a:spcPct val="95000"/>
              </a:lnSpc>
              <a:buFont typeface="Arial" charset="0"/>
              <a:buNone/>
            </a:pPr>
            <a:r>
              <a:rPr lang="en-US" altLang="en-US" sz="1400" b="1"/>
              <a:t>Archaea</a:t>
            </a:r>
          </a:p>
        </p:txBody>
      </p:sp>
      <p:sp>
        <p:nvSpPr>
          <p:cNvPr id="25628" name="Line 41"/>
          <p:cNvSpPr>
            <a:spLocks noChangeShapeType="1"/>
          </p:cNvSpPr>
          <p:nvPr/>
        </p:nvSpPr>
        <p:spPr bwMode="auto">
          <a:xfrm flipH="1">
            <a:off x="4500563" y="3775075"/>
            <a:ext cx="430212" cy="3524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Rectangle 3"/>
          <p:cNvSpPr txBox="1">
            <a:spLocks noChangeArrowheads="1"/>
          </p:cNvSpPr>
          <p:nvPr/>
        </p:nvSpPr>
        <p:spPr>
          <a:xfrm>
            <a:off x="76200" y="165100"/>
            <a:ext cx="3724275" cy="882650"/>
          </a:xfrm>
          <a:prstGeom prst="rect">
            <a:avLst/>
          </a:prstGeom>
        </p:spPr>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9800" dirty="0"/>
              <a:t>Three Domains </a:t>
            </a:r>
          </a:p>
          <a:p>
            <a:r>
              <a:rPr lang="en-US" altLang="en-US" dirty="0">
                <a:solidFill>
                  <a:schemeClr val="bg1">
                    <a:lumMod val="65000"/>
                  </a:schemeClr>
                </a:solidFill>
              </a:rPr>
              <a:t>(This is NOT based on molecular clocks)</a:t>
            </a:r>
            <a:endParaRPr lang="en-US" altLang="en-US" dirty="0"/>
          </a:p>
        </p:txBody>
      </p:sp>
      <p:pic>
        <p:nvPicPr>
          <p:cNvPr id="12292" name="Picture 4" descr="http://bio.fsu.edu/%7Estevet/pictures/CarlWoes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036" y="3680461"/>
            <a:ext cx="2564989" cy="23826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07231" y="6285984"/>
            <a:ext cx="1752600" cy="369332"/>
          </a:xfrm>
          <a:prstGeom prst="rect">
            <a:avLst/>
          </a:prstGeom>
          <a:noFill/>
        </p:spPr>
        <p:txBody>
          <a:bodyPr wrap="square" rtlCol="0">
            <a:spAutoFit/>
          </a:bodyPr>
          <a:lstStyle/>
          <a:p>
            <a:r>
              <a:rPr lang="en-US" dirty="0"/>
              <a:t>Carl </a:t>
            </a:r>
            <a:r>
              <a:rPr lang="en-US" dirty="0" err="1"/>
              <a:t>Woese</a:t>
            </a:r>
            <a:endParaRPr lang="en-US" dirty="0"/>
          </a:p>
        </p:txBody>
      </p:sp>
      <p:cxnSp>
        <p:nvCxnSpPr>
          <p:cNvPr id="5" name="Straight Connector 4"/>
          <p:cNvCxnSpPr/>
          <p:nvPr/>
        </p:nvCxnSpPr>
        <p:spPr>
          <a:xfrm>
            <a:off x="6771481" y="4902200"/>
            <a:ext cx="150336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781800" y="6533515"/>
            <a:ext cx="150336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538911" y="2351987"/>
            <a:ext cx="1558927" cy="960108"/>
            <a:chOff x="6538911" y="2351987"/>
            <a:chExt cx="1558927" cy="960108"/>
          </a:xfrm>
        </p:grpSpPr>
        <p:cxnSp>
          <p:nvCxnSpPr>
            <p:cNvPr id="34" name="Straight Connector 33"/>
            <p:cNvCxnSpPr/>
            <p:nvPr/>
          </p:nvCxnSpPr>
          <p:spPr>
            <a:xfrm>
              <a:off x="6594475" y="2351987"/>
              <a:ext cx="1503363" cy="0"/>
            </a:xfrm>
            <a:prstGeom prst="line">
              <a:avLst/>
            </a:prstGeom>
            <a:ln w="762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38912" y="3074509"/>
              <a:ext cx="1503363" cy="0"/>
            </a:xfrm>
            <a:prstGeom prst="line">
              <a:avLst/>
            </a:prstGeom>
            <a:ln w="762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538911" y="3312095"/>
              <a:ext cx="1503363" cy="0"/>
            </a:xfrm>
            <a:prstGeom prst="line">
              <a:avLst/>
            </a:prstGeom>
            <a:ln w="762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301036" y="1357313"/>
            <a:ext cx="765764" cy="2293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63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20_21_WebOfLife-U"/>
          <p:cNvPicPr>
            <a:picLocks noChangeAspect="1" noChangeArrowheads="1"/>
          </p:cNvPicPr>
          <p:nvPr/>
        </p:nvPicPr>
        <p:blipFill>
          <a:blip r:embed="rId3">
            <a:extLst>
              <a:ext uri="{28A0092B-C50C-407E-A947-70E740481C1C}">
                <a14:useLocalDpi xmlns:a14="http://schemas.microsoft.com/office/drawing/2010/main" val="0"/>
              </a:ext>
            </a:extLst>
          </a:blip>
          <a:srcRect b="2893"/>
          <a:stretch>
            <a:fillRect/>
          </a:stretch>
        </p:blipFill>
        <p:spPr bwMode="auto">
          <a:xfrm>
            <a:off x="3096491" y="136525"/>
            <a:ext cx="5895109" cy="639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FF9DBF08-C7D0-41AB-9E8D-C44DAD87DF98}"/>
              </a:ext>
            </a:extLst>
          </p:cNvPr>
          <p:cNvSpPr>
            <a:spLocks noGrp="1"/>
          </p:cNvSpPr>
          <p:nvPr>
            <p:ph idx="1"/>
          </p:nvPr>
        </p:nvSpPr>
        <p:spPr>
          <a:xfrm>
            <a:off x="152400" y="42224"/>
            <a:ext cx="6143912" cy="4525963"/>
          </a:xfrm>
        </p:spPr>
        <p:txBody>
          <a:bodyPr/>
          <a:lstStyle/>
          <a:p>
            <a:pPr marL="0" indent="0">
              <a:buNone/>
            </a:pPr>
            <a:r>
              <a:rPr lang="en-US" altLang="en-US" b="1" dirty="0"/>
              <a:t>Horizontal gene</a:t>
            </a:r>
            <a:r>
              <a:rPr lang="en-US" altLang="en-US" dirty="0"/>
              <a:t> </a:t>
            </a:r>
            <a:r>
              <a:rPr lang="en-US" altLang="en-US" b="1" dirty="0"/>
              <a:t>transfer </a:t>
            </a:r>
            <a:r>
              <a:rPr lang="en-US" altLang="en-US" dirty="0"/>
              <a:t>is the movement of genes from one genome to another.</a:t>
            </a:r>
          </a:p>
          <a:p>
            <a:pPr marL="0" indent="0">
              <a:spcBef>
                <a:spcPts val="0"/>
              </a:spcBef>
              <a:buNone/>
              <a:defRPr/>
            </a:pPr>
            <a:endParaRPr lang="en-US" altLang="en-US" dirty="0"/>
          </a:p>
          <a:p>
            <a:pPr marL="0" indent="0">
              <a:spcBef>
                <a:spcPts val="0"/>
              </a:spcBef>
              <a:buNone/>
              <a:defRPr/>
            </a:pPr>
            <a:endParaRPr lang="en-US" altLang="en-US" dirty="0"/>
          </a:p>
          <a:p>
            <a:pPr marL="0" indent="0">
              <a:spcBef>
                <a:spcPts val="0"/>
              </a:spcBef>
              <a:buNone/>
              <a:defRPr/>
            </a:pPr>
            <a:endParaRPr lang="en-US" altLang="en-US" dirty="0"/>
          </a:p>
          <a:p>
            <a:pPr marL="0" indent="0">
              <a:spcBef>
                <a:spcPts val="0"/>
              </a:spcBef>
              <a:buNone/>
              <a:defRPr/>
            </a:pPr>
            <a:endParaRPr lang="en-US" altLang="en-US" dirty="0"/>
          </a:p>
          <a:p>
            <a:pPr marL="0" indent="0">
              <a:spcBef>
                <a:spcPts val="0"/>
              </a:spcBef>
              <a:buNone/>
              <a:defRPr/>
            </a:pPr>
            <a:endParaRPr lang="en-US" altLang="en-US" dirty="0"/>
          </a:p>
          <a:p>
            <a:pPr marL="0" indent="0">
              <a:spcBef>
                <a:spcPts val="0"/>
              </a:spcBef>
              <a:buNone/>
              <a:defRPr/>
            </a:pPr>
            <a:endParaRPr lang="en-US" altLang="en-US" dirty="0"/>
          </a:p>
          <a:p>
            <a:pPr marL="0" indent="0">
              <a:spcBef>
                <a:spcPts val="0"/>
              </a:spcBef>
              <a:buNone/>
              <a:defRPr/>
            </a:pPr>
            <a:r>
              <a:rPr lang="en-US" altLang="en-US" dirty="0"/>
              <a:t>Caused by:</a:t>
            </a:r>
          </a:p>
          <a:p>
            <a:pPr>
              <a:spcBef>
                <a:spcPts val="0"/>
              </a:spcBef>
              <a:defRPr/>
            </a:pPr>
            <a:r>
              <a:rPr lang="en-US" altLang="en-US" dirty="0"/>
              <a:t>Plasmids</a:t>
            </a:r>
          </a:p>
          <a:p>
            <a:pPr>
              <a:spcBef>
                <a:spcPts val="0"/>
              </a:spcBef>
              <a:defRPr/>
            </a:pPr>
            <a:r>
              <a:rPr lang="en-US" altLang="en-US" dirty="0"/>
              <a:t>Viral infection</a:t>
            </a:r>
          </a:p>
          <a:p>
            <a:pPr>
              <a:spcBef>
                <a:spcPts val="0"/>
              </a:spcBef>
              <a:defRPr/>
            </a:pPr>
            <a:r>
              <a:rPr lang="en-US" altLang="en-US" dirty="0"/>
              <a:t>Fusion of organisms</a:t>
            </a:r>
          </a:p>
          <a:p>
            <a:pPr marL="0" indent="0">
              <a:spcBef>
                <a:spcPts val="0"/>
              </a:spcBef>
              <a:buNone/>
              <a:defRPr/>
            </a:pPr>
            <a:endParaRPr lang="en-US" altLang="en-US" dirty="0"/>
          </a:p>
        </p:txBody>
      </p:sp>
      <p:sp>
        <p:nvSpPr>
          <p:cNvPr id="33796" name="Text Box 31"/>
          <p:cNvSpPr txBox="1">
            <a:spLocks noChangeArrowheads="1"/>
          </p:cNvSpPr>
          <p:nvPr/>
        </p:nvSpPr>
        <p:spPr bwMode="auto">
          <a:xfrm>
            <a:off x="6634162" y="4608513"/>
            <a:ext cx="1316038"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Cyanobacteria</a:t>
            </a:r>
          </a:p>
        </p:txBody>
      </p:sp>
      <p:sp>
        <p:nvSpPr>
          <p:cNvPr id="33797" name="Text Box 31"/>
          <p:cNvSpPr txBox="1">
            <a:spLocks noChangeArrowheads="1"/>
          </p:cNvSpPr>
          <p:nvPr/>
        </p:nvSpPr>
        <p:spPr bwMode="auto">
          <a:xfrm>
            <a:off x="6670675" y="5003800"/>
            <a:ext cx="14160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Proteobacteria</a:t>
            </a:r>
          </a:p>
        </p:txBody>
      </p:sp>
      <p:sp>
        <p:nvSpPr>
          <p:cNvPr id="33798" name="Text Box 31"/>
          <p:cNvSpPr txBox="1">
            <a:spLocks noChangeArrowheads="1"/>
          </p:cNvSpPr>
          <p:nvPr/>
        </p:nvSpPr>
        <p:spPr bwMode="auto">
          <a:xfrm>
            <a:off x="6751637" y="3763963"/>
            <a:ext cx="126365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Thermophiles</a:t>
            </a:r>
          </a:p>
        </p:txBody>
      </p:sp>
      <p:sp>
        <p:nvSpPr>
          <p:cNvPr id="33799" name="Text Box 31"/>
          <p:cNvSpPr txBox="1">
            <a:spLocks noChangeArrowheads="1"/>
          </p:cNvSpPr>
          <p:nvPr/>
        </p:nvSpPr>
        <p:spPr bwMode="auto">
          <a:xfrm rot="5400000">
            <a:off x="7771606" y="1362869"/>
            <a:ext cx="1797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800" b="1"/>
              <a:t>Domain Eukarya</a:t>
            </a:r>
          </a:p>
        </p:txBody>
      </p:sp>
      <p:sp>
        <p:nvSpPr>
          <p:cNvPr id="33800" name="Text Box 31"/>
          <p:cNvSpPr txBox="1">
            <a:spLocks noChangeArrowheads="1"/>
          </p:cNvSpPr>
          <p:nvPr/>
        </p:nvSpPr>
        <p:spPr bwMode="auto">
          <a:xfrm rot="5400000">
            <a:off x="7754938" y="5365750"/>
            <a:ext cx="18145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800" b="1"/>
              <a:t>Domain Bacteria</a:t>
            </a:r>
          </a:p>
        </p:txBody>
      </p:sp>
      <p:sp>
        <p:nvSpPr>
          <p:cNvPr id="33801" name="Text Box 31"/>
          <p:cNvSpPr txBox="1">
            <a:spLocks noChangeArrowheads="1"/>
          </p:cNvSpPr>
          <p:nvPr/>
        </p:nvSpPr>
        <p:spPr bwMode="auto">
          <a:xfrm rot="5400000">
            <a:off x="8208963" y="3381375"/>
            <a:ext cx="906462"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buFont typeface="Arial" charset="0"/>
              <a:buNone/>
            </a:pPr>
            <a:r>
              <a:rPr lang="en-US" altLang="en-US" sz="1800" b="1"/>
              <a:t>Domain</a:t>
            </a:r>
          </a:p>
          <a:p>
            <a:pPr algn="ctr">
              <a:lnSpc>
                <a:spcPct val="95000"/>
              </a:lnSpc>
              <a:buFont typeface="Arial" charset="0"/>
              <a:buNone/>
            </a:pPr>
            <a:r>
              <a:rPr lang="en-US" altLang="en-US" sz="1800" b="1"/>
              <a:t>Archaea</a:t>
            </a:r>
          </a:p>
        </p:txBody>
      </p:sp>
      <p:sp>
        <p:nvSpPr>
          <p:cNvPr id="33802" name="Text Box 31"/>
          <p:cNvSpPr txBox="1">
            <a:spLocks noChangeArrowheads="1"/>
          </p:cNvSpPr>
          <p:nvPr/>
        </p:nvSpPr>
        <p:spPr bwMode="auto">
          <a:xfrm rot="-335379">
            <a:off x="7466012" y="1069975"/>
            <a:ext cx="59055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Fungi</a:t>
            </a:r>
          </a:p>
        </p:txBody>
      </p:sp>
      <p:sp>
        <p:nvSpPr>
          <p:cNvPr id="33803" name="Text Box 31"/>
          <p:cNvSpPr txBox="1">
            <a:spLocks noChangeArrowheads="1"/>
          </p:cNvSpPr>
          <p:nvPr/>
        </p:nvSpPr>
        <p:spPr bwMode="auto">
          <a:xfrm>
            <a:off x="7385050" y="1454150"/>
            <a:ext cx="700087"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Plantae</a:t>
            </a:r>
          </a:p>
        </p:txBody>
      </p:sp>
      <p:sp>
        <p:nvSpPr>
          <p:cNvPr id="33804" name="Text Box 31"/>
          <p:cNvSpPr txBox="1">
            <a:spLocks noChangeArrowheads="1"/>
          </p:cNvSpPr>
          <p:nvPr/>
        </p:nvSpPr>
        <p:spPr bwMode="auto">
          <a:xfrm rot="5138632">
            <a:off x="5952331" y="2856706"/>
            <a:ext cx="12636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Chloroplasts</a:t>
            </a:r>
          </a:p>
        </p:txBody>
      </p:sp>
      <p:sp>
        <p:nvSpPr>
          <p:cNvPr id="33805" name="Text Box 31"/>
          <p:cNvSpPr txBox="1">
            <a:spLocks noChangeArrowheads="1"/>
          </p:cNvSpPr>
          <p:nvPr/>
        </p:nvSpPr>
        <p:spPr bwMode="auto">
          <a:xfrm rot="5014311">
            <a:off x="5507831" y="3507581"/>
            <a:ext cx="12636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Mitochondria</a:t>
            </a:r>
          </a:p>
        </p:txBody>
      </p:sp>
      <p:sp>
        <p:nvSpPr>
          <p:cNvPr id="33806" name="Text Box 31"/>
          <p:cNvSpPr txBox="1">
            <a:spLocks noChangeArrowheads="1"/>
          </p:cNvSpPr>
          <p:nvPr/>
        </p:nvSpPr>
        <p:spPr bwMode="auto">
          <a:xfrm>
            <a:off x="6777037" y="3281363"/>
            <a:ext cx="126365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Methanogens</a:t>
            </a:r>
          </a:p>
        </p:txBody>
      </p:sp>
      <p:sp>
        <p:nvSpPr>
          <p:cNvPr id="33807" name="Text Box 31"/>
          <p:cNvSpPr txBox="1">
            <a:spLocks noChangeArrowheads="1"/>
          </p:cNvSpPr>
          <p:nvPr/>
        </p:nvSpPr>
        <p:spPr bwMode="auto">
          <a:xfrm>
            <a:off x="3138487" y="3514725"/>
            <a:ext cx="12731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69875" indent="-26987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500" b="1"/>
              <a:t>Ancestral cell</a:t>
            </a:r>
          </a:p>
          <a:p>
            <a:pPr>
              <a:lnSpc>
                <a:spcPct val="95000"/>
              </a:lnSpc>
              <a:buFont typeface="Arial" charset="0"/>
              <a:buNone/>
            </a:pPr>
            <a:r>
              <a:rPr lang="en-US" altLang="en-US" sz="1500" b="1"/>
              <a:t>populations</a:t>
            </a:r>
          </a:p>
        </p:txBody>
      </p:sp>
      <p:pic>
        <p:nvPicPr>
          <p:cNvPr id="33808" name="Picture 51" descr="20_21_animal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9150" y="679450"/>
            <a:ext cx="8223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5-Point Star 1"/>
          <p:cNvSpPr/>
          <p:nvPr/>
        </p:nvSpPr>
        <p:spPr>
          <a:xfrm>
            <a:off x="5907738" y="2705242"/>
            <a:ext cx="265397" cy="209550"/>
          </a:xfrm>
          <a:prstGeom prst="star5">
            <a:avLst/>
          </a:prstGeom>
          <a:solidFill>
            <a:schemeClr val="accent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6370924" y="2095656"/>
            <a:ext cx="265397" cy="209550"/>
          </a:xfrm>
          <a:prstGeom prst="star5">
            <a:avLst/>
          </a:prstGeom>
          <a:solidFill>
            <a:schemeClr val="accent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45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par>
                                <p:cTn id="23" presetID="2" presetClass="entr" presetSubtype="4"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animBg="1"/>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349</Words>
  <Application>Microsoft Office PowerPoint</Application>
  <PresentationFormat>On-screen Show (4:3)</PresentationFormat>
  <Paragraphs>90</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Tahoma</vt:lpstr>
      <vt:lpstr>Times</vt:lpstr>
      <vt:lpstr>Times New Roman</vt:lpstr>
      <vt:lpstr>Office Theme</vt:lpstr>
      <vt:lpstr>PowerPoint Presentation</vt:lpstr>
      <vt:lpstr>You Must Know</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winga</cp:lastModifiedBy>
  <cp:revision>33</cp:revision>
  <cp:lastPrinted>2020-02-25T17:23:28Z</cp:lastPrinted>
  <dcterms:created xsi:type="dcterms:W3CDTF">2015-02-23T12:04:58Z</dcterms:created>
  <dcterms:modified xsi:type="dcterms:W3CDTF">2020-02-25T21:16:28Z</dcterms:modified>
</cp:coreProperties>
</file>