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024" autoAdjust="0"/>
  </p:normalViewPr>
  <p:slideViewPr>
    <p:cSldViewPr>
      <p:cViewPr varScale="1">
        <p:scale>
          <a:sx n="55" d="100"/>
          <a:sy n="55" d="100"/>
        </p:scale>
        <p:origin x="2242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428D0-5C21-4F0D-9994-E19D41631CF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71"/>
            <a:ext cx="2982119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30471"/>
            <a:ext cx="2982119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5149F-3C5A-4A66-8863-8D98F67C4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3C31F-491F-4C86-A7A3-FF0B1A27E44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784B5-BEB2-4107-8D6C-60215321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1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</a:pPr>
            <a:fld id="{939FF553-36A5-4AD9-A9FB-2283CD43FD89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6053ADC7-A599-482E-9450-FE9E307A6A82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Varying</a:t>
            </a:r>
            <a:r>
              <a:rPr lang="en-US" altLang="en-US" baseline="0" dirty="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 branch lengths indicate that the gene has evolved at different rates in different lineages. </a:t>
            </a:r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73EBE318-EF38-492D-824B-BB8243E619FF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11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In other trees, branch length can represent chronological time, and branching points can  be determined from the fossil record.</a:t>
            </a:r>
          </a:p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42EA5806-5AF2-4B58-9ECC-486FF917F417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12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err="1"/>
              <a:t>Systematists</a:t>
            </a:r>
            <a:r>
              <a:rPr lang="en-US" altLang="en-US" dirty="0"/>
              <a:t> can never be sure of finding the best tree in a large data set.</a:t>
            </a:r>
            <a:r>
              <a:rPr lang="en-US" altLang="en-US" baseline="0" dirty="0"/>
              <a:t> </a:t>
            </a:r>
            <a:r>
              <a:rPr lang="en-US" altLang="en-US" dirty="0"/>
              <a:t>They narrow possibilities by applying the principle of maximum parsimony.</a:t>
            </a:r>
            <a:r>
              <a:rPr lang="en-US" altLang="en-US" baseline="0" dirty="0"/>
              <a:t> </a:t>
            </a:r>
            <a:r>
              <a:rPr lang="en-US" altLang="en-US" dirty="0"/>
              <a:t>Computer programs are used to search for trees that are parsimonious.</a:t>
            </a:r>
          </a:p>
          <a:p>
            <a:endParaRPr lang="en-US" altLang="en-US" b="1" dirty="0"/>
          </a:p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6B7FB432-B877-4ABA-AC63-C5489DB9B7C0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13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20.14 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Research method: applying parsimony to a problem in molecular systematics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9DC2F04A-CED3-4060-934E-82BF33FC42E0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FC647358-3298-423A-A436-9AC7E57223C8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1" dirty="0"/>
              <a:t>Cladistics </a:t>
            </a:r>
            <a:r>
              <a:rPr lang="en-US" altLang="en-US" dirty="0"/>
              <a:t>classifies organisms by common descent.</a:t>
            </a:r>
            <a:r>
              <a:rPr lang="en-US" altLang="en-US" baseline="0" dirty="0"/>
              <a:t> </a:t>
            </a:r>
            <a:r>
              <a:rPr lang="en-US" altLang="en-US" dirty="0"/>
              <a:t>A </a:t>
            </a:r>
            <a:r>
              <a:rPr lang="en-US" altLang="en-US" b="1" dirty="0"/>
              <a:t>clade </a:t>
            </a:r>
            <a:r>
              <a:rPr lang="en-US" altLang="en-US" dirty="0"/>
              <a:t>is a group of species that includes an ancestral species and all its descendants.</a:t>
            </a:r>
            <a:r>
              <a:rPr lang="en-US" altLang="en-US" baseline="0" dirty="0"/>
              <a:t> </a:t>
            </a:r>
            <a:r>
              <a:rPr lang="en-US" altLang="en-US" dirty="0"/>
              <a:t>Clades can be nested in larger clades, but not all groupings of organisms qualify as clades.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8211F9B2-98AA-46A9-9873-F018340F179D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A </a:t>
            </a:r>
            <a:r>
              <a:rPr lang="en-US" altLang="en-US" b="1" dirty="0"/>
              <a:t>paraphyletic </a:t>
            </a:r>
            <a:r>
              <a:rPr lang="en-US" altLang="en-US" dirty="0"/>
              <a:t>grouping consists of an ancestral species and some, but not all, of the descendants. </a:t>
            </a:r>
            <a:r>
              <a:rPr lang="en-US" sz="1200" dirty="0"/>
              <a:t>In a</a:t>
            </a:r>
            <a:r>
              <a:rPr lang="en-US" sz="1200" b="1" dirty="0"/>
              <a:t> paraphyletic group</a:t>
            </a:r>
            <a:r>
              <a:rPr lang="en-US" sz="1200" dirty="0"/>
              <a:t>, the most recent common ancestor of all members of the group is part of the  group, but some of the descendants are left out.</a:t>
            </a:r>
            <a:r>
              <a:rPr lang="en-US" sz="1200" baseline="0" dirty="0"/>
              <a:t> </a:t>
            </a:r>
            <a:r>
              <a:rPr lang="en-US" altLang="en-US" dirty="0"/>
              <a:t>A </a:t>
            </a:r>
            <a:r>
              <a:rPr lang="en-US" altLang="en-US" b="1" dirty="0"/>
              <a:t>polyphyletic </a:t>
            </a:r>
            <a:r>
              <a:rPr lang="en-US" altLang="en-US" dirty="0"/>
              <a:t>grouping consists of various taxa with different ancestors. </a:t>
            </a:r>
            <a:r>
              <a:rPr lang="en-US" sz="1200" dirty="0"/>
              <a:t>In a</a:t>
            </a:r>
            <a:r>
              <a:rPr lang="en-US" sz="1200" b="1" dirty="0"/>
              <a:t> polyphyletic group</a:t>
            </a:r>
            <a:r>
              <a:rPr lang="en-US" sz="1200" dirty="0"/>
              <a:t>, the most recent common ancestor of all members of a group is </a:t>
            </a:r>
            <a:r>
              <a:rPr lang="en-US" sz="1200" i="1" dirty="0"/>
              <a:t>not</a:t>
            </a:r>
            <a:r>
              <a:rPr lang="en-US" sz="1200" dirty="0"/>
              <a:t> part of the group.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1825EDBE-ED7F-4A84-842D-4D06E3F82DB1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62CE67CF-B4FA-4530-8561-81130A094D60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B6E2CB1C-EED5-47A4-9876-BBF47A539890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B6E2CB1C-EED5-47A4-9876-BBF47A539890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99694" y="8831582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B6E2CB1C-EED5-47A4-9876-BBF47A539890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2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When inferring evolutionary relationships, it is useful to know in which clade a shared derived character first appeared.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b="1" dirty="0"/>
              <a:t>shared ancestral character </a:t>
            </a:r>
            <a:r>
              <a:rPr lang="en-US" altLang="en-US" dirty="0"/>
              <a:t>is a character that originated in an ancestor of the taxon.</a:t>
            </a:r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b="1" dirty="0"/>
              <a:t>shared derived character </a:t>
            </a:r>
            <a:r>
              <a:rPr lang="en-US" altLang="en-US" dirty="0"/>
              <a:t>is an evolutionary novelty unique to a particular clade.</a:t>
            </a:r>
          </a:p>
          <a:p>
            <a:pPr eaLnBrk="1" hangingPunct="1"/>
            <a:r>
              <a:rPr lang="en-US" altLang="en-US" dirty="0"/>
              <a:t>A character can be both ancestral and derived, depending on the context.</a:t>
            </a:r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8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9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9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9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1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8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D912-2137-4C46-B8C8-724FF68196A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1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88439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00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7474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Chapter 20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Phylogenetic Trees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649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1" descr="20_12GeneticChangeTree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79"/>
          <a:stretch>
            <a:fillRect/>
          </a:stretch>
        </p:blipFill>
        <p:spPr bwMode="auto">
          <a:xfrm>
            <a:off x="296863" y="3478212"/>
            <a:ext cx="8548687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31"/>
          <p:cNvSpPr txBox="1">
            <a:spLocks noChangeArrowheads="1"/>
          </p:cNvSpPr>
          <p:nvPr/>
        </p:nvSpPr>
        <p:spPr bwMode="auto">
          <a:xfrm>
            <a:off x="5803900" y="6446837"/>
            <a:ext cx="7842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Mouse</a:t>
            </a:r>
          </a:p>
        </p:txBody>
      </p:sp>
      <p:sp>
        <p:nvSpPr>
          <p:cNvPr id="25605" name="Text Box 31"/>
          <p:cNvSpPr txBox="1">
            <a:spLocks noChangeArrowheads="1"/>
          </p:cNvSpPr>
          <p:nvPr/>
        </p:nvSpPr>
        <p:spPr bwMode="auto">
          <a:xfrm>
            <a:off x="5802313" y="5953124"/>
            <a:ext cx="787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Human</a:t>
            </a:r>
          </a:p>
        </p:txBody>
      </p:sp>
      <p:sp>
        <p:nvSpPr>
          <p:cNvPr id="25606" name="Text Box 31"/>
          <p:cNvSpPr txBox="1">
            <a:spLocks noChangeArrowheads="1"/>
          </p:cNvSpPr>
          <p:nvPr/>
        </p:nvSpPr>
        <p:spPr bwMode="auto">
          <a:xfrm>
            <a:off x="5849938" y="5470524"/>
            <a:ext cx="9017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Chicken</a:t>
            </a:r>
          </a:p>
        </p:txBody>
      </p:sp>
      <p:sp>
        <p:nvSpPr>
          <p:cNvPr id="25607" name="Text Box 31"/>
          <p:cNvSpPr txBox="1">
            <a:spLocks noChangeArrowheads="1"/>
          </p:cNvSpPr>
          <p:nvPr/>
        </p:nvSpPr>
        <p:spPr bwMode="auto">
          <a:xfrm>
            <a:off x="6484938" y="4957762"/>
            <a:ext cx="5381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Frog</a:t>
            </a:r>
          </a:p>
        </p:txBody>
      </p:sp>
      <p:sp>
        <p:nvSpPr>
          <p:cNvPr id="25608" name="Text Box 31"/>
          <p:cNvSpPr txBox="1">
            <a:spLocks noChangeArrowheads="1"/>
          </p:cNvSpPr>
          <p:nvPr/>
        </p:nvSpPr>
        <p:spPr bwMode="auto">
          <a:xfrm>
            <a:off x="6754813" y="4470399"/>
            <a:ext cx="10382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Zebrafish</a:t>
            </a:r>
          </a:p>
        </p:txBody>
      </p:sp>
      <p:sp>
        <p:nvSpPr>
          <p:cNvPr id="25609" name="Text Box 31"/>
          <p:cNvSpPr txBox="1">
            <a:spLocks noChangeArrowheads="1"/>
          </p:cNvSpPr>
          <p:nvPr/>
        </p:nvSpPr>
        <p:spPr bwMode="auto">
          <a:xfrm>
            <a:off x="6489700" y="4002087"/>
            <a:ext cx="102235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Lancelet</a:t>
            </a:r>
          </a:p>
        </p:txBody>
      </p:sp>
      <p:sp>
        <p:nvSpPr>
          <p:cNvPr id="25610" name="Text Box 31"/>
          <p:cNvSpPr txBox="1">
            <a:spLocks noChangeArrowheads="1"/>
          </p:cNvSpPr>
          <p:nvPr/>
        </p:nvSpPr>
        <p:spPr bwMode="auto">
          <a:xfrm>
            <a:off x="7296150" y="3494087"/>
            <a:ext cx="12620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 i="1"/>
              <a:t>Drosophila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9062"/>
            <a:ext cx="8991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In some trees, the length of a branch can reflect the number of genetic changes that have taken place </a:t>
            </a:r>
            <a:r>
              <a:rPr lang="en-US" altLang="en-US" u="sng" dirty="0"/>
              <a:t>in a particular DNA sequence </a:t>
            </a:r>
            <a:r>
              <a:rPr lang="en-US" altLang="en-US" dirty="0"/>
              <a:t>in that lineage.</a:t>
            </a:r>
          </a:p>
          <a:p>
            <a:pPr lvl="1"/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which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vertebrate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lineage shown has the studied gene evolved the most rapidly?</a:t>
            </a:r>
          </a:p>
          <a:p>
            <a:pPr lvl="2"/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Zebrafish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52600" y="4994276"/>
            <a:ext cx="841375" cy="796924"/>
            <a:chOff x="1752600" y="4994276"/>
            <a:chExt cx="841375" cy="796924"/>
          </a:xfrm>
        </p:grpSpPr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1752600" y="5403850"/>
              <a:ext cx="841375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400" b="1" dirty="0"/>
                <a:t>Vertebral</a:t>
              </a:r>
            </a:p>
            <a:p>
              <a:pPr algn="r"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400" b="1" dirty="0"/>
                <a:t>column</a:t>
              </a:r>
            </a:p>
          </p:txBody>
        </p:sp>
        <p:sp>
          <p:nvSpPr>
            <p:cNvPr id="2" name="Rectangle 1"/>
            <p:cNvSpPr/>
            <p:nvPr/>
          </p:nvSpPr>
          <p:spPr>
            <a:xfrm flipH="1">
              <a:off x="2114550" y="4994276"/>
              <a:ext cx="58737" cy="2635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203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1" descr="20_13GeolChangeTree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2"/>
          <a:stretch>
            <a:fillRect/>
          </a:stretch>
        </p:blipFill>
        <p:spPr bwMode="auto">
          <a:xfrm>
            <a:off x="485034" y="2413929"/>
            <a:ext cx="8548687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31"/>
          <p:cNvSpPr txBox="1">
            <a:spLocks noChangeArrowheads="1"/>
          </p:cNvSpPr>
          <p:nvPr/>
        </p:nvSpPr>
        <p:spPr bwMode="auto">
          <a:xfrm>
            <a:off x="7088242" y="5557837"/>
            <a:ext cx="7842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Mouse</a:t>
            </a:r>
          </a:p>
        </p:txBody>
      </p:sp>
      <p:sp>
        <p:nvSpPr>
          <p:cNvPr id="27653" name="Text Box 31"/>
          <p:cNvSpPr txBox="1">
            <a:spLocks noChangeArrowheads="1"/>
          </p:cNvSpPr>
          <p:nvPr/>
        </p:nvSpPr>
        <p:spPr bwMode="auto">
          <a:xfrm>
            <a:off x="7096179" y="5054600"/>
            <a:ext cx="787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Human</a:t>
            </a:r>
          </a:p>
        </p:txBody>
      </p:sp>
      <p:sp>
        <p:nvSpPr>
          <p:cNvPr id="27654" name="Text Box 31"/>
          <p:cNvSpPr txBox="1">
            <a:spLocks noChangeArrowheads="1"/>
          </p:cNvSpPr>
          <p:nvPr/>
        </p:nvSpPr>
        <p:spPr bwMode="auto">
          <a:xfrm>
            <a:off x="7086654" y="4543425"/>
            <a:ext cx="9017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Chicken</a:t>
            </a:r>
          </a:p>
        </p:txBody>
      </p:sp>
      <p:sp>
        <p:nvSpPr>
          <p:cNvPr id="27655" name="Text Box 31"/>
          <p:cNvSpPr txBox="1">
            <a:spLocks noChangeArrowheads="1"/>
          </p:cNvSpPr>
          <p:nvPr/>
        </p:nvSpPr>
        <p:spPr bwMode="auto">
          <a:xfrm>
            <a:off x="7093004" y="4040187"/>
            <a:ext cx="538163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Frog</a:t>
            </a:r>
          </a:p>
        </p:txBody>
      </p:sp>
      <p:sp>
        <p:nvSpPr>
          <p:cNvPr id="27656" name="Text Box 31"/>
          <p:cNvSpPr txBox="1">
            <a:spLocks noChangeArrowheads="1"/>
          </p:cNvSpPr>
          <p:nvPr/>
        </p:nvSpPr>
        <p:spPr bwMode="auto">
          <a:xfrm>
            <a:off x="7096179" y="3533775"/>
            <a:ext cx="10382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Zebrafish</a:t>
            </a:r>
          </a:p>
        </p:txBody>
      </p:sp>
      <p:sp>
        <p:nvSpPr>
          <p:cNvPr id="27657" name="Text Box 31"/>
          <p:cNvSpPr txBox="1">
            <a:spLocks noChangeArrowheads="1"/>
          </p:cNvSpPr>
          <p:nvPr/>
        </p:nvSpPr>
        <p:spPr bwMode="auto">
          <a:xfrm>
            <a:off x="7088242" y="3008312"/>
            <a:ext cx="10223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Lancelet</a:t>
            </a:r>
          </a:p>
        </p:txBody>
      </p:sp>
      <p:sp>
        <p:nvSpPr>
          <p:cNvPr id="27658" name="Text Box 31"/>
          <p:cNvSpPr txBox="1">
            <a:spLocks noChangeArrowheads="1"/>
          </p:cNvSpPr>
          <p:nvPr/>
        </p:nvSpPr>
        <p:spPr bwMode="auto">
          <a:xfrm>
            <a:off x="7094592" y="2500312"/>
            <a:ext cx="1262062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 i="1"/>
              <a:t>Drosophila</a:t>
            </a:r>
          </a:p>
        </p:txBody>
      </p:sp>
      <p:sp>
        <p:nvSpPr>
          <p:cNvPr id="27659" name="Text Box 31"/>
          <p:cNvSpPr txBox="1">
            <a:spLocks noChangeArrowheads="1"/>
          </p:cNvSpPr>
          <p:nvPr/>
        </p:nvSpPr>
        <p:spPr bwMode="auto">
          <a:xfrm>
            <a:off x="3057579" y="6516687"/>
            <a:ext cx="2344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Millions of years ago</a:t>
            </a:r>
          </a:p>
        </p:txBody>
      </p:sp>
      <p:sp>
        <p:nvSpPr>
          <p:cNvPr id="27660" name="Text Box 31"/>
          <p:cNvSpPr txBox="1">
            <a:spLocks noChangeArrowheads="1"/>
          </p:cNvSpPr>
          <p:nvPr/>
        </p:nvSpPr>
        <p:spPr bwMode="auto">
          <a:xfrm>
            <a:off x="6069067" y="6199187"/>
            <a:ext cx="14462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65.5 Present</a:t>
            </a:r>
          </a:p>
        </p:txBody>
      </p:sp>
      <p:sp>
        <p:nvSpPr>
          <p:cNvPr id="27661" name="Text Box 31"/>
          <p:cNvSpPr txBox="1">
            <a:spLocks noChangeArrowheads="1"/>
          </p:cNvSpPr>
          <p:nvPr/>
        </p:nvSpPr>
        <p:spPr bwMode="auto">
          <a:xfrm>
            <a:off x="663629" y="6199187"/>
            <a:ext cx="47625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542</a:t>
            </a:r>
          </a:p>
        </p:txBody>
      </p:sp>
      <p:sp>
        <p:nvSpPr>
          <p:cNvPr id="27662" name="Text Box 31"/>
          <p:cNvSpPr txBox="1">
            <a:spLocks noChangeArrowheads="1"/>
          </p:cNvSpPr>
          <p:nvPr/>
        </p:nvSpPr>
        <p:spPr bwMode="auto">
          <a:xfrm>
            <a:off x="1993954" y="5913437"/>
            <a:ext cx="10826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PALEOZOIC</a:t>
            </a:r>
          </a:p>
        </p:txBody>
      </p:sp>
      <p:sp>
        <p:nvSpPr>
          <p:cNvPr id="27663" name="Text Box 31"/>
          <p:cNvSpPr txBox="1">
            <a:spLocks noChangeArrowheads="1"/>
          </p:cNvSpPr>
          <p:nvPr/>
        </p:nvSpPr>
        <p:spPr bwMode="auto">
          <a:xfrm>
            <a:off x="3992617" y="6188075"/>
            <a:ext cx="4762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251</a:t>
            </a:r>
          </a:p>
        </p:txBody>
      </p:sp>
      <p:sp>
        <p:nvSpPr>
          <p:cNvPr id="27664" name="Text Box 31"/>
          <p:cNvSpPr txBox="1">
            <a:spLocks noChangeArrowheads="1"/>
          </p:cNvSpPr>
          <p:nvPr/>
        </p:nvSpPr>
        <p:spPr bwMode="auto">
          <a:xfrm>
            <a:off x="4759379" y="5913437"/>
            <a:ext cx="10826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MESOZOIC</a:t>
            </a:r>
          </a:p>
        </p:txBody>
      </p:sp>
      <p:sp>
        <p:nvSpPr>
          <p:cNvPr id="27665" name="Text Box 31"/>
          <p:cNvSpPr txBox="1">
            <a:spLocks noChangeArrowheads="1"/>
          </p:cNvSpPr>
          <p:nvPr/>
        </p:nvSpPr>
        <p:spPr bwMode="auto">
          <a:xfrm>
            <a:off x="6292904" y="5929312"/>
            <a:ext cx="723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100" b="1"/>
              <a:t>CENOZOIC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24344"/>
            <a:ext cx="9448800" cy="2375967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altLang="en-US" dirty="0">
                <a:latin typeface="Times New Roman" pitchFamily="84" charset="0"/>
                <a:ea typeface="ＭＳ Ｐゴシック" pitchFamily="84" charset="-128"/>
              </a:rPr>
              <a:t>Branch lengths can indicate time</a:t>
            </a:r>
          </a:p>
          <a:p>
            <a:pPr marL="457200" lvl="1" indent="0">
              <a:buNone/>
            </a:pPr>
            <a:endParaRPr lang="en-US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When did the common ancestor of the mouse and human live?</a:t>
            </a:r>
          </a:p>
          <a:p>
            <a:pPr lvl="2"/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~65.5 </a:t>
            </a:r>
            <a:r>
              <a:rPr lang="en-US" alt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mya</a:t>
            </a:r>
            <a:endParaRPr lang="en-US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342663" y="4040187"/>
            <a:ext cx="0" cy="1014413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11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294" y="609600"/>
            <a:ext cx="9012237" cy="5278438"/>
          </a:xfrm>
        </p:spPr>
        <p:txBody>
          <a:bodyPr lIns="91440" tIns="45720" rIns="91440" bIns="45720">
            <a:normAutofit/>
          </a:bodyPr>
          <a:lstStyle/>
          <a:p>
            <a:pPr eaLnBrk="1" hangingPunct="1"/>
            <a:r>
              <a:rPr lang="en-US" altLang="en-US" b="1" dirty="0"/>
              <a:t>Maximum parsimony </a:t>
            </a:r>
          </a:p>
          <a:p>
            <a:pPr lvl="1"/>
            <a:r>
              <a:rPr lang="en-US" altLang="en-US" sz="3200" dirty="0"/>
              <a:t>assumes that the tree that requires the fewest evolutionary events (appearances of shared derived characters) is the most </a:t>
            </a:r>
            <a:r>
              <a:rPr lang="en-US" altLang="en-US" sz="3200" b="1" dirty="0"/>
              <a:t>likely.</a:t>
            </a:r>
          </a:p>
        </p:txBody>
      </p:sp>
      <p:sp>
        <p:nvSpPr>
          <p:cNvPr id="29700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1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32" descr="20_14_ApplyParsimony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2959"/>
          <a:stretch/>
        </p:blipFill>
        <p:spPr bwMode="auto">
          <a:xfrm>
            <a:off x="296863" y="852488"/>
            <a:ext cx="4274343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20.14</a:t>
            </a:r>
          </a:p>
        </p:txBody>
      </p:sp>
      <p:sp>
        <p:nvSpPr>
          <p:cNvPr id="30724" name="Text Box 31"/>
          <p:cNvSpPr txBox="1">
            <a:spLocks noChangeArrowheads="1"/>
          </p:cNvSpPr>
          <p:nvPr/>
        </p:nvSpPr>
        <p:spPr bwMode="auto">
          <a:xfrm>
            <a:off x="698500" y="2317750"/>
            <a:ext cx="8636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Species </a:t>
            </a:r>
            <a:r>
              <a:rPr lang="en-US" altLang="en-US" sz="1400" b="1">
                <a:latin typeface="Times New Roman" pitchFamily="84" charset="0"/>
              </a:rPr>
              <a:t>I</a:t>
            </a:r>
            <a:endParaRPr lang="en-US" altLang="en-US" sz="1400" b="1"/>
          </a:p>
        </p:txBody>
      </p:sp>
      <p:sp>
        <p:nvSpPr>
          <p:cNvPr id="30725" name="Text Box 31"/>
          <p:cNvSpPr txBox="1">
            <a:spLocks noChangeArrowheads="1"/>
          </p:cNvSpPr>
          <p:nvPr/>
        </p:nvSpPr>
        <p:spPr bwMode="auto">
          <a:xfrm>
            <a:off x="1873250" y="2306638"/>
            <a:ext cx="8636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Species </a:t>
            </a:r>
            <a:r>
              <a:rPr lang="en-US" altLang="en-US" sz="1400" b="1">
                <a:latin typeface="Times New Roman" pitchFamily="84" charset="0"/>
              </a:rPr>
              <a:t>II</a:t>
            </a:r>
            <a:endParaRPr lang="en-US" altLang="en-US" sz="1400" b="1"/>
          </a:p>
        </p:txBody>
      </p:sp>
      <p:sp>
        <p:nvSpPr>
          <p:cNvPr id="30726" name="Text Box 31"/>
          <p:cNvSpPr txBox="1">
            <a:spLocks noChangeArrowheads="1"/>
          </p:cNvSpPr>
          <p:nvPr/>
        </p:nvSpPr>
        <p:spPr bwMode="auto">
          <a:xfrm>
            <a:off x="3109913" y="2317750"/>
            <a:ext cx="96361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Species </a:t>
            </a:r>
            <a:r>
              <a:rPr lang="en-US" altLang="en-US" sz="1400" b="1">
                <a:latin typeface="Times New Roman" pitchFamily="84" charset="0"/>
              </a:rPr>
              <a:t>III</a:t>
            </a:r>
            <a:endParaRPr lang="en-US" altLang="en-US" sz="1400" b="1"/>
          </a:p>
        </p:txBody>
      </p:sp>
      <p:sp>
        <p:nvSpPr>
          <p:cNvPr id="30727" name="Text Box 31"/>
          <p:cNvSpPr txBox="1">
            <a:spLocks noChangeArrowheads="1"/>
          </p:cNvSpPr>
          <p:nvPr/>
        </p:nvSpPr>
        <p:spPr bwMode="auto">
          <a:xfrm>
            <a:off x="946150" y="2722563"/>
            <a:ext cx="270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Three phylogenetic hypotheses:</a:t>
            </a:r>
          </a:p>
        </p:txBody>
      </p:sp>
      <p:sp>
        <p:nvSpPr>
          <p:cNvPr id="30728" name="Text Box 31"/>
          <p:cNvSpPr txBox="1">
            <a:spLocks noChangeArrowheads="1"/>
          </p:cNvSpPr>
          <p:nvPr/>
        </p:nvSpPr>
        <p:spPr bwMode="auto">
          <a:xfrm>
            <a:off x="1214438" y="2949575"/>
            <a:ext cx="1111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>
                <a:latin typeface="Times New Roman" pitchFamily="84" charset="0"/>
              </a:rPr>
              <a:t>I</a:t>
            </a:r>
            <a:endParaRPr lang="en-US" altLang="en-US" sz="1200" b="1"/>
          </a:p>
        </p:txBody>
      </p:sp>
      <p:sp>
        <p:nvSpPr>
          <p:cNvPr id="30729" name="Text Box 31"/>
          <p:cNvSpPr txBox="1">
            <a:spLocks noChangeArrowheads="1"/>
          </p:cNvSpPr>
          <p:nvPr/>
        </p:nvSpPr>
        <p:spPr bwMode="auto">
          <a:xfrm>
            <a:off x="2728913" y="2949575"/>
            <a:ext cx="1111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>
                <a:latin typeface="Times New Roman" pitchFamily="84" charset="0"/>
              </a:rPr>
              <a:t>I</a:t>
            </a:r>
            <a:endParaRPr lang="en-US" altLang="en-US" sz="1200" b="1"/>
          </a:p>
        </p:txBody>
      </p:sp>
      <p:sp>
        <p:nvSpPr>
          <p:cNvPr id="30730" name="Text Box 31"/>
          <p:cNvSpPr txBox="1">
            <a:spLocks noChangeArrowheads="1"/>
          </p:cNvSpPr>
          <p:nvPr/>
        </p:nvSpPr>
        <p:spPr bwMode="auto">
          <a:xfrm>
            <a:off x="4159250" y="3629025"/>
            <a:ext cx="1111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>
                <a:latin typeface="Times New Roman" pitchFamily="84" charset="0"/>
              </a:rPr>
              <a:t>I</a:t>
            </a:r>
            <a:endParaRPr lang="en-US" altLang="en-US" sz="1200" b="1"/>
          </a:p>
        </p:txBody>
      </p:sp>
      <p:sp>
        <p:nvSpPr>
          <p:cNvPr id="30731" name="Text Box 31"/>
          <p:cNvSpPr txBox="1">
            <a:spLocks noChangeArrowheads="1"/>
          </p:cNvSpPr>
          <p:nvPr/>
        </p:nvSpPr>
        <p:spPr bwMode="auto">
          <a:xfrm>
            <a:off x="1214438" y="3287713"/>
            <a:ext cx="1111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>
                <a:latin typeface="Times New Roman" pitchFamily="84" charset="0"/>
              </a:rPr>
              <a:t>II</a:t>
            </a:r>
            <a:endParaRPr lang="en-US" altLang="en-US" sz="1200" b="1"/>
          </a:p>
        </p:txBody>
      </p:sp>
      <p:sp>
        <p:nvSpPr>
          <p:cNvPr id="30732" name="Text Box 31"/>
          <p:cNvSpPr txBox="1">
            <a:spLocks noChangeArrowheads="1"/>
          </p:cNvSpPr>
          <p:nvPr/>
        </p:nvSpPr>
        <p:spPr bwMode="auto">
          <a:xfrm>
            <a:off x="4159250" y="3286125"/>
            <a:ext cx="1111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>
                <a:latin typeface="Times New Roman" pitchFamily="84" charset="0"/>
              </a:rPr>
              <a:t>II</a:t>
            </a:r>
            <a:endParaRPr lang="en-US" altLang="en-US" sz="1200" b="1"/>
          </a:p>
        </p:txBody>
      </p:sp>
      <p:sp>
        <p:nvSpPr>
          <p:cNvPr id="30733" name="Text Box 31"/>
          <p:cNvSpPr txBox="1">
            <a:spLocks noChangeArrowheads="1"/>
          </p:cNvSpPr>
          <p:nvPr/>
        </p:nvSpPr>
        <p:spPr bwMode="auto">
          <a:xfrm>
            <a:off x="2733675" y="3629025"/>
            <a:ext cx="1111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>
                <a:latin typeface="Times New Roman" pitchFamily="84" charset="0"/>
              </a:rPr>
              <a:t>II</a:t>
            </a:r>
            <a:endParaRPr lang="en-US" altLang="en-US" sz="1200" b="1"/>
          </a:p>
        </p:txBody>
      </p:sp>
      <p:sp>
        <p:nvSpPr>
          <p:cNvPr id="30734" name="Text Box 31"/>
          <p:cNvSpPr txBox="1">
            <a:spLocks noChangeArrowheads="1"/>
          </p:cNvSpPr>
          <p:nvPr/>
        </p:nvSpPr>
        <p:spPr bwMode="auto">
          <a:xfrm>
            <a:off x="1212850" y="3630613"/>
            <a:ext cx="1841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>
                <a:latin typeface="Times New Roman" pitchFamily="84" charset="0"/>
              </a:rPr>
              <a:t>III</a:t>
            </a:r>
            <a:endParaRPr lang="en-US" altLang="en-US" sz="1200" b="1"/>
          </a:p>
        </p:txBody>
      </p:sp>
      <p:sp>
        <p:nvSpPr>
          <p:cNvPr id="30735" name="Text Box 31"/>
          <p:cNvSpPr txBox="1">
            <a:spLocks noChangeArrowheads="1"/>
          </p:cNvSpPr>
          <p:nvPr/>
        </p:nvSpPr>
        <p:spPr bwMode="auto">
          <a:xfrm>
            <a:off x="2725738" y="3287713"/>
            <a:ext cx="1841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>
                <a:latin typeface="Times New Roman" pitchFamily="84" charset="0"/>
              </a:rPr>
              <a:t>III</a:t>
            </a:r>
            <a:endParaRPr lang="en-US" altLang="en-US" sz="1200" b="1"/>
          </a:p>
        </p:txBody>
      </p:sp>
      <p:sp>
        <p:nvSpPr>
          <p:cNvPr id="30736" name="Text Box 31"/>
          <p:cNvSpPr txBox="1">
            <a:spLocks noChangeArrowheads="1"/>
          </p:cNvSpPr>
          <p:nvPr/>
        </p:nvSpPr>
        <p:spPr bwMode="auto">
          <a:xfrm>
            <a:off x="4149725" y="2949575"/>
            <a:ext cx="1841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>
                <a:latin typeface="Times New Roman" pitchFamily="84" charset="0"/>
              </a:rPr>
              <a:t>III</a:t>
            </a:r>
            <a:endParaRPr lang="en-US" altLang="en-US" sz="1200" b="1"/>
          </a:p>
        </p:txBody>
      </p:sp>
      <p:sp>
        <p:nvSpPr>
          <p:cNvPr id="30737" name="Text Box 31"/>
          <p:cNvSpPr txBox="1">
            <a:spLocks noChangeArrowheads="1"/>
          </p:cNvSpPr>
          <p:nvPr/>
        </p:nvSpPr>
        <p:spPr bwMode="auto">
          <a:xfrm>
            <a:off x="1260475" y="4595813"/>
            <a:ext cx="8636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Species </a:t>
            </a:r>
            <a:r>
              <a:rPr lang="en-US" altLang="en-US" sz="1400" b="1">
                <a:latin typeface="Times New Roman" pitchFamily="84" charset="0"/>
              </a:rPr>
              <a:t>I</a:t>
            </a:r>
            <a:endParaRPr lang="en-US" altLang="en-US" sz="1400" b="1"/>
          </a:p>
        </p:txBody>
      </p:sp>
      <p:sp>
        <p:nvSpPr>
          <p:cNvPr id="30738" name="Text Box 31"/>
          <p:cNvSpPr txBox="1">
            <a:spLocks noChangeArrowheads="1"/>
          </p:cNvSpPr>
          <p:nvPr/>
        </p:nvSpPr>
        <p:spPr bwMode="auto">
          <a:xfrm>
            <a:off x="1195388" y="4908550"/>
            <a:ext cx="8636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Species </a:t>
            </a:r>
            <a:r>
              <a:rPr lang="en-US" altLang="en-US" sz="1400" b="1">
                <a:latin typeface="Times New Roman" pitchFamily="84" charset="0"/>
              </a:rPr>
              <a:t>II</a:t>
            </a:r>
            <a:endParaRPr lang="en-US" altLang="en-US" sz="1400" b="1"/>
          </a:p>
        </p:txBody>
      </p:sp>
      <p:sp>
        <p:nvSpPr>
          <p:cNvPr id="30739" name="Text Box 31"/>
          <p:cNvSpPr txBox="1">
            <a:spLocks noChangeArrowheads="1"/>
          </p:cNvSpPr>
          <p:nvPr/>
        </p:nvSpPr>
        <p:spPr bwMode="auto">
          <a:xfrm>
            <a:off x="1123950" y="5227638"/>
            <a:ext cx="96361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Species </a:t>
            </a:r>
            <a:r>
              <a:rPr lang="en-US" altLang="en-US" sz="1400" b="1">
                <a:latin typeface="Times New Roman" pitchFamily="84" charset="0"/>
              </a:rPr>
              <a:t>III</a:t>
            </a:r>
            <a:endParaRPr lang="en-US" altLang="en-US" sz="1400" b="1"/>
          </a:p>
        </p:txBody>
      </p:sp>
      <p:sp>
        <p:nvSpPr>
          <p:cNvPr id="30740" name="Text Box 31"/>
          <p:cNvSpPr txBox="1">
            <a:spLocks noChangeArrowheads="1"/>
          </p:cNvSpPr>
          <p:nvPr/>
        </p:nvSpPr>
        <p:spPr bwMode="auto">
          <a:xfrm>
            <a:off x="371475" y="5546725"/>
            <a:ext cx="17526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Ancestral sequence</a:t>
            </a:r>
          </a:p>
        </p:txBody>
      </p:sp>
      <p:sp>
        <p:nvSpPr>
          <p:cNvPr id="30741" name="Text Box 31"/>
          <p:cNvSpPr txBox="1">
            <a:spLocks noChangeArrowheads="1"/>
          </p:cNvSpPr>
          <p:nvPr/>
        </p:nvSpPr>
        <p:spPr bwMode="auto">
          <a:xfrm>
            <a:off x="2668588" y="4119563"/>
            <a:ext cx="428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Site</a:t>
            </a:r>
          </a:p>
        </p:txBody>
      </p:sp>
      <p:sp>
        <p:nvSpPr>
          <p:cNvPr id="30742" name="Text Box 31"/>
          <p:cNvSpPr txBox="1">
            <a:spLocks noChangeArrowheads="1"/>
          </p:cNvSpPr>
          <p:nvPr/>
        </p:nvSpPr>
        <p:spPr bwMode="auto">
          <a:xfrm>
            <a:off x="350838" y="874713"/>
            <a:ext cx="96361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 dirty="0">
                <a:solidFill>
                  <a:srgbClr val="AC0B11"/>
                </a:solidFill>
              </a:rPr>
              <a:t>Technique</a:t>
            </a:r>
          </a:p>
        </p:txBody>
      </p:sp>
      <p:sp>
        <p:nvSpPr>
          <p:cNvPr id="30747" name="Text Box 31"/>
          <p:cNvSpPr txBox="1">
            <a:spLocks noChangeArrowheads="1"/>
          </p:cNvSpPr>
          <p:nvPr/>
        </p:nvSpPr>
        <p:spPr bwMode="auto">
          <a:xfrm>
            <a:off x="2247900" y="4313238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1</a:t>
            </a:r>
          </a:p>
        </p:txBody>
      </p:sp>
      <p:sp>
        <p:nvSpPr>
          <p:cNvPr id="30748" name="Text Box 31"/>
          <p:cNvSpPr txBox="1">
            <a:spLocks noChangeArrowheads="1"/>
          </p:cNvSpPr>
          <p:nvPr/>
        </p:nvSpPr>
        <p:spPr bwMode="auto">
          <a:xfrm>
            <a:off x="2593975" y="4313238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2</a:t>
            </a:r>
          </a:p>
        </p:txBody>
      </p:sp>
      <p:sp>
        <p:nvSpPr>
          <p:cNvPr id="30749" name="Text Box 31"/>
          <p:cNvSpPr txBox="1">
            <a:spLocks noChangeArrowheads="1"/>
          </p:cNvSpPr>
          <p:nvPr/>
        </p:nvSpPr>
        <p:spPr bwMode="auto">
          <a:xfrm>
            <a:off x="2946400" y="4314825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3</a:t>
            </a:r>
          </a:p>
        </p:txBody>
      </p:sp>
      <p:sp>
        <p:nvSpPr>
          <p:cNvPr id="30750" name="Text Box 31"/>
          <p:cNvSpPr txBox="1">
            <a:spLocks noChangeArrowheads="1"/>
          </p:cNvSpPr>
          <p:nvPr/>
        </p:nvSpPr>
        <p:spPr bwMode="auto">
          <a:xfrm>
            <a:off x="3290888" y="4313238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4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257425" y="5567363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A</a:t>
            </a:r>
          </a:p>
        </p:txBody>
      </p:sp>
      <p:sp>
        <p:nvSpPr>
          <p:cNvPr id="30752" name="Text Box 31"/>
          <p:cNvSpPr txBox="1">
            <a:spLocks noChangeArrowheads="1"/>
          </p:cNvSpPr>
          <p:nvPr/>
        </p:nvSpPr>
        <p:spPr bwMode="auto">
          <a:xfrm>
            <a:off x="2593975" y="5567363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G</a:t>
            </a:r>
          </a:p>
        </p:txBody>
      </p:sp>
      <p:sp>
        <p:nvSpPr>
          <p:cNvPr id="30753" name="Text Box 31"/>
          <p:cNvSpPr txBox="1">
            <a:spLocks noChangeArrowheads="1"/>
          </p:cNvSpPr>
          <p:nvPr/>
        </p:nvSpPr>
        <p:spPr bwMode="auto">
          <a:xfrm>
            <a:off x="2952750" y="5568950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T</a:t>
            </a:r>
          </a:p>
        </p:txBody>
      </p:sp>
      <p:sp>
        <p:nvSpPr>
          <p:cNvPr id="30754" name="Text Box 31"/>
          <p:cNvSpPr txBox="1">
            <a:spLocks noChangeArrowheads="1"/>
          </p:cNvSpPr>
          <p:nvPr/>
        </p:nvSpPr>
        <p:spPr bwMode="auto">
          <a:xfrm>
            <a:off x="3290888" y="5567363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T</a:t>
            </a:r>
          </a:p>
        </p:txBody>
      </p:sp>
      <p:sp>
        <p:nvSpPr>
          <p:cNvPr id="30755" name="Text Box 31"/>
          <p:cNvSpPr txBox="1">
            <a:spLocks noChangeArrowheads="1"/>
          </p:cNvSpPr>
          <p:nvPr/>
        </p:nvSpPr>
        <p:spPr bwMode="auto">
          <a:xfrm>
            <a:off x="2254250" y="4614863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C</a:t>
            </a:r>
          </a:p>
        </p:txBody>
      </p:sp>
      <p:sp>
        <p:nvSpPr>
          <p:cNvPr id="30756" name="Text Box 31"/>
          <p:cNvSpPr txBox="1">
            <a:spLocks noChangeArrowheads="1"/>
          </p:cNvSpPr>
          <p:nvPr/>
        </p:nvSpPr>
        <p:spPr bwMode="auto">
          <a:xfrm>
            <a:off x="2597150" y="4614863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T</a:t>
            </a:r>
          </a:p>
        </p:txBody>
      </p:sp>
      <p:sp>
        <p:nvSpPr>
          <p:cNvPr id="30757" name="Text Box 31"/>
          <p:cNvSpPr txBox="1">
            <a:spLocks noChangeArrowheads="1"/>
          </p:cNvSpPr>
          <p:nvPr/>
        </p:nvSpPr>
        <p:spPr bwMode="auto">
          <a:xfrm>
            <a:off x="2949575" y="4616450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A</a:t>
            </a:r>
          </a:p>
        </p:txBody>
      </p:sp>
      <p:sp>
        <p:nvSpPr>
          <p:cNvPr id="30758" name="Text Box 31"/>
          <p:cNvSpPr txBox="1">
            <a:spLocks noChangeArrowheads="1"/>
          </p:cNvSpPr>
          <p:nvPr/>
        </p:nvSpPr>
        <p:spPr bwMode="auto">
          <a:xfrm>
            <a:off x="3294063" y="4614863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T</a:t>
            </a:r>
          </a:p>
        </p:txBody>
      </p:sp>
      <p:sp>
        <p:nvSpPr>
          <p:cNvPr id="30759" name="Text Box 31"/>
          <p:cNvSpPr txBox="1">
            <a:spLocks noChangeArrowheads="1"/>
          </p:cNvSpPr>
          <p:nvPr/>
        </p:nvSpPr>
        <p:spPr bwMode="auto">
          <a:xfrm>
            <a:off x="2254250" y="4929188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C</a:t>
            </a:r>
          </a:p>
        </p:txBody>
      </p:sp>
      <p:sp>
        <p:nvSpPr>
          <p:cNvPr id="30760" name="Text Box 31"/>
          <p:cNvSpPr txBox="1">
            <a:spLocks noChangeArrowheads="1"/>
          </p:cNvSpPr>
          <p:nvPr/>
        </p:nvSpPr>
        <p:spPr bwMode="auto">
          <a:xfrm>
            <a:off x="2597150" y="4929188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T</a:t>
            </a:r>
          </a:p>
        </p:txBody>
      </p:sp>
      <p:sp>
        <p:nvSpPr>
          <p:cNvPr id="30761" name="Text Box 31"/>
          <p:cNvSpPr txBox="1">
            <a:spLocks noChangeArrowheads="1"/>
          </p:cNvSpPr>
          <p:nvPr/>
        </p:nvSpPr>
        <p:spPr bwMode="auto">
          <a:xfrm>
            <a:off x="2952750" y="4930775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T</a:t>
            </a:r>
          </a:p>
        </p:txBody>
      </p:sp>
      <p:sp>
        <p:nvSpPr>
          <p:cNvPr id="30762" name="Text Box 31"/>
          <p:cNvSpPr txBox="1">
            <a:spLocks noChangeArrowheads="1"/>
          </p:cNvSpPr>
          <p:nvPr/>
        </p:nvSpPr>
        <p:spPr bwMode="auto">
          <a:xfrm>
            <a:off x="3287713" y="4929188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C</a:t>
            </a:r>
          </a:p>
        </p:txBody>
      </p:sp>
      <p:sp>
        <p:nvSpPr>
          <p:cNvPr id="30763" name="Text Box 31"/>
          <p:cNvSpPr txBox="1">
            <a:spLocks noChangeArrowheads="1"/>
          </p:cNvSpPr>
          <p:nvPr/>
        </p:nvSpPr>
        <p:spPr bwMode="auto">
          <a:xfrm>
            <a:off x="2257425" y="5246688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A</a:t>
            </a:r>
          </a:p>
        </p:txBody>
      </p:sp>
      <p:sp>
        <p:nvSpPr>
          <p:cNvPr id="30764" name="Text Box 31"/>
          <p:cNvSpPr txBox="1">
            <a:spLocks noChangeArrowheads="1"/>
          </p:cNvSpPr>
          <p:nvPr/>
        </p:nvSpPr>
        <p:spPr bwMode="auto">
          <a:xfrm>
            <a:off x="2593975" y="5246688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G</a:t>
            </a:r>
          </a:p>
        </p:txBody>
      </p:sp>
      <p:sp>
        <p:nvSpPr>
          <p:cNvPr id="30765" name="Text Box 31"/>
          <p:cNvSpPr txBox="1">
            <a:spLocks noChangeArrowheads="1"/>
          </p:cNvSpPr>
          <p:nvPr/>
        </p:nvSpPr>
        <p:spPr bwMode="auto">
          <a:xfrm>
            <a:off x="2952750" y="5248275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 dirty="0"/>
              <a:t>A</a:t>
            </a:r>
          </a:p>
        </p:txBody>
      </p:sp>
      <p:sp>
        <p:nvSpPr>
          <p:cNvPr id="30766" name="Text Box 31"/>
          <p:cNvSpPr txBox="1">
            <a:spLocks noChangeArrowheads="1"/>
          </p:cNvSpPr>
          <p:nvPr/>
        </p:nvSpPr>
        <p:spPr bwMode="auto">
          <a:xfrm>
            <a:off x="3287713" y="5246688"/>
            <a:ext cx="1333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200" b="1"/>
              <a:t>C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4571206" y="852489"/>
            <a:ext cx="4274344" cy="1662112"/>
            <a:chOff x="4571206" y="852489"/>
            <a:chExt cx="4274344" cy="1662112"/>
          </a:xfrm>
        </p:grpSpPr>
        <p:pic>
          <p:nvPicPr>
            <p:cNvPr id="92" name="Picture 132" descr="20_14_ApplyParsimony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-1" b="67736"/>
            <a:stretch/>
          </p:blipFill>
          <p:spPr bwMode="auto">
            <a:xfrm>
              <a:off x="4571206" y="852489"/>
              <a:ext cx="4274344" cy="166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Text Box 31"/>
            <p:cNvSpPr txBox="1">
              <a:spLocks noChangeArrowheads="1"/>
            </p:cNvSpPr>
            <p:nvPr/>
          </p:nvSpPr>
          <p:spPr bwMode="auto">
            <a:xfrm>
              <a:off x="5753100" y="1208088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</a:t>
              </a:r>
              <a:endParaRPr lang="en-US" altLang="en-US" sz="1200" b="1"/>
            </a:p>
          </p:txBody>
        </p:sp>
        <p:sp>
          <p:nvSpPr>
            <p:cNvPr id="94" name="Text Box 31"/>
            <p:cNvSpPr txBox="1">
              <a:spLocks noChangeArrowheads="1"/>
            </p:cNvSpPr>
            <p:nvPr/>
          </p:nvSpPr>
          <p:spPr bwMode="auto">
            <a:xfrm>
              <a:off x="7242175" y="1209675"/>
              <a:ext cx="1111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</a:t>
              </a:r>
              <a:endParaRPr lang="en-US" altLang="en-US" sz="1200" b="1"/>
            </a:p>
          </p:txBody>
        </p:sp>
        <p:sp>
          <p:nvSpPr>
            <p:cNvPr id="95" name="Text Box 31"/>
            <p:cNvSpPr txBox="1">
              <a:spLocks noChangeArrowheads="1"/>
            </p:cNvSpPr>
            <p:nvPr/>
          </p:nvSpPr>
          <p:spPr bwMode="auto">
            <a:xfrm>
              <a:off x="8626475" y="1893888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</a:t>
              </a:r>
              <a:endParaRPr lang="en-US" altLang="en-US" sz="1200" b="1"/>
            </a:p>
          </p:txBody>
        </p: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5734050" y="1541463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</a:t>
              </a:r>
              <a:endParaRPr lang="en-US" altLang="en-US" sz="1200" b="1"/>
            </a:p>
          </p:txBody>
        </p:sp>
        <p:sp>
          <p:nvSpPr>
            <p:cNvPr id="97" name="Text Box 31"/>
            <p:cNvSpPr txBox="1">
              <a:spLocks noChangeArrowheads="1"/>
            </p:cNvSpPr>
            <p:nvPr/>
          </p:nvSpPr>
          <p:spPr bwMode="auto">
            <a:xfrm>
              <a:off x="8626475" y="1541463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</a:t>
              </a:r>
              <a:endParaRPr lang="en-US" altLang="en-US" sz="1200" b="1"/>
            </a:p>
          </p:txBody>
        </p:sp>
        <p:sp>
          <p:nvSpPr>
            <p:cNvPr id="98" name="Text Box 31"/>
            <p:cNvSpPr txBox="1">
              <a:spLocks noChangeArrowheads="1"/>
            </p:cNvSpPr>
            <p:nvPr/>
          </p:nvSpPr>
          <p:spPr bwMode="auto">
            <a:xfrm>
              <a:off x="7246938" y="1893888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</a:t>
              </a:r>
              <a:endParaRPr lang="en-US" altLang="en-US" sz="1200" b="1"/>
            </a:p>
          </p:txBody>
        </p:sp>
        <p:sp>
          <p:nvSpPr>
            <p:cNvPr id="99" name="Text Box 31"/>
            <p:cNvSpPr txBox="1">
              <a:spLocks noChangeArrowheads="1"/>
            </p:cNvSpPr>
            <p:nvPr/>
          </p:nvSpPr>
          <p:spPr bwMode="auto">
            <a:xfrm>
              <a:off x="5732463" y="1893888"/>
              <a:ext cx="184150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III</a:t>
              </a:r>
              <a:endParaRPr lang="en-US" altLang="en-US" sz="1200" b="1"/>
            </a:p>
          </p:txBody>
        </p:sp>
        <p:sp>
          <p:nvSpPr>
            <p:cNvPr id="100" name="Text Box 31"/>
            <p:cNvSpPr txBox="1">
              <a:spLocks noChangeArrowheads="1"/>
            </p:cNvSpPr>
            <p:nvPr/>
          </p:nvSpPr>
          <p:spPr bwMode="auto">
            <a:xfrm>
              <a:off x="7239000" y="1544638"/>
              <a:ext cx="184150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III</a:t>
              </a:r>
              <a:endParaRPr lang="en-US" altLang="en-US" sz="1200" b="1"/>
            </a:p>
          </p:txBody>
        </p:sp>
        <p:sp>
          <p:nvSpPr>
            <p:cNvPr id="101" name="Text Box 31"/>
            <p:cNvSpPr txBox="1">
              <a:spLocks noChangeArrowheads="1"/>
            </p:cNvSpPr>
            <p:nvPr/>
          </p:nvSpPr>
          <p:spPr bwMode="auto">
            <a:xfrm>
              <a:off x="8616950" y="1209675"/>
              <a:ext cx="1841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III</a:t>
              </a:r>
              <a:endParaRPr lang="en-US" altLang="en-US" sz="1200" b="1"/>
            </a:p>
          </p:txBody>
        </p:sp>
        <p:sp>
          <p:nvSpPr>
            <p:cNvPr id="102" name="Text Box 31"/>
            <p:cNvSpPr txBox="1">
              <a:spLocks noChangeArrowheads="1"/>
            </p:cNvSpPr>
            <p:nvPr/>
          </p:nvSpPr>
          <p:spPr bwMode="auto">
            <a:xfrm>
              <a:off x="5113338" y="1284288"/>
              <a:ext cx="230187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1/C</a:t>
              </a:r>
            </a:p>
          </p:txBody>
        </p:sp>
        <p:sp>
          <p:nvSpPr>
            <p:cNvPr id="103" name="Text Box 31"/>
            <p:cNvSpPr txBox="1">
              <a:spLocks noChangeArrowheads="1"/>
            </p:cNvSpPr>
            <p:nvPr/>
          </p:nvSpPr>
          <p:spPr bwMode="auto">
            <a:xfrm>
              <a:off x="6896100" y="1114425"/>
              <a:ext cx="212725" cy="131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1/C</a:t>
              </a:r>
            </a:p>
          </p:txBody>
        </p:sp>
        <p:sp>
          <p:nvSpPr>
            <p:cNvPr id="104" name="Text Box 31"/>
            <p:cNvSpPr txBox="1">
              <a:spLocks noChangeArrowheads="1"/>
            </p:cNvSpPr>
            <p:nvPr/>
          </p:nvSpPr>
          <p:spPr bwMode="auto">
            <a:xfrm>
              <a:off x="6781800" y="2100263"/>
              <a:ext cx="212725" cy="131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1/C</a:t>
              </a:r>
            </a:p>
          </p:txBody>
        </p:sp>
        <p:sp>
          <p:nvSpPr>
            <p:cNvPr id="105" name="Text Box 31"/>
            <p:cNvSpPr txBox="1">
              <a:spLocks noChangeArrowheads="1"/>
            </p:cNvSpPr>
            <p:nvPr/>
          </p:nvSpPr>
          <p:spPr bwMode="auto">
            <a:xfrm>
              <a:off x="8329613" y="1749425"/>
              <a:ext cx="212725" cy="131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1/C</a:t>
              </a:r>
            </a:p>
          </p:txBody>
        </p:sp>
        <p:sp>
          <p:nvSpPr>
            <p:cNvPr id="106" name="Text Box 31"/>
            <p:cNvSpPr txBox="1">
              <a:spLocks noChangeArrowheads="1"/>
            </p:cNvSpPr>
            <p:nvPr/>
          </p:nvSpPr>
          <p:spPr bwMode="auto">
            <a:xfrm>
              <a:off x="8191500" y="2100263"/>
              <a:ext cx="212725" cy="131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1/C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571206" y="2595563"/>
            <a:ext cx="4274344" cy="1524000"/>
            <a:chOff x="4571206" y="2595563"/>
            <a:chExt cx="4274344" cy="1524000"/>
          </a:xfrm>
        </p:grpSpPr>
        <p:pic>
          <p:nvPicPr>
            <p:cNvPr id="108" name="Picture 132" descr="20_14_ApplyParsimony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33836" b="36580"/>
            <a:stretch/>
          </p:blipFill>
          <p:spPr bwMode="auto">
            <a:xfrm>
              <a:off x="4571206" y="2595563"/>
              <a:ext cx="4274344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" name="Text Box 31"/>
            <p:cNvSpPr txBox="1">
              <a:spLocks noChangeArrowheads="1"/>
            </p:cNvSpPr>
            <p:nvPr/>
          </p:nvSpPr>
          <p:spPr bwMode="auto">
            <a:xfrm>
              <a:off x="5199063" y="3571875"/>
              <a:ext cx="449262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3/A 4/C</a:t>
              </a:r>
            </a:p>
          </p:txBody>
        </p:sp>
        <p:sp>
          <p:nvSpPr>
            <p:cNvPr id="110" name="Text Box 31"/>
            <p:cNvSpPr txBox="1">
              <a:spLocks noChangeArrowheads="1"/>
            </p:cNvSpPr>
            <p:nvPr/>
          </p:nvSpPr>
          <p:spPr bwMode="auto">
            <a:xfrm>
              <a:off x="5751513" y="2690813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</a:t>
              </a:r>
              <a:endParaRPr lang="en-US" altLang="en-US" sz="1200" b="1"/>
            </a:p>
          </p:txBody>
        </p:sp>
        <p:sp>
          <p:nvSpPr>
            <p:cNvPr id="111" name="Text Box 31"/>
            <p:cNvSpPr txBox="1">
              <a:spLocks noChangeArrowheads="1"/>
            </p:cNvSpPr>
            <p:nvPr/>
          </p:nvSpPr>
          <p:spPr bwMode="auto">
            <a:xfrm>
              <a:off x="7242175" y="2690813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</a:t>
              </a:r>
              <a:endParaRPr lang="en-US" altLang="en-US" sz="1200" b="1"/>
            </a:p>
          </p:txBody>
        </p:sp>
        <p:sp>
          <p:nvSpPr>
            <p:cNvPr id="112" name="Text Box 31"/>
            <p:cNvSpPr txBox="1">
              <a:spLocks noChangeArrowheads="1"/>
            </p:cNvSpPr>
            <p:nvPr/>
          </p:nvSpPr>
          <p:spPr bwMode="auto">
            <a:xfrm>
              <a:off x="8629650" y="3375025"/>
              <a:ext cx="1111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</a:t>
              </a:r>
              <a:endParaRPr lang="en-US" altLang="en-US" sz="1200" b="1"/>
            </a:p>
          </p:txBody>
        </p:sp>
        <p:sp>
          <p:nvSpPr>
            <p:cNvPr id="113" name="Text Box 31"/>
            <p:cNvSpPr txBox="1">
              <a:spLocks noChangeArrowheads="1"/>
            </p:cNvSpPr>
            <p:nvPr/>
          </p:nvSpPr>
          <p:spPr bwMode="auto">
            <a:xfrm>
              <a:off x="5732463" y="3024188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</a:t>
              </a:r>
              <a:endParaRPr lang="en-US" altLang="en-US" sz="1200" b="1"/>
            </a:p>
          </p:txBody>
        </p:sp>
        <p:sp>
          <p:nvSpPr>
            <p:cNvPr id="114" name="Text Box 31"/>
            <p:cNvSpPr txBox="1">
              <a:spLocks noChangeArrowheads="1"/>
            </p:cNvSpPr>
            <p:nvPr/>
          </p:nvSpPr>
          <p:spPr bwMode="auto">
            <a:xfrm>
              <a:off x="8629650" y="3022600"/>
              <a:ext cx="1111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</a:t>
              </a:r>
              <a:endParaRPr lang="en-US" altLang="en-US" sz="1200" b="1"/>
            </a:p>
          </p:txBody>
        </p:sp>
        <p:sp>
          <p:nvSpPr>
            <p:cNvPr id="115" name="Text Box 31"/>
            <p:cNvSpPr txBox="1">
              <a:spLocks noChangeArrowheads="1"/>
            </p:cNvSpPr>
            <p:nvPr/>
          </p:nvSpPr>
          <p:spPr bwMode="auto">
            <a:xfrm>
              <a:off x="7246938" y="3375025"/>
              <a:ext cx="1111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</a:t>
              </a:r>
              <a:endParaRPr lang="en-US" altLang="en-US" sz="1200" b="1"/>
            </a:p>
          </p:txBody>
        </p:sp>
        <p:sp>
          <p:nvSpPr>
            <p:cNvPr id="116" name="Text Box 31"/>
            <p:cNvSpPr txBox="1">
              <a:spLocks noChangeArrowheads="1"/>
            </p:cNvSpPr>
            <p:nvPr/>
          </p:nvSpPr>
          <p:spPr bwMode="auto">
            <a:xfrm>
              <a:off x="5730875" y="3376613"/>
              <a:ext cx="184150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 dirty="0">
                  <a:latin typeface="Times New Roman" pitchFamily="84" charset="0"/>
                </a:rPr>
                <a:t>III</a:t>
              </a:r>
              <a:endParaRPr lang="en-US" altLang="en-US" sz="1200" b="1" dirty="0"/>
            </a:p>
          </p:txBody>
        </p:sp>
        <p:sp>
          <p:nvSpPr>
            <p:cNvPr id="117" name="Text Box 31"/>
            <p:cNvSpPr txBox="1">
              <a:spLocks noChangeArrowheads="1"/>
            </p:cNvSpPr>
            <p:nvPr/>
          </p:nvSpPr>
          <p:spPr bwMode="auto">
            <a:xfrm>
              <a:off x="7239000" y="3025775"/>
              <a:ext cx="1841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III</a:t>
              </a:r>
              <a:endParaRPr lang="en-US" altLang="en-US" sz="1200" b="1"/>
            </a:p>
          </p:txBody>
        </p:sp>
        <p:sp>
          <p:nvSpPr>
            <p:cNvPr id="118" name="Text Box 31"/>
            <p:cNvSpPr txBox="1">
              <a:spLocks noChangeArrowheads="1"/>
            </p:cNvSpPr>
            <p:nvPr/>
          </p:nvSpPr>
          <p:spPr bwMode="auto">
            <a:xfrm>
              <a:off x="8620125" y="2690813"/>
              <a:ext cx="184150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III</a:t>
              </a:r>
              <a:endParaRPr lang="en-US" altLang="en-US" sz="1200" b="1"/>
            </a:p>
          </p:txBody>
        </p:sp>
        <p:sp>
          <p:nvSpPr>
            <p:cNvPr id="119" name="Text Box 31"/>
            <p:cNvSpPr txBox="1">
              <a:spLocks noChangeArrowheads="1"/>
            </p:cNvSpPr>
            <p:nvPr/>
          </p:nvSpPr>
          <p:spPr bwMode="auto">
            <a:xfrm>
              <a:off x="6691313" y="3568700"/>
              <a:ext cx="449262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2/T 4/C</a:t>
              </a:r>
            </a:p>
          </p:txBody>
        </p: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8070850" y="3570288"/>
              <a:ext cx="449263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2/T 3/A</a:t>
              </a:r>
            </a:p>
          </p:txBody>
        </p:sp>
        <p:sp>
          <p:nvSpPr>
            <p:cNvPr id="121" name="Text Box 31"/>
            <p:cNvSpPr txBox="1">
              <a:spLocks noChangeArrowheads="1"/>
            </p:cNvSpPr>
            <p:nvPr/>
          </p:nvSpPr>
          <p:spPr bwMode="auto">
            <a:xfrm>
              <a:off x="5472113" y="3233738"/>
              <a:ext cx="230187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4/C</a:t>
              </a:r>
            </a:p>
          </p:txBody>
        </p: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6935788" y="2595563"/>
              <a:ext cx="195262" cy="128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2/T</a:t>
              </a:r>
            </a:p>
          </p:txBody>
        </p:sp>
        <p:sp>
          <p:nvSpPr>
            <p:cNvPr id="123" name="Text Box 31"/>
            <p:cNvSpPr txBox="1">
              <a:spLocks noChangeArrowheads="1"/>
            </p:cNvSpPr>
            <p:nvPr/>
          </p:nvSpPr>
          <p:spPr bwMode="auto">
            <a:xfrm>
              <a:off x="8301038" y="2595563"/>
              <a:ext cx="228600" cy="128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3/A</a:t>
              </a:r>
            </a:p>
          </p:txBody>
        </p:sp>
        <p:sp>
          <p:nvSpPr>
            <p:cNvPr id="124" name="Text Box 31"/>
            <p:cNvSpPr txBox="1">
              <a:spLocks noChangeArrowheads="1"/>
            </p:cNvSpPr>
            <p:nvPr/>
          </p:nvSpPr>
          <p:spPr bwMode="auto">
            <a:xfrm>
              <a:off x="5435600" y="2595563"/>
              <a:ext cx="217488" cy="128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3/A</a:t>
              </a:r>
            </a:p>
          </p:txBody>
        </p:sp>
        <p:sp>
          <p:nvSpPr>
            <p:cNvPr id="125" name="Text Box 31"/>
            <p:cNvSpPr txBox="1">
              <a:spLocks noChangeArrowheads="1"/>
            </p:cNvSpPr>
            <p:nvPr/>
          </p:nvSpPr>
          <p:spPr bwMode="auto">
            <a:xfrm>
              <a:off x="6959600" y="3233738"/>
              <a:ext cx="212725" cy="131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4/C</a:t>
              </a:r>
            </a:p>
          </p:txBody>
        </p:sp>
        <p:sp>
          <p:nvSpPr>
            <p:cNvPr id="126" name="Text Box 31"/>
            <p:cNvSpPr txBox="1">
              <a:spLocks noChangeArrowheads="1"/>
            </p:cNvSpPr>
            <p:nvPr/>
          </p:nvSpPr>
          <p:spPr bwMode="auto">
            <a:xfrm>
              <a:off x="8350250" y="3236913"/>
              <a:ext cx="20002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2/T</a:t>
              </a:r>
            </a:p>
          </p:txBody>
        </p:sp>
        <p:sp>
          <p:nvSpPr>
            <p:cNvPr id="127" name="Text Box 31"/>
            <p:cNvSpPr txBox="1">
              <a:spLocks noChangeArrowheads="1"/>
            </p:cNvSpPr>
            <p:nvPr/>
          </p:nvSpPr>
          <p:spPr bwMode="auto">
            <a:xfrm>
              <a:off x="6592888" y="2765425"/>
              <a:ext cx="21272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3/A</a:t>
              </a:r>
            </a:p>
          </p:txBody>
        </p:sp>
        <p:sp>
          <p:nvSpPr>
            <p:cNvPr id="128" name="Text Box 31"/>
            <p:cNvSpPr txBox="1">
              <a:spLocks noChangeArrowheads="1"/>
            </p:cNvSpPr>
            <p:nvPr/>
          </p:nvSpPr>
          <p:spPr bwMode="auto">
            <a:xfrm>
              <a:off x="5116513" y="2765425"/>
              <a:ext cx="182562" cy="13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2/T</a:t>
              </a:r>
            </a:p>
          </p:txBody>
        </p:sp>
        <p:sp>
          <p:nvSpPr>
            <p:cNvPr id="129" name="Text Box 31"/>
            <p:cNvSpPr txBox="1">
              <a:spLocks noChangeArrowheads="1"/>
            </p:cNvSpPr>
            <p:nvPr/>
          </p:nvSpPr>
          <p:spPr bwMode="auto">
            <a:xfrm>
              <a:off x="7969250" y="2767013"/>
              <a:ext cx="228600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000" b="1"/>
                <a:t>4/C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33875" y="3800475"/>
            <a:ext cx="4511675" cy="2051050"/>
            <a:chOff x="4333875" y="3800475"/>
            <a:chExt cx="4511675" cy="2051050"/>
          </a:xfrm>
        </p:grpSpPr>
        <p:pic>
          <p:nvPicPr>
            <p:cNvPr id="131" name="Picture 132" descr="20_14_ApplyParsimony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24" t="57226" b="2959"/>
            <a:stretch/>
          </p:blipFill>
          <p:spPr bwMode="auto">
            <a:xfrm>
              <a:off x="4333875" y="3800475"/>
              <a:ext cx="4511675" cy="205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2" name="Text Box 31"/>
            <p:cNvSpPr txBox="1">
              <a:spLocks noChangeArrowheads="1"/>
            </p:cNvSpPr>
            <p:nvPr/>
          </p:nvSpPr>
          <p:spPr bwMode="auto">
            <a:xfrm>
              <a:off x="4840288" y="4446588"/>
              <a:ext cx="682625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400" b="1" dirty="0">
                  <a:solidFill>
                    <a:srgbClr val="AC0B11"/>
                  </a:solidFill>
                </a:rPr>
                <a:t>Results</a:t>
              </a:r>
            </a:p>
          </p:txBody>
        </p:sp>
        <p:sp>
          <p:nvSpPr>
            <p:cNvPr id="133" name="Text Box 31"/>
            <p:cNvSpPr txBox="1">
              <a:spLocks noChangeArrowheads="1"/>
            </p:cNvSpPr>
            <p:nvPr/>
          </p:nvSpPr>
          <p:spPr bwMode="auto">
            <a:xfrm>
              <a:off x="5121275" y="5645150"/>
              <a:ext cx="728663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400" b="1"/>
                <a:t>6 events</a:t>
              </a:r>
            </a:p>
          </p:txBody>
        </p:sp>
        <p:sp>
          <p:nvSpPr>
            <p:cNvPr id="134" name="Text Box 31"/>
            <p:cNvSpPr txBox="1">
              <a:spLocks noChangeArrowheads="1"/>
            </p:cNvSpPr>
            <p:nvPr/>
          </p:nvSpPr>
          <p:spPr bwMode="auto">
            <a:xfrm>
              <a:off x="6608763" y="5646738"/>
              <a:ext cx="728662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400" b="1"/>
                <a:t>7 events</a:t>
              </a:r>
            </a:p>
          </p:txBody>
        </p:sp>
        <p:sp>
          <p:nvSpPr>
            <p:cNvPr id="135" name="Text Box 31"/>
            <p:cNvSpPr txBox="1">
              <a:spLocks noChangeArrowheads="1"/>
            </p:cNvSpPr>
            <p:nvPr/>
          </p:nvSpPr>
          <p:spPr bwMode="auto">
            <a:xfrm>
              <a:off x="7940675" y="5643563"/>
              <a:ext cx="728663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400" b="1"/>
                <a:t>7 events</a:t>
              </a:r>
            </a:p>
          </p:txBody>
        </p:sp>
        <p:sp>
          <p:nvSpPr>
            <p:cNvPr id="136" name="Text Box 31"/>
            <p:cNvSpPr txBox="1">
              <a:spLocks noChangeArrowheads="1"/>
            </p:cNvSpPr>
            <p:nvPr/>
          </p:nvSpPr>
          <p:spPr bwMode="auto">
            <a:xfrm>
              <a:off x="5767388" y="4729163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</a:t>
              </a:r>
              <a:endParaRPr lang="en-US" altLang="en-US" sz="1200" b="1"/>
            </a:p>
          </p:txBody>
        </p:sp>
        <p:sp>
          <p:nvSpPr>
            <p:cNvPr id="137" name="Text Box 31"/>
            <p:cNvSpPr txBox="1">
              <a:spLocks noChangeArrowheads="1"/>
            </p:cNvSpPr>
            <p:nvPr/>
          </p:nvSpPr>
          <p:spPr bwMode="auto">
            <a:xfrm>
              <a:off x="7281863" y="4729163"/>
              <a:ext cx="1111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</a:t>
              </a:r>
              <a:endParaRPr lang="en-US" altLang="en-US" sz="1200" b="1"/>
            </a:p>
          </p:txBody>
        </p:sp>
        <p:sp>
          <p:nvSpPr>
            <p:cNvPr id="138" name="Text Box 31"/>
            <p:cNvSpPr txBox="1">
              <a:spLocks noChangeArrowheads="1"/>
            </p:cNvSpPr>
            <p:nvPr/>
          </p:nvSpPr>
          <p:spPr bwMode="auto">
            <a:xfrm>
              <a:off x="8626475" y="5413375"/>
              <a:ext cx="1111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</a:t>
              </a:r>
              <a:endParaRPr lang="en-US" altLang="en-US" sz="1200" b="1"/>
            </a:p>
          </p:txBody>
        </p:sp>
        <p:sp>
          <p:nvSpPr>
            <p:cNvPr id="139" name="Text Box 31"/>
            <p:cNvSpPr txBox="1">
              <a:spLocks noChangeArrowheads="1"/>
            </p:cNvSpPr>
            <p:nvPr/>
          </p:nvSpPr>
          <p:spPr bwMode="auto">
            <a:xfrm>
              <a:off x="5767388" y="5067300"/>
              <a:ext cx="1111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</a:t>
              </a:r>
              <a:endParaRPr lang="en-US" altLang="en-US" sz="1200" b="1"/>
            </a:p>
          </p:txBody>
        </p:sp>
        <p:sp>
          <p:nvSpPr>
            <p:cNvPr id="140" name="Text Box 31"/>
            <p:cNvSpPr txBox="1">
              <a:spLocks noChangeArrowheads="1"/>
            </p:cNvSpPr>
            <p:nvPr/>
          </p:nvSpPr>
          <p:spPr bwMode="auto">
            <a:xfrm>
              <a:off x="8626475" y="5070475"/>
              <a:ext cx="1111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</a:t>
              </a:r>
              <a:endParaRPr lang="en-US" altLang="en-US" sz="1200" b="1"/>
            </a:p>
          </p:txBody>
        </p:sp>
        <p:sp>
          <p:nvSpPr>
            <p:cNvPr id="141" name="Text Box 31"/>
            <p:cNvSpPr txBox="1">
              <a:spLocks noChangeArrowheads="1"/>
            </p:cNvSpPr>
            <p:nvPr/>
          </p:nvSpPr>
          <p:spPr bwMode="auto">
            <a:xfrm>
              <a:off x="7286625" y="5413375"/>
              <a:ext cx="1111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</a:t>
              </a:r>
              <a:endParaRPr lang="en-US" altLang="en-US" sz="1200" b="1"/>
            </a:p>
          </p:txBody>
        </p:sp>
        <p:sp>
          <p:nvSpPr>
            <p:cNvPr id="142" name="Text Box 31"/>
            <p:cNvSpPr txBox="1">
              <a:spLocks noChangeArrowheads="1"/>
            </p:cNvSpPr>
            <p:nvPr/>
          </p:nvSpPr>
          <p:spPr bwMode="auto">
            <a:xfrm>
              <a:off x="5765800" y="5410200"/>
              <a:ext cx="1841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III</a:t>
              </a:r>
              <a:endParaRPr lang="en-US" altLang="en-US" sz="1200" b="1"/>
            </a:p>
          </p:txBody>
        </p:sp>
        <p:sp>
          <p:nvSpPr>
            <p:cNvPr id="143" name="Text Box 31"/>
            <p:cNvSpPr txBox="1">
              <a:spLocks noChangeArrowheads="1"/>
            </p:cNvSpPr>
            <p:nvPr/>
          </p:nvSpPr>
          <p:spPr bwMode="auto">
            <a:xfrm>
              <a:off x="7278688" y="5068888"/>
              <a:ext cx="184150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III</a:t>
              </a:r>
              <a:endParaRPr lang="en-US" altLang="en-US" sz="1200" b="1"/>
            </a:p>
          </p:txBody>
        </p:sp>
        <p:sp>
          <p:nvSpPr>
            <p:cNvPr id="144" name="Text Box 31"/>
            <p:cNvSpPr txBox="1">
              <a:spLocks noChangeArrowheads="1"/>
            </p:cNvSpPr>
            <p:nvPr/>
          </p:nvSpPr>
          <p:spPr bwMode="auto">
            <a:xfrm>
              <a:off x="8616950" y="4729163"/>
              <a:ext cx="184150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200" b="1">
                  <a:latin typeface="Times New Roman" pitchFamily="84" charset="0"/>
                </a:rPr>
                <a:t>III</a:t>
              </a:r>
              <a:endParaRPr lang="en-US" altLang="en-US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123974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77800"/>
            <a:ext cx="8534400" cy="914400"/>
          </a:xfrm>
        </p:spPr>
        <p:txBody>
          <a:bodyPr lIns="91440" tIns="45720" rIns="91440" bIns="45720" anchor="ctr">
            <a:noAutofit/>
          </a:bodyPr>
          <a:lstStyle/>
          <a:p>
            <a:pPr eaLnBrk="1" hangingPunct="1"/>
            <a:r>
              <a:rPr lang="en-US" altLang="en-US" sz="2800" dirty="0"/>
              <a:t>Concept 20.3: Shared characters are used to construct phylogenetic trees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339850"/>
            <a:ext cx="8813800" cy="460375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/>
              <a:t>Once homologous characters have been identified, they can be used to infer a phylogeny</a:t>
            </a: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182563" y="11842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3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4600" y="1262716"/>
            <a:ext cx="4524375" cy="5564188"/>
            <a:chOff x="2309813" y="1246841"/>
            <a:chExt cx="4524375" cy="5564188"/>
          </a:xfrm>
        </p:grpSpPr>
        <p:pic>
          <p:nvPicPr>
            <p:cNvPr id="11266" name="Picture 67" descr="20_10aMonophyleticGroup-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04"/>
            <a:stretch>
              <a:fillRect/>
            </a:stretch>
          </p:blipFill>
          <p:spPr bwMode="auto">
            <a:xfrm>
              <a:off x="2309813" y="1246841"/>
              <a:ext cx="4524375" cy="556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8" name="Text Box 31"/>
            <p:cNvSpPr txBox="1">
              <a:spLocks noChangeArrowheads="1"/>
            </p:cNvSpPr>
            <p:nvPr/>
          </p:nvSpPr>
          <p:spPr bwMode="auto">
            <a:xfrm>
              <a:off x="5080000" y="2943879"/>
              <a:ext cx="214313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B</a:t>
              </a:r>
            </a:p>
          </p:txBody>
        </p:sp>
        <p:sp>
          <p:nvSpPr>
            <p:cNvPr id="11269" name="Text Box 31"/>
            <p:cNvSpPr txBox="1">
              <a:spLocks noChangeArrowheads="1"/>
            </p:cNvSpPr>
            <p:nvPr/>
          </p:nvSpPr>
          <p:spPr bwMode="auto">
            <a:xfrm>
              <a:off x="5076825" y="3691591"/>
              <a:ext cx="255588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C</a:t>
              </a:r>
            </a:p>
          </p:txBody>
        </p:sp>
        <p:sp>
          <p:nvSpPr>
            <p:cNvPr id="11270" name="Text Box 31"/>
            <p:cNvSpPr txBox="1">
              <a:spLocks noChangeArrowheads="1"/>
            </p:cNvSpPr>
            <p:nvPr/>
          </p:nvSpPr>
          <p:spPr bwMode="auto">
            <a:xfrm>
              <a:off x="5080000" y="2245379"/>
              <a:ext cx="239713" cy="300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A</a:t>
              </a:r>
            </a:p>
          </p:txBody>
        </p:sp>
        <p:sp>
          <p:nvSpPr>
            <p:cNvPr id="11271" name="Text Box 31"/>
            <p:cNvSpPr txBox="1">
              <a:spLocks noChangeArrowheads="1"/>
            </p:cNvSpPr>
            <p:nvPr/>
          </p:nvSpPr>
          <p:spPr bwMode="auto">
            <a:xfrm>
              <a:off x="5078413" y="4339291"/>
              <a:ext cx="263525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D</a:t>
              </a:r>
            </a:p>
          </p:txBody>
        </p:sp>
        <p:sp>
          <p:nvSpPr>
            <p:cNvPr id="11272" name="Text Box 31"/>
            <p:cNvSpPr txBox="1">
              <a:spLocks noChangeArrowheads="1"/>
            </p:cNvSpPr>
            <p:nvPr/>
          </p:nvSpPr>
          <p:spPr bwMode="auto">
            <a:xfrm>
              <a:off x="5080000" y="5087004"/>
              <a:ext cx="239713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E</a:t>
              </a:r>
            </a:p>
          </p:txBody>
        </p:sp>
        <p:sp>
          <p:nvSpPr>
            <p:cNvPr id="11273" name="Text Box 31"/>
            <p:cNvSpPr txBox="1">
              <a:spLocks noChangeArrowheads="1"/>
            </p:cNvSpPr>
            <p:nvPr/>
          </p:nvSpPr>
          <p:spPr bwMode="auto">
            <a:xfrm>
              <a:off x="5083175" y="5753754"/>
              <a:ext cx="241300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F</a:t>
              </a:r>
            </a:p>
          </p:txBody>
        </p:sp>
        <p:sp>
          <p:nvSpPr>
            <p:cNvPr id="11274" name="Text Box 31"/>
            <p:cNvSpPr txBox="1">
              <a:spLocks noChangeArrowheads="1"/>
            </p:cNvSpPr>
            <p:nvPr/>
          </p:nvSpPr>
          <p:spPr bwMode="auto">
            <a:xfrm>
              <a:off x="5078413" y="6498291"/>
              <a:ext cx="234950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G</a:t>
              </a:r>
            </a:p>
          </p:txBody>
        </p:sp>
        <p:sp>
          <p:nvSpPr>
            <p:cNvPr id="11275" name="Text Box 31"/>
            <p:cNvSpPr txBox="1">
              <a:spLocks noChangeArrowheads="1"/>
            </p:cNvSpPr>
            <p:nvPr/>
          </p:nvSpPr>
          <p:spPr bwMode="auto">
            <a:xfrm>
              <a:off x="5659438" y="2959754"/>
              <a:ext cx="116998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Group </a:t>
              </a:r>
              <a:r>
                <a:rPr lang="en-US" altLang="en-US" b="1">
                  <a:latin typeface="Times New Roman" pitchFamily="84" charset="0"/>
                </a:rPr>
                <a:t>I</a:t>
              </a:r>
              <a:endParaRPr lang="en-US" altLang="en-US" b="1"/>
            </a:p>
          </p:txBody>
        </p:sp>
        <p:sp>
          <p:nvSpPr>
            <p:cNvPr id="11276" name="Text Box 31"/>
            <p:cNvSpPr txBox="1">
              <a:spLocks noChangeArrowheads="1"/>
            </p:cNvSpPr>
            <p:nvPr/>
          </p:nvSpPr>
          <p:spPr bwMode="auto">
            <a:xfrm>
              <a:off x="2336800" y="1262716"/>
              <a:ext cx="3409950" cy="693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461963" indent="-4619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b="1" dirty="0"/>
                <a:t>(a) Monophyletic group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b="1" dirty="0"/>
                <a:t>	(clade)</a:t>
              </a:r>
            </a:p>
          </p:txBody>
        </p:sp>
        <p:grpSp>
          <p:nvGrpSpPr>
            <p:cNvPr id="11277" name="Group 66"/>
            <p:cNvGrpSpPr>
              <a:grpSpLocks/>
            </p:cNvGrpSpPr>
            <p:nvPr/>
          </p:nvGrpSpPr>
          <p:grpSpPr bwMode="auto">
            <a:xfrm>
              <a:off x="3321050" y="2821641"/>
              <a:ext cx="346075" cy="355600"/>
              <a:chOff x="2092" y="1354"/>
              <a:chExt cx="218" cy="224"/>
            </a:xfrm>
          </p:grpSpPr>
          <p:sp>
            <p:nvSpPr>
              <p:cNvPr id="11278" name="Oval 65"/>
              <p:cNvSpPr>
                <a:spLocks noChangeArrowheads="1"/>
              </p:cNvSpPr>
              <p:nvPr/>
            </p:nvSpPr>
            <p:spPr bwMode="auto">
              <a:xfrm>
                <a:off x="2092" y="1354"/>
                <a:ext cx="218" cy="224"/>
              </a:xfrm>
              <a:prstGeom prst="ellipse">
                <a:avLst/>
              </a:prstGeom>
              <a:solidFill>
                <a:srgbClr val="079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b="1">
                  <a:latin typeface="Times" pitchFamily="84" charset="0"/>
                </a:endParaRPr>
              </a:p>
            </p:txBody>
          </p:sp>
          <p:sp>
            <p:nvSpPr>
              <p:cNvPr id="11279" name="Text Box 31"/>
              <p:cNvSpPr txBox="1">
                <a:spLocks noChangeArrowheads="1"/>
              </p:cNvSpPr>
              <p:nvPr/>
            </p:nvSpPr>
            <p:spPr bwMode="auto">
              <a:xfrm>
                <a:off x="2140" y="1365"/>
                <a:ext cx="76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200" b="1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23826"/>
            <a:ext cx="9131643" cy="1114426"/>
          </a:xfrm>
        </p:spPr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b="1" dirty="0"/>
              <a:t>clade </a:t>
            </a:r>
            <a:r>
              <a:rPr lang="en-US" altLang="en-US" dirty="0"/>
              <a:t>is a group of species that includes an ancestral species and all its descendants.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8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41" descr="20_10_PhyleticGroups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17" b="4395"/>
          <a:stretch/>
        </p:blipFill>
        <p:spPr bwMode="auto">
          <a:xfrm>
            <a:off x="296864" y="1712913"/>
            <a:ext cx="2794000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31"/>
          <p:cNvSpPr txBox="1">
            <a:spLocks noChangeArrowheads="1"/>
          </p:cNvSpPr>
          <p:nvPr/>
        </p:nvSpPr>
        <p:spPr bwMode="auto">
          <a:xfrm>
            <a:off x="1939925" y="2720975"/>
            <a:ext cx="1428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B</a:t>
            </a:r>
          </a:p>
        </p:txBody>
      </p:sp>
      <p:sp>
        <p:nvSpPr>
          <p:cNvPr id="10245" name="Text Box 31"/>
          <p:cNvSpPr txBox="1">
            <a:spLocks noChangeArrowheads="1"/>
          </p:cNvSpPr>
          <p:nvPr/>
        </p:nvSpPr>
        <p:spPr bwMode="auto">
          <a:xfrm>
            <a:off x="1936750" y="3154363"/>
            <a:ext cx="17145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C</a:t>
            </a:r>
          </a:p>
        </p:txBody>
      </p:sp>
      <p:sp>
        <p:nvSpPr>
          <p:cNvPr id="10246" name="Text Box 31"/>
          <p:cNvSpPr txBox="1">
            <a:spLocks noChangeArrowheads="1"/>
          </p:cNvSpPr>
          <p:nvPr/>
        </p:nvSpPr>
        <p:spPr bwMode="auto">
          <a:xfrm>
            <a:off x="1939925" y="2311400"/>
            <a:ext cx="1603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A</a:t>
            </a:r>
          </a:p>
        </p:txBody>
      </p:sp>
      <p:sp>
        <p:nvSpPr>
          <p:cNvPr id="10247" name="Text Box 31"/>
          <p:cNvSpPr txBox="1">
            <a:spLocks noChangeArrowheads="1"/>
          </p:cNvSpPr>
          <p:nvPr/>
        </p:nvSpPr>
        <p:spPr bwMode="auto">
          <a:xfrm>
            <a:off x="1938338" y="3529013"/>
            <a:ext cx="176212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D</a:t>
            </a:r>
          </a:p>
        </p:txBody>
      </p:sp>
      <p:sp>
        <p:nvSpPr>
          <p:cNvPr id="10248" name="Text Box 31"/>
          <p:cNvSpPr txBox="1">
            <a:spLocks noChangeArrowheads="1"/>
          </p:cNvSpPr>
          <p:nvPr/>
        </p:nvSpPr>
        <p:spPr bwMode="auto">
          <a:xfrm>
            <a:off x="1939925" y="3965575"/>
            <a:ext cx="1603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E</a:t>
            </a:r>
          </a:p>
        </p:txBody>
      </p:sp>
      <p:sp>
        <p:nvSpPr>
          <p:cNvPr id="10249" name="Text Box 31"/>
          <p:cNvSpPr txBox="1">
            <a:spLocks noChangeArrowheads="1"/>
          </p:cNvSpPr>
          <p:nvPr/>
        </p:nvSpPr>
        <p:spPr bwMode="auto">
          <a:xfrm>
            <a:off x="1943100" y="4359275"/>
            <a:ext cx="1619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F</a:t>
            </a:r>
          </a:p>
        </p:txBody>
      </p:sp>
      <p:sp>
        <p:nvSpPr>
          <p:cNvPr id="10250" name="Text Box 31"/>
          <p:cNvSpPr txBox="1">
            <a:spLocks noChangeArrowheads="1"/>
          </p:cNvSpPr>
          <p:nvPr/>
        </p:nvSpPr>
        <p:spPr bwMode="auto">
          <a:xfrm>
            <a:off x="1938338" y="4789488"/>
            <a:ext cx="157162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G</a:t>
            </a:r>
          </a:p>
        </p:txBody>
      </p:sp>
      <p:sp>
        <p:nvSpPr>
          <p:cNvPr id="10251" name="Text Box 31"/>
          <p:cNvSpPr txBox="1">
            <a:spLocks noChangeArrowheads="1"/>
          </p:cNvSpPr>
          <p:nvPr/>
        </p:nvSpPr>
        <p:spPr bwMode="auto">
          <a:xfrm>
            <a:off x="2276475" y="2730500"/>
            <a:ext cx="81438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Group </a:t>
            </a:r>
            <a:r>
              <a:rPr lang="en-US" altLang="en-US" sz="1400" b="1">
                <a:latin typeface="Times New Roman" pitchFamily="84" charset="0"/>
              </a:rPr>
              <a:t>I</a:t>
            </a:r>
            <a:endParaRPr lang="en-US" altLang="en-US" sz="1400" b="1"/>
          </a:p>
        </p:txBody>
      </p:sp>
      <p:sp>
        <p:nvSpPr>
          <p:cNvPr id="10252" name="Text Box 31"/>
          <p:cNvSpPr txBox="1">
            <a:spLocks noChangeArrowheads="1"/>
          </p:cNvSpPr>
          <p:nvPr/>
        </p:nvSpPr>
        <p:spPr bwMode="auto">
          <a:xfrm>
            <a:off x="344488" y="1736725"/>
            <a:ext cx="20161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(a) Monophyletic group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	(clade)</a:t>
            </a:r>
          </a:p>
        </p:txBody>
      </p:sp>
      <p:grpSp>
        <p:nvGrpSpPr>
          <p:cNvPr id="10253" name="Group 113"/>
          <p:cNvGrpSpPr>
            <a:grpSpLocks/>
          </p:cNvGrpSpPr>
          <p:nvPr/>
        </p:nvGrpSpPr>
        <p:grpSpPr bwMode="auto">
          <a:xfrm>
            <a:off x="914400" y="2647950"/>
            <a:ext cx="206375" cy="206375"/>
            <a:chOff x="576" y="1668"/>
            <a:chExt cx="130" cy="130"/>
          </a:xfrm>
        </p:grpSpPr>
        <p:sp>
          <p:nvSpPr>
            <p:cNvPr id="10281" name="Oval 112"/>
            <p:cNvSpPr>
              <a:spLocks noChangeArrowheads="1"/>
            </p:cNvSpPr>
            <p:nvPr/>
          </p:nvSpPr>
          <p:spPr bwMode="auto">
            <a:xfrm>
              <a:off x="576" y="1668"/>
              <a:ext cx="130" cy="130"/>
            </a:xfrm>
            <a:prstGeom prst="ellipse">
              <a:avLst/>
            </a:prstGeom>
            <a:solidFill>
              <a:srgbClr val="079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  <p:sp>
          <p:nvSpPr>
            <p:cNvPr id="10282" name="Text Box 31"/>
            <p:cNvSpPr txBox="1">
              <a:spLocks noChangeArrowheads="1"/>
            </p:cNvSpPr>
            <p:nvPr/>
          </p:nvSpPr>
          <p:spPr bwMode="auto">
            <a:xfrm>
              <a:off x="610" y="1680"/>
              <a:ext cx="5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979683" y="1712913"/>
            <a:ext cx="3086155" cy="3281362"/>
            <a:chOff x="2979683" y="1712913"/>
            <a:chExt cx="3086155" cy="3281362"/>
          </a:xfrm>
        </p:grpSpPr>
        <p:pic>
          <p:nvPicPr>
            <p:cNvPr id="44" name="Picture 141" descr="20_10_PhyleticGroups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83" r="32516" b="4395"/>
            <a:stretch/>
          </p:blipFill>
          <p:spPr bwMode="auto">
            <a:xfrm>
              <a:off x="2979683" y="1712913"/>
              <a:ext cx="3086155" cy="3281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05363" y="2719388"/>
              <a:ext cx="142875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B</a:t>
              </a:r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4802188" y="3152775"/>
              <a:ext cx="17145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C</a:t>
              </a:r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805363" y="2309813"/>
              <a:ext cx="160337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A</a:t>
              </a:r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803775" y="3527425"/>
              <a:ext cx="176213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D</a:t>
              </a:r>
            </a:p>
          </p:txBody>
        </p:sp>
        <p:sp>
          <p:nvSpPr>
            <p:cNvPr id="49" name="Text Box 31"/>
            <p:cNvSpPr txBox="1">
              <a:spLocks noChangeArrowheads="1"/>
            </p:cNvSpPr>
            <p:nvPr/>
          </p:nvSpPr>
          <p:spPr bwMode="auto">
            <a:xfrm>
              <a:off x="4805363" y="3963988"/>
              <a:ext cx="1603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E</a:t>
              </a:r>
            </a:p>
          </p:txBody>
        </p:sp>
        <p:sp>
          <p:nvSpPr>
            <p:cNvPr id="50" name="Text Box 31"/>
            <p:cNvSpPr txBox="1">
              <a:spLocks noChangeArrowheads="1"/>
            </p:cNvSpPr>
            <p:nvPr/>
          </p:nvSpPr>
          <p:spPr bwMode="auto">
            <a:xfrm>
              <a:off x="4808538" y="4357688"/>
              <a:ext cx="161925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F</a:t>
              </a:r>
            </a:p>
          </p:txBody>
        </p:sp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>
              <a:off x="4803775" y="4787900"/>
              <a:ext cx="157163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G</a:t>
              </a:r>
            </a:p>
          </p:txBody>
        </p:sp>
        <p:sp>
          <p:nvSpPr>
            <p:cNvPr id="52" name="Text Box 31"/>
            <p:cNvSpPr txBox="1">
              <a:spLocks noChangeArrowheads="1"/>
            </p:cNvSpPr>
            <p:nvPr/>
          </p:nvSpPr>
          <p:spPr bwMode="auto">
            <a:xfrm>
              <a:off x="5151438" y="3960813"/>
              <a:ext cx="814387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Group </a:t>
              </a:r>
              <a:r>
                <a:rPr lang="en-US" altLang="en-US" sz="1400" b="1">
                  <a:latin typeface="Times New Roman" pitchFamily="84" charset="0"/>
                </a:rPr>
                <a:t>II</a:t>
              </a:r>
              <a:endParaRPr lang="en-US" altLang="en-US" sz="1400" b="1"/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3209925" y="1744663"/>
              <a:ext cx="1966913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400" b="1"/>
                <a:t>(b) Paraphyletic group</a:t>
              </a:r>
            </a:p>
          </p:txBody>
        </p:sp>
        <p:grpSp>
          <p:nvGrpSpPr>
            <p:cNvPr id="54" name="Group 138"/>
            <p:cNvGrpSpPr>
              <a:grpSpLocks/>
            </p:cNvGrpSpPr>
            <p:nvPr/>
          </p:nvGrpSpPr>
          <p:grpSpPr bwMode="auto">
            <a:xfrm>
              <a:off x="3783013" y="4197350"/>
              <a:ext cx="206375" cy="206375"/>
              <a:chOff x="576" y="1668"/>
              <a:chExt cx="130" cy="130"/>
            </a:xfrm>
          </p:grpSpPr>
          <p:sp>
            <p:nvSpPr>
              <p:cNvPr id="55" name="Oval 139"/>
              <p:cNvSpPr>
                <a:spLocks noChangeArrowheads="1"/>
              </p:cNvSpPr>
              <p:nvPr/>
            </p:nvSpPr>
            <p:spPr bwMode="auto">
              <a:xfrm>
                <a:off x="576" y="1668"/>
                <a:ext cx="130" cy="130"/>
              </a:xfrm>
              <a:prstGeom prst="ellipse">
                <a:avLst/>
              </a:prstGeom>
              <a:solidFill>
                <a:srgbClr val="079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b="1">
                  <a:latin typeface="Times" pitchFamily="84" charset="0"/>
                </a:endParaRPr>
              </a:p>
            </p:txBody>
          </p:sp>
          <p:sp>
            <p:nvSpPr>
              <p:cNvPr id="56" name="Text Box 31"/>
              <p:cNvSpPr txBox="1">
                <a:spLocks noChangeArrowheads="1"/>
              </p:cNvSpPr>
              <p:nvPr/>
            </p:nvSpPr>
            <p:spPr bwMode="auto">
              <a:xfrm>
                <a:off x="610" y="1680"/>
                <a:ext cx="5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200" b="1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965825" y="1712913"/>
            <a:ext cx="2879725" cy="3281362"/>
            <a:chOff x="5965825" y="1712913"/>
            <a:chExt cx="2879725" cy="3281362"/>
          </a:xfrm>
        </p:grpSpPr>
        <p:pic>
          <p:nvPicPr>
            <p:cNvPr id="58" name="Picture 141" descr="20_10_PhyleticGroups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314" b="4395"/>
            <a:stretch/>
          </p:blipFill>
          <p:spPr bwMode="auto">
            <a:xfrm>
              <a:off x="5965825" y="1712913"/>
              <a:ext cx="2879725" cy="3281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9" name="Group 114"/>
            <p:cNvGrpSpPr>
              <a:grpSpLocks/>
            </p:cNvGrpSpPr>
            <p:nvPr/>
          </p:nvGrpSpPr>
          <p:grpSpPr bwMode="auto">
            <a:xfrm>
              <a:off x="6646863" y="2651125"/>
              <a:ext cx="206375" cy="206375"/>
              <a:chOff x="576" y="1668"/>
              <a:chExt cx="130" cy="130"/>
            </a:xfrm>
          </p:grpSpPr>
          <p:sp>
            <p:nvSpPr>
              <p:cNvPr id="72" name="Oval 115"/>
              <p:cNvSpPr>
                <a:spLocks noChangeArrowheads="1"/>
              </p:cNvSpPr>
              <p:nvPr/>
            </p:nvSpPr>
            <p:spPr bwMode="auto">
              <a:xfrm>
                <a:off x="576" y="1668"/>
                <a:ext cx="130" cy="130"/>
              </a:xfrm>
              <a:prstGeom prst="ellipse">
                <a:avLst/>
              </a:prstGeom>
              <a:solidFill>
                <a:srgbClr val="079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b="1">
                  <a:latin typeface="Times" pitchFamily="84" charset="0"/>
                </a:endParaRPr>
              </a:p>
            </p:txBody>
          </p:sp>
          <p:sp>
            <p:nvSpPr>
              <p:cNvPr id="73" name="Text Box 31"/>
              <p:cNvSpPr txBox="1">
                <a:spLocks noChangeArrowheads="1"/>
              </p:cNvSpPr>
              <p:nvPr/>
            </p:nvSpPr>
            <p:spPr bwMode="auto">
              <a:xfrm>
                <a:off x="610" y="1680"/>
                <a:ext cx="5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200" b="1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60" name="Text Box 31"/>
            <p:cNvSpPr txBox="1">
              <a:spLocks noChangeArrowheads="1"/>
            </p:cNvSpPr>
            <p:nvPr/>
          </p:nvSpPr>
          <p:spPr bwMode="auto">
            <a:xfrm>
              <a:off x="6065838" y="1743075"/>
              <a:ext cx="1966912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269875" indent="-26987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400" b="1"/>
                <a:t>(c) Polyphyletic group</a:t>
              </a:r>
            </a:p>
          </p:txBody>
        </p:sp>
        <p:sp>
          <p:nvSpPr>
            <p:cNvPr id="61" name="Text Box 31"/>
            <p:cNvSpPr txBox="1">
              <a:spLocks noChangeArrowheads="1"/>
            </p:cNvSpPr>
            <p:nvPr/>
          </p:nvSpPr>
          <p:spPr bwMode="auto">
            <a:xfrm>
              <a:off x="7680325" y="2727325"/>
              <a:ext cx="14287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B</a:t>
              </a:r>
            </a:p>
          </p:txBody>
        </p: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7677150" y="3160713"/>
              <a:ext cx="17145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C</a:t>
              </a:r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7680325" y="2317750"/>
              <a:ext cx="160338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A</a:t>
              </a:r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7678738" y="3535363"/>
              <a:ext cx="176212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D</a:t>
              </a:r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7680325" y="3971925"/>
              <a:ext cx="1603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E</a:t>
              </a:r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7683500" y="4365625"/>
              <a:ext cx="16192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F</a:t>
              </a:r>
            </a:p>
          </p:txBody>
        </p:sp>
        <p:sp>
          <p:nvSpPr>
            <p:cNvPr id="67" name="Text Box 31"/>
            <p:cNvSpPr txBox="1">
              <a:spLocks noChangeArrowheads="1"/>
            </p:cNvSpPr>
            <p:nvPr/>
          </p:nvSpPr>
          <p:spPr bwMode="auto">
            <a:xfrm>
              <a:off x="7678738" y="4795838"/>
              <a:ext cx="157162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G</a:t>
              </a:r>
            </a:p>
          </p:txBody>
        </p:sp>
        <p:sp>
          <p:nvSpPr>
            <p:cNvPr id="68" name="Text Box 31"/>
            <p:cNvSpPr txBox="1">
              <a:spLocks noChangeArrowheads="1"/>
            </p:cNvSpPr>
            <p:nvPr/>
          </p:nvSpPr>
          <p:spPr bwMode="auto">
            <a:xfrm>
              <a:off x="8007350" y="2895600"/>
              <a:ext cx="814388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Group </a:t>
              </a:r>
              <a:r>
                <a:rPr lang="en-US" altLang="en-US" sz="1400" b="1">
                  <a:latin typeface="Times New Roman" pitchFamily="84" charset="0"/>
                </a:rPr>
                <a:t>III</a:t>
              </a:r>
              <a:endParaRPr lang="en-US" altLang="en-US" sz="1400" b="1"/>
            </a:p>
          </p:txBody>
        </p:sp>
        <p:grpSp>
          <p:nvGrpSpPr>
            <p:cNvPr id="69" name="Group 135"/>
            <p:cNvGrpSpPr>
              <a:grpSpLocks/>
            </p:cNvGrpSpPr>
            <p:nvPr/>
          </p:nvGrpSpPr>
          <p:grpSpPr bwMode="auto">
            <a:xfrm>
              <a:off x="6646863" y="4191000"/>
              <a:ext cx="206375" cy="206375"/>
              <a:chOff x="576" y="1668"/>
              <a:chExt cx="130" cy="130"/>
            </a:xfrm>
          </p:grpSpPr>
          <p:sp>
            <p:nvSpPr>
              <p:cNvPr id="70" name="Oval 136"/>
              <p:cNvSpPr>
                <a:spLocks noChangeArrowheads="1"/>
              </p:cNvSpPr>
              <p:nvPr/>
            </p:nvSpPr>
            <p:spPr bwMode="auto">
              <a:xfrm>
                <a:off x="576" y="1668"/>
                <a:ext cx="130" cy="130"/>
              </a:xfrm>
              <a:prstGeom prst="ellipse">
                <a:avLst/>
              </a:prstGeom>
              <a:solidFill>
                <a:srgbClr val="079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b="1">
                  <a:latin typeface="Times" pitchFamily="84" charset="0"/>
                </a:endParaRPr>
              </a:p>
            </p:txBody>
          </p:sp>
          <p:sp>
            <p:nvSpPr>
              <p:cNvPr id="71" name="Text Box 31"/>
              <p:cNvSpPr txBox="1">
                <a:spLocks noChangeArrowheads="1"/>
              </p:cNvSpPr>
              <p:nvPr/>
            </p:nvSpPr>
            <p:spPr bwMode="auto">
              <a:xfrm>
                <a:off x="610" y="1680"/>
                <a:ext cx="55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200" b="1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</p:grpSp>
      <p:pic>
        <p:nvPicPr>
          <p:cNvPr id="1026" name="Picture 2" descr="Image result for home alone">
            <a:extLst>
              <a:ext uri="{FF2B5EF4-FFF2-40B4-BE49-F238E27FC236}">
                <a16:creationId xmlns:a16="http://schemas.microsoft.com/office/drawing/2014/main" id="{EFEF8EE5-3CD4-4B02-84CF-1DC5BFA21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56" y="514508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64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3" descr="20_11aCharacterTable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3"/>
          <a:stretch>
            <a:fillRect/>
          </a:stretch>
        </p:blipFill>
        <p:spPr bwMode="auto">
          <a:xfrm>
            <a:off x="2832100" y="652463"/>
            <a:ext cx="6359525" cy="610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20.11a</a:t>
            </a:r>
          </a:p>
        </p:txBody>
      </p:sp>
      <p:sp>
        <p:nvSpPr>
          <p:cNvPr id="20484" name="Text Box 31"/>
          <p:cNvSpPr txBox="1">
            <a:spLocks noChangeArrowheads="1"/>
          </p:cNvSpPr>
          <p:nvPr/>
        </p:nvSpPr>
        <p:spPr bwMode="auto">
          <a:xfrm rot="-5400000">
            <a:off x="8197850" y="1571626"/>
            <a:ext cx="1185862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Leopard</a:t>
            </a:r>
          </a:p>
        </p:txBody>
      </p:sp>
      <p:sp>
        <p:nvSpPr>
          <p:cNvPr id="20485" name="Text Box 31"/>
          <p:cNvSpPr txBox="1">
            <a:spLocks noChangeArrowheads="1"/>
          </p:cNvSpPr>
          <p:nvPr/>
        </p:nvSpPr>
        <p:spPr bwMode="auto">
          <a:xfrm rot="-5400000">
            <a:off x="7683500" y="1720851"/>
            <a:ext cx="874712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Turtle</a:t>
            </a:r>
          </a:p>
        </p:txBody>
      </p:sp>
      <p:sp>
        <p:nvSpPr>
          <p:cNvPr id="20486" name="Text Box 31"/>
          <p:cNvSpPr txBox="1">
            <a:spLocks noChangeArrowheads="1"/>
          </p:cNvSpPr>
          <p:nvPr/>
        </p:nvSpPr>
        <p:spPr bwMode="auto">
          <a:xfrm rot="-5400000">
            <a:off x="7121525" y="1809751"/>
            <a:ext cx="703262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Frog</a:t>
            </a:r>
          </a:p>
        </p:txBody>
      </p:sp>
      <p:sp>
        <p:nvSpPr>
          <p:cNvPr id="20487" name="Text Box 31"/>
          <p:cNvSpPr txBox="1">
            <a:spLocks noChangeArrowheads="1"/>
          </p:cNvSpPr>
          <p:nvPr/>
        </p:nvSpPr>
        <p:spPr bwMode="auto">
          <a:xfrm rot="-5400000">
            <a:off x="6390481" y="1758157"/>
            <a:ext cx="8128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Bass</a:t>
            </a:r>
          </a:p>
        </p:txBody>
      </p:sp>
      <p:sp>
        <p:nvSpPr>
          <p:cNvPr id="20488" name="Text Box 31"/>
          <p:cNvSpPr txBox="1">
            <a:spLocks noChangeArrowheads="1"/>
          </p:cNvSpPr>
          <p:nvPr/>
        </p:nvSpPr>
        <p:spPr bwMode="auto">
          <a:xfrm rot="-5400000">
            <a:off x="5520531" y="1518444"/>
            <a:ext cx="1263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Lamprey</a:t>
            </a:r>
          </a:p>
        </p:txBody>
      </p:sp>
      <p:sp>
        <p:nvSpPr>
          <p:cNvPr id="20489" name="Text Box 31"/>
          <p:cNvSpPr txBox="1">
            <a:spLocks noChangeArrowheads="1"/>
          </p:cNvSpPr>
          <p:nvPr/>
        </p:nvSpPr>
        <p:spPr bwMode="auto">
          <a:xfrm rot="-5400000">
            <a:off x="4672012" y="1257301"/>
            <a:ext cx="15573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Lancelet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(outgroup)</a:t>
            </a:r>
          </a:p>
        </p:txBody>
      </p:sp>
      <p:sp>
        <p:nvSpPr>
          <p:cNvPr id="20490" name="Text Box 31"/>
          <p:cNvSpPr txBox="1">
            <a:spLocks noChangeArrowheads="1"/>
          </p:cNvSpPr>
          <p:nvPr/>
        </p:nvSpPr>
        <p:spPr bwMode="auto">
          <a:xfrm>
            <a:off x="4491037" y="5567363"/>
            <a:ext cx="5715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Hair</a:t>
            </a:r>
          </a:p>
        </p:txBody>
      </p:sp>
      <p:sp>
        <p:nvSpPr>
          <p:cNvPr id="20491" name="Text Box 31"/>
          <p:cNvSpPr txBox="1">
            <a:spLocks noChangeArrowheads="1"/>
          </p:cNvSpPr>
          <p:nvPr/>
        </p:nvSpPr>
        <p:spPr bwMode="auto">
          <a:xfrm>
            <a:off x="3970337" y="4865688"/>
            <a:ext cx="1220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Amnion</a:t>
            </a:r>
          </a:p>
        </p:txBody>
      </p:sp>
      <p:sp>
        <p:nvSpPr>
          <p:cNvPr id="20492" name="Text Box 31"/>
          <p:cNvSpPr txBox="1">
            <a:spLocks noChangeArrowheads="1"/>
          </p:cNvSpPr>
          <p:nvPr/>
        </p:nvSpPr>
        <p:spPr bwMode="auto">
          <a:xfrm>
            <a:off x="3262312" y="3932238"/>
            <a:ext cx="17970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Four</a:t>
            </a:r>
          </a:p>
          <a:p>
            <a:pPr algn="r"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walking legs</a:t>
            </a:r>
          </a:p>
        </p:txBody>
      </p:sp>
      <p:sp>
        <p:nvSpPr>
          <p:cNvPr id="20493" name="Text Box 31"/>
          <p:cNvSpPr txBox="1">
            <a:spLocks noChangeArrowheads="1"/>
          </p:cNvSpPr>
          <p:nvPr/>
        </p:nvSpPr>
        <p:spPr bwMode="auto">
          <a:xfrm>
            <a:off x="3357562" y="3403601"/>
            <a:ext cx="1828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Hinged jaws</a:t>
            </a:r>
          </a:p>
        </p:txBody>
      </p:sp>
      <p:sp>
        <p:nvSpPr>
          <p:cNvPr id="20494" name="Text Box 31"/>
          <p:cNvSpPr txBox="1">
            <a:spLocks noChangeArrowheads="1"/>
          </p:cNvSpPr>
          <p:nvPr/>
        </p:nvSpPr>
        <p:spPr bwMode="auto">
          <a:xfrm>
            <a:off x="3502025" y="2259013"/>
            <a:ext cx="15557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buFont typeface="Arial" charset="0"/>
              <a:buNone/>
            </a:pPr>
            <a:r>
              <a:rPr lang="en-US" altLang="en-US" sz="2300" b="1"/>
              <a:t>Vertebral</a:t>
            </a:r>
          </a:p>
          <a:p>
            <a:pPr algn="r">
              <a:lnSpc>
                <a:spcPct val="90000"/>
              </a:lnSpc>
              <a:buFont typeface="Arial" charset="0"/>
              <a:buNone/>
            </a:pPr>
            <a:r>
              <a:rPr lang="en-US" altLang="en-US" sz="2300" b="1"/>
              <a:t>column</a:t>
            </a:r>
          </a:p>
          <a:p>
            <a:pPr algn="r">
              <a:lnSpc>
                <a:spcPct val="90000"/>
              </a:lnSpc>
              <a:buFont typeface="Arial" charset="0"/>
              <a:buNone/>
            </a:pPr>
            <a:r>
              <a:rPr lang="en-US" altLang="en-US" sz="2300" b="1"/>
              <a:t>(backbone)</a:t>
            </a:r>
          </a:p>
        </p:txBody>
      </p:sp>
      <p:sp>
        <p:nvSpPr>
          <p:cNvPr id="20495" name="Text Box 31"/>
          <p:cNvSpPr txBox="1">
            <a:spLocks noChangeArrowheads="1"/>
          </p:cNvSpPr>
          <p:nvPr/>
        </p:nvSpPr>
        <p:spPr bwMode="auto">
          <a:xfrm rot="-5400000">
            <a:off x="1936749" y="4135439"/>
            <a:ext cx="2132013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CHARACTERS</a:t>
            </a:r>
          </a:p>
        </p:txBody>
      </p:sp>
      <p:sp>
        <p:nvSpPr>
          <p:cNvPr id="20496" name="Text Box 31"/>
          <p:cNvSpPr txBox="1">
            <a:spLocks noChangeArrowheads="1"/>
          </p:cNvSpPr>
          <p:nvPr/>
        </p:nvSpPr>
        <p:spPr bwMode="auto">
          <a:xfrm>
            <a:off x="6748462" y="661988"/>
            <a:ext cx="841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TAXA</a:t>
            </a:r>
          </a:p>
        </p:txBody>
      </p:sp>
      <p:sp>
        <p:nvSpPr>
          <p:cNvPr id="20497" name="Text Box 31"/>
          <p:cNvSpPr txBox="1">
            <a:spLocks noChangeArrowheads="1"/>
          </p:cNvSpPr>
          <p:nvPr/>
        </p:nvSpPr>
        <p:spPr bwMode="auto">
          <a:xfrm>
            <a:off x="2870200" y="6403976"/>
            <a:ext cx="26003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(a) Character table</a:t>
            </a:r>
          </a:p>
        </p:txBody>
      </p:sp>
      <p:sp>
        <p:nvSpPr>
          <p:cNvPr id="20498" name="Text Box 31"/>
          <p:cNvSpPr txBox="1">
            <a:spLocks noChangeArrowheads="1"/>
          </p:cNvSpPr>
          <p:nvPr/>
        </p:nvSpPr>
        <p:spPr bwMode="auto">
          <a:xfrm>
            <a:off x="6080125" y="3409951"/>
            <a:ext cx="27305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499" name="Text Box 31"/>
          <p:cNvSpPr txBox="1">
            <a:spLocks noChangeArrowheads="1"/>
          </p:cNvSpPr>
          <p:nvPr/>
        </p:nvSpPr>
        <p:spPr bwMode="auto">
          <a:xfrm>
            <a:off x="6723062" y="3409951"/>
            <a:ext cx="2555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00" name="Text Box 31"/>
          <p:cNvSpPr txBox="1">
            <a:spLocks noChangeArrowheads="1"/>
          </p:cNvSpPr>
          <p:nvPr/>
        </p:nvSpPr>
        <p:spPr bwMode="auto">
          <a:xfrm>
            <a:off x="5411787" y="3411538"/>
            <a:ext cx="190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01" name="Text Box 31"/>
          <p:cNvSpPr txBox="1">
            <a:spLocks noChangeArrowheads="1"/>
          </p:cNvSpPr>
          <p:nvPr/>
        </p:nvSpPr>
        <p:spPr bwMode="auto">
          <a:xfrm>
            <a:off x="8697912" y="2697163"/>
            <a:ext cx="2381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02" name="Text Box 31"/>
          <p:cNvSpPr txBox="1">
            <a:spLocks noChangeArrowheads="1"/>
          </p:cNvSpPr>
          <p:nvPr/>
        </p:nvSpPr>
        <p:spPr bwMode="auto">
          <a:xfrm>
            <a:off x="5410200" y="4127501"/>
            <a:ext cx="2143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03" name="Text Box 31"/>
          <p:cNvSpPr txBox="1">
            <a:spLocks noChangeArrowheads="1"/>
          </p:cNvSpPr>
          <p:nvPr/>
        </p:nvSpPr>
        <p:spPr bwMode="auto">
          <a:xfrm>
            <a:off x="8039100" y="2698751"/>
            <a:ext cx="214312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04" name="Text Box 31"/>
          <p:cNvSpPr txBox="1">
            <a:spLocks noChangeArrowheads="1"/>
          </p:cNvSpPr>
          <p:nvPr/>
        </p:nvSpPr>
        <p:spPr bwMode="auto">
          <a:xfrm>
            <a:off x="5411787" y="4852988"/>
            <a:ext cx="1841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05" name="Text Box 31"/>
          <p:cNvSpPr txBox="1">
            <a:spLocks noChangeArrowheads="1"/>
          </p:cNvSpPr>
          <p:nvPr/>
        </p:nvSpPr>
        <p:spPr bwMode="auto">
          <a:xfrm>
            <a:off x="7386637" y="2697163"/>
            <a:ext cx="2143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06" name="Text Box 31"/>
          <p:cNvSpPr txBox="1">
            <a:spLocks noChangeArrowheads="1"/>
          </p:cNvSpPr>
          <p:nvPr/>
        </p:nvSpPr>
        <p:spPr bwMode="auto">
          <a:xfrm>
            <a:off x="5410200" y="5557838"/>
            <a:ext cx="26193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07" name="Text Box 31"/>
          <p:cNvSpPr txBox="1">
            <a:spLocks noChangeArrowheads="1"/>
          </p:cNvSpPr>
          <p:nvPr/>
        </p:nvSpPr>
        <p:spPr bwMode="auto">
          <a:xfrm>
            <a:off x="6724650" y="2697163"/>
            <a:ext cx="2190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08" name="Text Box 31"/>
          <p:cNvSpPr txBox="1">
            <a:spLocks noChangeArrowheads="1"/>
          </p:cNvSpPr>
          <p:nvPr/>
        </p:nvSpPr>
        <p:spPr bwMode="auto">
          <a:xfrm>
            <a:off x="5411787" y="2697163"/>
            <a:ext cx="2254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09" name="Text Box 31"/>
          <p:cNvSpPr txBox="1">
            <a:spLocks noChangeArrowheads="1"/>
          </p:cNvSpPr>
          <p:nvPr/>
        </p:nvSpPr>
        <p:spPr bwMode="auto">
          <a:xfrm>
            <a:off x="6067425" y="2698751"/>
            <a:ext cx="2190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6075362" y="4129088"/>
            <a:ext cx="2794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7385050" y="3408363"/>
            <a:ext cx="219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12" name="Text Box 31"/>
          <p:cNvSpPr txBox="1">
            <a:spLocks noChangeArrowheads="1"/>
          </p:cNvSpPr>
          <p:nvPr/>
        </p:nvSpPr>
        <p:spPr bwMode="auto">
          <a:xfrm>
            <a:off x="6076950" y="4854576"/>
            <a:ext cx="1730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13" name="Text Box 31"/>
          <p:cNvSpPr txBox="1">
            <a:spLocks noChangeArrowheads="1"/>
          </p:cNvSpPr>
          <p:nvPr/>
        </p:nvSpPr>
        <p:spPr bwMode="auto">
          <a:xfrm>
            <a:off x="8040687" y="3411538"/>
            <a:ext cx="20796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14" name="Text Box 31"/>
          <p:cNvSpPr txBox="1">
            <a:spLocks noChangeArrowheads="1"/>
          </p:cNvSpPr>
          <p:nvPr/>
        </p:nvSpPr>
        <p:spPr bwMode="auto">
          <a:xfrm>
            <a:off x="6076950" y="5554663"/>
            <a:ext cx="1778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15" name="Text Box 31"/>
          <p:cNvSpPr txBox="1">
            <a:spLocks noChangeArrowheads="1"/>
          </p:cNvSpPr>
          <p:nvPr/>
        </p:nvSpPr>
        <p:spPr bwMode="auto">
          <a:xfrm>
            <a:off x="8693150" y="3408363"/>
            <a:ext cx="201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16" name="Text Box 31"/>
          <p:cNvSpPr txBox="1">
            <a:spLocks noChangeArrowheads="1"/>
          </p:cNvSpPr>
          <p:nvPr/>
        </p:nvSpPr>
        <p:spPr bwMode="auto">
          <a:xfrm>
            <a:off x="6731000" y="5557838"/>
            <a:ext cx="20796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17" name="Text Box 31"/>
          <p:cNvSpPr txBox="1">
            <a:spLocks noChangeArrowheads="1"/>
          </p:cNvSpPr>
          <p:nvPr/>
        </p:nvSpPr>
        <p:spPr bwMode="auto">
          <a:xfrm>
            <a:off x="8696325" y="4130676"/>
            <a:ext cx="242887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18" name="Text Box 31"/>
          <p:cNvSpPr txBox="1">
            <a:spLocks noChangeArrowheads="1"/>
          </p:cNvSpPr>
          <p:nvPr/>
        </p:nvSpPr>
        <p:spPr bwMode="auto">
          <a:xfrm>
            <a:off x="6729412" y="4851401"/>
            <a:ext cx="214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19" name="Text Box 31"/>
          <p:cNvSpPr txBox="1">
            <a:spLocks noChangeArrowheads="1"/>
          </p:cNvSpPr>
          <p:nvPr/>
        </p:nvSpPr>
        <p:spPr bwMode="auto">
          <a:xfrm>
            <a:off x="8037512" y="4130676"/>
            <a:ext cx="196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20" name="Text Box 31"/>
          <p:cNvSpPr txBox="1">
            <a:spLocks noChangeArrowheads="1"/>
          </p:cNvSpPr>
          <p:nvPr/>
        </p:nvSpPr>
        <p:spPr bwMode="auto">
          <a:xfrm>
            <a:off x="6731000" y="4127501"/>
            <a:ext cx="2190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21" name="Text Box 31"/>
          <p:cNvSpPr txBox="1">
            <a:spLocks noChangeArrowheads="1"/>
          </p:cNvSpPr>
          <p:nvPr/>
        </p:nvSpPr>
        <p:spPr bwMode="auto">
          <a:xfrm>
            <a:off x="8040687" y="4851401"/>
            <a:ext cx="2254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22" name="Text Box 31"/>
          <p:cNvSpPr txBox="1">
            <a:spLocks noChangeArrowheads="1"/>
          </p:cNvSpPr>
          <p:nvPr/>
        </p:nvSpPr>
        <p:spPr bwMode="auto">
          <a:xfrm>
            <a:off x="7394575" y="4854576"/>
            <a:ext cx="2016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23" name="Text Box 31"/>
          <p:cNvSpPr txBox="1">
            <a:spLocks noChangeArrowheads="1"/>
          </p:cNvSpPr>
          <p:nvPr/>
        </p:nvSpPr>
        <p:spPr bwMode="auto">
          <a:xfrm>
            <a:off x="8694737" y="4851401"/>
            <a:ext cx="190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24" name="Text Box 31"/>
          <p:cNvSpPr txBox="1">
            <a:spLocks noChangeArrowheads="1"/>
          </p:cNvSpPr>
          <p:nvPr/>
        </p:nvSpPr>
        <p:spPr bwMode="auto">
          <a:xfrm>
            <a:off x="7394575" y="5557838"/>
            <a:ext cx="2190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25" name="Text Box 31"/>
          <p:cNvSpPr txBox="1">
            <a:spLocks noChangeArrowheads="1"/>
          </p:cNvSpPr>
          <p:nvPr/>
        </p:nvSpPr>
        <p:spPr bwMode="auto">
          <a:xfrm>
            <a:off x="8693150" y="5556251"/>
            <a:ext cx="207962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sp>
        <p:nvSpPr>
          <p:cNvPr id="20526" name="Text Box 31"/>
          <p:cNvSpPr txBox="1">
            <a:spLocks noChangeArrowheads="1"/>
          </p:cNvSpPr>
          <p:nvPr/>
        </p:nvSpPr>
        <p:spPr bwMode="auto">
          <a:xfrm>
            <a:off x="8050212" y="5554663"/>
            <a:ext cx="2794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0</a:t>
            </a:r>
          </a:p>
        </p:txBody>
      </p:sp>
      <p:sp>
        <p:nvSpPr>
          <p:cNvPr id="20527" name="Text Box 31"/>
          <p:cNvSpPr txBox="1">
            <a:spLocks noChangeArrowheads="1"/>
          </p:cNvSpPr>
          <p:nvPr/>
        </p:nvSpPr>
        <p:spPr bwMode="auto">
          <a:xfrm>
            <a:off x="7388225" y="4127501"/>
            <a:ext cx="1968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1</a:t>
            </a:r>
          </a:p>
        </p:txBody>
      </p:sp>
      <p:pic>
        <p:nvPicPr>
          <p:cNvPr id="48" name="Picture 84" descr="20_11_ConstructPhyloTree-U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2" r="20947" b="3761"/>
          <a:stretch/>
        </p:blipFill>
        <p:spPr bwMode="auto">
          <a:xfrm>
            <a:off x="195263" y="76200"/>
            <a:ext cx="2674937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5263" y="4378326"/>
            <a:ext cx="228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Use the information in the table to construct a cladogram.</a:t>
            </a:r>
          </a:p>
        </p:txBody>
      </p:sp>
    </p:spTree>
    <p:extLst>
      <p:ext uri="{BB962C8B-B14F-4D97-AF65-F5344CB8AC3E}">
        <p14:creationId xmlns:p14="http://schemas.microsoft.com/office/powerpoint/2010/main" val="349798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7" descr="20_11bPhylogeneticTree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6"/>
          <a:stretch>
            <a:fillRect/>
          </a:stretch>
        </p:blipFill>
        <p:spPr bwMode="auto">
          <a:xfrm>
            <a:off x="760413" y="295275"/>
            <a:ext cx="7621587" cy="611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20.11b</a:t>
            </a:r>
          </a:p>
        </p:txBody>
      </p:sp>
      <p:sp>
        <p:nvSpPr>
          <p:cNvPr id="21508" name="Text Box 31"/>
          <p:cNvSpPr txBox="1">
            <a:spLocks noChangeArrowheads="1"/>
          </p:cNvSpPr>
          <p:nvPr/>
        </p:nvSpPr>
        <p:spPr bwMode="auto">
          <a:xfrm>
            <a:off x="5440363" y="5202238"/>
            <a:ext cx="1103312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Leopard</a:t>
            </a:r>
          </a:p>
        </p:txBody>
      </p:sp>
      <p:sp>
        <p:nvSpPr>
          <p:cNvPr id="21509" name="Text Box 31"/>
          <p:cNvSpPr txBox="1">
            <a:spLocks noChangeArrowheads="1"/>
          </p:cNvSpPr>
          <p:nvPr/>
        </p:nvSpPr>
        <p:spPr bwMode="auto">
          <a:xfrm>
            <a:off x="5429250" y="4241800"/>
            <a:ext cx="8159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Turtle</a:t>
            </a:r>
          </a:p>
        </p:txBody>
      </p:sp>
      <p:sp>
        <p:nvSpPr>
          <p:cNvPr id="21510" name="Text Box 31"/>
          <p:cNvSpPr txBox="1">
            <a:spLocks noChangeArrowheads="1"/>
          </p:cNvSpPr>
          <p:nvPr/>
        </p:nvSpPr>
        <p:spPr bwMode="auto">
          <a:xfrm>
            <a:off x="5446713" y="3265488"/>
            <a:ext cx="655637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Frog</a:t>
            </a:r>
          </a:p>
        </p:txBody>
      </p:sp>
      <p:sp>
        <p:nvSpPr>
          <p:cNvPr id="21511" name="Text Box 31"/>
          <p:cNvSpPr txBox="1">
            <a:spLocks noChangeArrowheads="1"/>
          </p:cNvSpPr>
          <p:nvPr/>
        </p:nvSpPr>
        <p:spPr bwMode="auto">
          <a:xfrm>
            <a:off x="5446713" y="2311400"/>
            <a:ext cx="7588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Bass</a:t>
            </a:r>
          </a:p>
        </p:txBody>
      </p:sp>
      <p:sp>
        <p:nvSpPr>
          <p:cNvPr id="21512" name="Text Box 31"/>
          <p:cNvSpPr txBox="1">
            <a:spLocks noChangeArrowheads="1"/>
          </p:cNvSpPr>
          <p:nvPr/>
        </p:nvSpPr>
        <p:spPr bwMode="auto">
          <a:xfrm>
            <a:off x="5429250" y="1320800"/>
            <a:ext cx="1201738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Lamprey</a:t>
            </a:r>
          </a:p>
        </p:txBody>
      </p:sp>
      <p:sp>
        <p:nvSpPr>
          <p:cNvPr id="21513" name="Text Box 31"/>
          <p:cNvSpPr txBox="1">
            <a:spLocks noChangeArrowheads="1"/>
          </p:cNvSpPr>
          <p:nvPr/>
        </p:nvSpPr>
        <p:spPr bwMode="auto">
          <a:xfrm>
            <a:off x="5435600" y="385763"/>
            <a:ext cx="14446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Lancelet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(outgroup)</a:t>
            </a:r>
          </a:p>
        </p:txBody>
      </p:sp>
      <p:sp>
        <p:nvSpPr>
          <p:cNvPr id="21514" name="Text Box 31"/>
          <p:cNvSpPr txBox="1">
            <a:spLocks noChangeArrowheads="1"/>
          </p:cNvSpPr>
          <p:nvPr/>
        </p:nvSpPr>
        <p:spPr bwMode="auto">
          <a:xfrm>
            <a:off x="4575175" y="5586413"/>
            <a:ext cx="6556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Hair</a:t>
            </a:r>
          </a:p>
        </p:txBody>
      </p:sp>
      <p:sp>
        <p:nvSpPr>
          <p:cNvPr id="21515" name="Text Box 31"/>
          <p:cNvSpPr txBox="1">
            <a:spLocks noChangeArrowheads="1"/>
          </p:cNvSpPr>
          <p:nvPr/>
        </p:nvSpPr>
        <p:spPr bwMode="auto">
          <a:xfrm>
            <a:off x="2959100" y="5078413"/>
            <a:ext cx="1123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Amnion</a:t>
            </a:r>
          </a:p>
        </p:txBody>
      </p:sp>
      <p:sp>
        <p:nvSpPr>
          <p:cNvPr id="21516" name="Text Box 31"/>
          <p:cNvSpPr txBox="1">
            <a:spLocks noChangeArrowheads="1"/>
          </p:cNvSpPr>
          <p:nvPr/>
        </p:nvSpPr>
        <p:spPr bwMode="auto">
          <a:xfrm>
            <a:off x="906463" y="4376738"/>
            <a:ext cx="260508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Four walking legs</a:t>
            </a:r>
          </a:p>
        </p:txBody>
      </p:sp>
      <p:sp>
        <p:nvSpPr>
          <p:cNvPr id="21517" name="Text Box 31"/>
          <p:cNvSpPr txBox="1">
            <a:spLocks noChangeArrowheads="1"/>
          </p:cNvSpPr>
          <p:nvPr/>
        </p:nvSpPr>
        <p:spPr bwMode="auto">
          <a:xfrm>
            <a:off x="1017588" y="3548063"/>
            <a:ext cx="1789112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Hinged jaws</a:t>
            </a:r>
          </a:p>
        </p:txBody>
      </p:sp>
      <p:sp>
        <p:nvSpPr>
          <p:cNvPr id="21518" name="Text Box 31"/>
          <p:cNvSpPr txBox="1">
            <a:spLocks noChangeArrowheads="1"/>
          </p:cNvSpPr>
          <p:nvPr/>
        </p:nvSpPr>
        <p:spPr bwMode="auto">
          <a:xfrm>
            <a:off x="750888" y="2716213"/>
            <a:ext cx="13223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Vertebral</a:t>
            </a:r>
          </a:p>
          <a:p>
            <a:pPr algn="r"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column</a:t>
            </a:r>
          </a:p>
        </p:txBody>
      </p:sp>
      <p:sp>
        <p:nvSpPr>
          <p:cNvPr id="21519" name="Text Box 31"/>
          <p:cNvSpPr txBox="1">
            <a:spLocks noChangeArrowheads="1"/>
          </p:cNvSpPr>
          <p:nvPr/>
        </p:nvSpPr>
        <p:spPr bwMode="auto">
          <a:xfrm>
            <a:off x="800100" y="6045200"/>
            <a:ext cx="28908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300" b="1"/>
              <a:t>(b) Phylogenetic tree</a:t>
            </a:r>
          </a:p>
        </p:txBody>
      </p:sp>
    </p:spTree>
    <p:extLst>
      <p:ext uri="{BB962C8B-B14F-4D97-AF65-F5344CB8AC3E}">
        <p14:creationId xmlns:p14="http://schemas.microsoft.com/office/powerpoint/2010/main" val="147292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4" descr="20_11_ConstructPhyloTree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8" b="3761"/>
          <a:stretch/>
        </p:blipFill>
        <p:spPr bwMode="auto">
          <a:xfrm>
            <a:off x="4263230" y="3121958"/>
            <a:ext cx="46386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31"/>
          <p:cNvSpPr txBox="1">
            <a:spLocks noChangeArrowheads="1"/>
          </p:cNvSpPr>
          <p:nvPr/>
        </p:nvSpPr>
        <p:spPr bwMode="auto">
          <a:xfrm>
            <a:off x="7111205" y="6068358"/>
            <a:ext cx="73501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Leopard</a:t>
            </a:r>
          </a:p>
        </p:txBody>
      </p:sp>
      <p:sp>
        <p:nvSpPr>
          <p:cNvPr id="19461" name="Text Box 31"/>
          <p:cNvSpPr txBox="1">
            <a:spLocks noChangeArrowheads="1"/>
          </p:cNvSpPr>
          <p:nvPr/>
        </p:nvSpPr>
        <p:spPr bwMode="auto">
          <a:xfrm>
            <a:off x="7100093" y="5498446"/>
            <a:ext cx="5429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Turtle</a:t>
            </a:r>
          </a:p>
        </p:txBody>
      </p:sp>
      <p:sp>
        <p:nvSpPr>
          <p:cNvPr id="19462" name="Text Box 31"/>
          <p:cNvSpPr txBox="1">
            <a:spLocks noChangeArrowheads="1"/>
          </p:cNvSpPr>
          <p:nvPr/>
        </p:nvSpPr>
        <p:spPr bwMode="auto">
          <a:xfrm>
            <a:off x="7109618" y="4920596"/>
            <a:ext cx="436562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Frog</a:t>
            </a:r>
          </a:p>
        </p:txBody>
      </p:sp>
      <p:sp>
        <p:nvSpPr>
          <p:cNvPr id="19463" name="Text Box 31"/>
          <p:cNvSpPr txBox="1">
            <a:spLocks noChangeArrowheads="1"/>
          </p:cNvSpPr>
          <p:nvPr/>
        </p:nvSpPr>
        <p:spPr bwMode="auto">
          <a:xfrm>
            <a:off x="7109618" y="4353858"/>
            <a:ext cx="5048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Bass</a:t>
            </a:r>
          </a:p>
        </p:txBody>
      </p:sp>
      <p:sp>
        <p:nvSpPr>
          <p:cNvPr id="19464" name="Text Box 31"/>
          <p:cNvSpPr txBox="1">
            <a:spLocks noChangeArrowheads="1"/>
          </p:cNvSpPr>
          <p:nvPr/>
        </p:nvSpPr>
        <p:spPr bwMode="auto">
          <a:xfrm>
            <a:off x="7109618" y="3756958"/>
            <a:ext cx="7842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Lamprey</a:t>
            </a:r>
          </a:p>
        </p:txBody>
      </p:sp>
      <p:sp>
        <p:nvSpPr>
          <p:cNvPr id="19465" name="Text Box 31"/>
          <p:cNvSpPr txBox="1">
            <a:spLocks noChangeArrowheads="1"/>
          </p:cNvSpPr>
          <p:nvPr/>
        </p:nvSpPr>
        <p:spPr bwMode="auto">
          <a:xfrm>
            <a:off x="7098505" y="3190221"/>
            <a:ext cx="966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 dirty="0"/>
              <a:t>Lancelet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 dirty="0"/>
              <a:t>(outgroup)</a:t>
            </a:r>
          </a:p>
        </p:txBody>
      </p:sp>
      <p:sp>
        <p:nvSpPr>
          <p:cNvPr id="19466" name="Text Box 31"/>
          <p:cNvSpPr txBox="1">
            <a:spLocks noChangeArrowheads="1"/>
          </p:cNvSpPr>
          <p:nvPr/>
        </p:nvSpPr>
        <p:spPr bwMode="auto">
          <a:xfrm>
            <a:off x="6590505" y="6306483"/>
            <a:ext cx="43656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Hair</a:t>
            </a:r>
          </a:p>
        </p:txBody>
      </p:sp>
      <p:sp>
        <p:nvSpPr>
          <p:cNvPr id="19467" name="Text Box 31"/>
          <p:cNvSpPr txBox="1">
            <a:spLocks noChangeArrowheads="1"/>
          </p:cNvSpPr>
          <p:nvPr/>
        </p:nvSpPr>
        <p:spPr bwMode="auto">
          <a:xfrm>
            <a:off x="5617368" y="6008033"/>
            <a:ext cx="735012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Amnion</a:t>
            </a:r>
          </a:p>
        </p:txBody>
      </p:sp>
      <p:sp>
        <p:nvSpPr>
          <p:cNvPr id="19468" name="Text Box 31"/>
          <p:cNvSpPr txBox="1">
            <a:spLocks noChangeArrowheads="1"/>
          </p:cNvSpPr>
          <p:nvPr/>
        </p:nvSpPr>
        <p:spPr bwMode="auto">
          <a:xfrm>
            <a:off x="4368005" y="5576233"/>
            <a:ext cx="1552575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Four walking legs</a:t>
            </a:r>
          </a:p>
        </p:txBody>
      </p:sp>
      <p:sp>
        <p:nvSpPr>
          <p:cNvPr id="19469" name="Text Box 31"/>
          <p:cNvSpPr txBox="1">
            <a:spLocks noChangeArrowheads="1"/>
          </p:cNvSpPr>
          <p:nvPr/>
        </p:nvSpPr>
        <p:spPr bwMode="auto">
          <a:xfrm>
            <a:off x="4434680" y="5085696"/>
            <a:ext cx="11001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Hinged jaws</a:t>
            </a:r>
          </a:p>
        </p:txBody>
      </p:sp>
      <p:sp>
        <p:nvSpPr>
          <p:cNvPr id="19470" name="Text Box 31"/>
          <p:cNvSpPr txBox="1">
            <a:spLocks noChangeArrowheads="1"/>
          </p:cNvSpPr>
          <p:nvPr/>
        </p:nvSpPr>
        <p:spPr bwMode="auto">
          <a:xfrm>
            <a:off x="4263230" y="4595158"/>
            <a:ext cx="8413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5000"/>
              </a:lnSpc>
              <a:buFont typeface="Arial" charset="0"/>
              <a:buNone/>
            </a:pPr>
            <a:r>
              <a:rPr lang="en-US" altLang="en-US" sz="1400" b="1" dirty="0"/>
              <a:t>Vertebral</a:t>
            </a:r>
          </a:p>
          <a:p>
            <a:pPr algn="r">
              <a:lnSpc>
                <a:spcPct val="95000"/>
              </a:lnSpc>
              <a:buFont typeface="Arial" charset="0"/>
              <a:buNone/>
            </a:pPr>
            <a:r>
              <a:rPr lang="en-US" altLang="en-US" sz="1400" b="1" dirty="0"/>
              <a:t>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300"/>
            <a:ext cx="9143999" cy="3265846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An </a:t>
            </a:r>
            <a:r>
              <a:rPr lang="en-US" altLang="en-US" sz="3600" b="1" dirty="0"/>
              <a:t>outgroup </a:t>
            </a:r>
            <a:r>
              <a:rPr lang="en-US" altLang="en-US" sz="3600" dirty="0"/>
              <a:t>is a species or group of species that is closely related to the </a:t>
            </a:r>
            <a:r>
              <a:rPr lang="en-US" altLang="en-US" sz="3600" b="1" dirty="0" err="1"/>
              <a:t>ingroup</a:t>
            </a:r>
            <a:r>
              <a:rPr lang="en-US" altLang="en-US" sz="3600" dirty="0"/>
              <a:t>, the various species being studied.  </a:t>
            </a:r>
          </a:p>
          <a:p>
            <a:r>
              <a:rPr lang="en-US" altLang="en-US" sz="3600" dirty="0"/>
              <a:t>The outgroup is a group that has diverged before the </a:t>
            </a:r>
            <a:r>
              <a:rPr lang="en-US" altLang="en-US" sz="3600" dirty="0" err="1"/>
              <a:t>ingroup</a:t>
            </a:r>
            <a:r>
              <a:rPr lang="en-US" altLang="en-US" sz="3600" dirty="0"/>
              <a:t>.</a:t>
            </a:r>
          </a:p>
          <a:p>
            <a:endParaRPr lang="en-US" altLang="en-US" sz="2800" dirty="0"/>
          </a:p>
          <a:p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6590505" y="2819400"/>
            <a:ext cx="2311400" cy="84786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28400" y="3594204"/>
            <a:ext cx="2311400" cy="28766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8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05" y="86299"/>
            <a:ext cx="8648700" cy="4379477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Characters shared by the outgroup and </a:t>
            </a:r>
            <a:r>
              <a:rPr lang="en-US" altLang="en-US" sz="2800" dirty="0" err="1"/>
              <a:t>ingroup</a:t>
            </a:r>
            <a:r>
              <a:rPr lang="en-US" altLang="en-US" sz="2800" dirty="0"/>
              <a:t> are ancestral characters that predate the divergence of both groups from a common ancestor.</a:t>
            </a:r>
            <a:endParaRPr lang="en-US" altLang="en-US" dirty="0"/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 of ancestral characters </a:t>
            </a:r>
          </a:p>
          <a:p>
            <a:pPr lvl="2"/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DNA Polymerase</a:t>
            </a:r>
          </a:p>
          <a:p>
            <a:pPr lvl="2"/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Mitochondria</a:t>
            </a:r>
          </a:p>
          <a:p>
            <a:pPr lvl="2"/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Etc.!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38400"/>
            <a:ext cx="5852696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39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4" descr="20_11_ConstructPhyloTree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8" b="3761"/>
          <a:stretch/>
        </p:blipFill>
        <p:spPr bwMode="auto">
          <a:xfrm>
            <a:off x="4263230" y="3121958"/>
            <a:ext cx="46386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31"/>
          <p:cNvSpPr txBox="1">
            <a:spLocks noChangeArrowheads="1"/>
          </p:cNvSpPr>
          <p:nvPr/>
        </p:nvSpPr>
        <p:spPr bwMode="auto">
          <a:xfrm>
            <a:off x="7111205" y="6068358"/>
            <a:ext cx="73501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Leopard</a:t>
            </a:r>
          </a:p>
        </p:txBody>
      </p:sp>
      <p:sp>
        <p:nvSpPr>
          <p:cNvPr id="19461" name="Text Box 31"/>
          <p:cNvSpPr txBox="1">
            <a:spLocks noChangeArrowheads="1"/>
          </p:cNvSpPr>
          <p:nvPr/>
        </p:nvSpPr>
        <p:spPr bwMode="auto">
          <a:xfrm>
            <a:off x="7100093" y="5498446"/>
            <a:ext cx="5429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Turtle</a:t>
            </a:r>
          </a:p>
        </p:txBody>
      </p:sp>
      <p:sp>
        <p:nvSpPr>
          <p:cNvPr id="19462" name="Text Box 31"/>
          <p:cNvSpPr txBox="1">
            <a:spLocks noChangeArrowheads="1"/>
          </p:cNvSpPr>
          <p:nvPr/>
        </p:nvSpPr>
        <p:spPr bwMode="auto">
          <a:xfrm>
            <a:off x="7109618" y="4920596"/>
            <a:ext cx="436562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Frog</a:t>
            </a:r>
          </a:p>
        </p:txBody>
      </p:sp>
      <p:sp>
        <p:nvSpPr>
          <p:cNvPr id="19463" name="Text Box 31"/>
          <p:cNvSpPr txBox="1">
            <a:spLocks noChangeArrowheads="1"/>
          </p:cNvSpPr>
          <p:nvPr/>
        </p:nvSpPr>
        <p:spPr bwMode="auto">
          <a:xfrm>
            <a:off x="7109618" y="4353858"/>
            <a:ext cx="5048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Bass</a:t>
            </a:r>
          </a:p>
        </p:txBody>
      </p:sp>
      <p:sp>
        <p:nvSpPr>
          <p:cNvPr id="19464" name="Text Box 31"/>
          <p:cNvSpPr txBox="1">
            <a:spLocks noChangeArrowheads="1"/>
          </p:cNvSpPr>
          <p:nvPr/>
        </p:nvSpPr>
        <p:spPr bwMode="auto">
          <a:xfrm>
            <a:off x="7109618" y="3756958"/>
            <a:ext cx="7842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Lamprey</a:t>
            </a:r>
          </a:p>
        </p:txBody>
      </p:sp>
      <p:sp>
        <p:nvSpPr>
          <p:cNvPr id="19465" name="Text Box 31"/>
          <p:cNvSpPr txBox="1">
            <a:spLocks noChangeArrowheads="1"/>
          </p:cNvSpPr>
          <p:nvPr/>
        </p:nvSpPr>
        <p:spPr bwMode="auto">
          <a:xfrm>
            <a:off x="7098505" y="3190221"/>
            <a:ext cx="966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 dirty="0"/>
              <a:t>Lancelet</a:t>
            </a: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 dirty="0"/>
              <a:t>(outgroup)</a:t>
            </a:r>
          </a:p>
        </p:txBody>
      </p:sp>
      <p:sp>
        <p:nvSpPr>
          <p:cNvPr id="19466" name="Text Box 31"/>
          <p:cNvSpPr txBox="1">
            <a:spLocks noChangeArrowheads="1"/>
          </p:cNvSpPr>
          <p:nvPr/>
        </p:nvSpPr>
        <p:spPr bwMode="auto">
          <a:xfrm>
            <a:off x="6590505" y="6306483"/>
            <a:ext cx="43656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Hair</a:t>
            </a:r>
          </a:p>
        </p:txBody>
      </p:sp>
      <p:sp>
        <p:nvSpPr>
          <p:cNvPr id="19467" name="Text Box 31"/>
          <p:cNvSpPr txBox="1">
            <a:spLocks noChangeArrowheads="1"/>
          </p:cNvSpPr>
          <p:nvPr/>
        </p:nvSpPr>
        <p:spPr bwMode="auto">
          <a:xfrm>
            <a:off x="5617368" y="6008033"/>
            <a:ext cx="735012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Amnion</a:t>
            </a:r>
          </a:p>
        </p:txBody>
      </p:sp>
      <p:sp>
        <p:nvSpPr>
          <p:cNvPr id="19468" name="Text Box 31"/>
          <p:cNvSpPr txBox="1">
            <a:spLocks noChangeArrowheads="1"/>
          </p:cNvSpPr>
          <p:nvPr/>
        </p:nvSpPr>
        <p:spPr bwMode="auto">
          <a:xfrm>
            <a:off x="4368005" y="5576233"/>
            <a:ext cx="1552575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Four walking legs</a:t>
            </a:r>
          </a:p>
        </p:txBody>
      </p:sp>
      <p:sp>
        <p:nvSpPr>
          <p:cNvPr id="19469" name="Text Box 31"/>
          <p:cNvSpPr txBox="1">
            <a:spLocks noChangeArrowheads="1"/>
          </p:cNvSpPr>
          <p:nvPr/>
        </p:nvSpPr>
        <p:spPr bwMode="auto">
          <a:xfrm>
            <a:off x="4434680" y="5085696"/>
            <a:ext cx="11001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Hinged jaws</a:t>
            </a:r>
          </a:p>
        </p:txBody>
      </p:sp>
      <p:sp>
        <p:nvSpPr>
          <p:cNvPr id="19470" name="Text Box 31"/>
          <p:cNvSpPr txBox="1">
            <a:spLocks noChangeArrowheads="1"/>
          </p:cNvSpPr>
          <p:nvPr/>
        </p:nvSpPr>
        <p:spPr bwMode="auto">
          <a:xfrm>
            <a:off x="4263230" y="4595158"/>
            <a:ext cx="8413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Vertebral</a:t>
            </a:r>
          </a:p>
          <a:p>
            <a:pPr algn="r">
              <a:lnSpc>
                <a:spcPct val="95000"/>
              </a:lnSpc>
              <a:buFont typeface="Arial" charset="0"/>
              <a:buNone/>
            </a:pPr>
            <a:r>
              <a:rPr lang="en-US" altLang="en-US" sz="1400" b="1"/>
              <a:t>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0" y="-30381"/>
            <a:ext cx="8648700" cy="6322577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Systematists</a:t>
            </a:r>
            <a:r>
              <a:rPr lang="en-US" altLang="en-US" dirty="0"/>
              <a:t> compare each </a:t>
            </a:r>
            <a:r>
              <a:rPr lang="en-US" altLang="en-US" dirty="0" err="1"/>
              <a:t>ingroup</a:t>
            </a:r>
            <a:r>
              <a:rPr lang="en-US" altLang="en-US" dirty="0"/>
              <a:t> species with the outgroup to differentiate between shared derived and shared ancestral characteristics.</a:t>
            </a:r>
          </a:p>
          <a:p>
            <a:pPr lvl="1"/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Example of a shared derived character</a:t>
            </a:r>
          </a:p>
          <a:p>
            <a:pPr lvl="2"/>
            <a:r>
              <a:rPr lang="en-US" alt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Vertebral column</a:t>
            </a:r>
          </a:p>
          <a:p>
            <a:pPr lvl="1"/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 of shared ancestral character</a:t>
            </a:r>
          </a:p>
          <a:p>
            <a:pPr lvl="2"/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DNA Polymerase </a:t>
            </a:r>
          </a:p>
          <a:p>
            <a:pPr lvl="2"/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Mitochondria</a:t>
            </a:r>
          </a:p>
          <a:p>
            <a:pPr lvl="2"/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Etc.!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sz="1400" dirty="0"/>
          </a:p>
          <a:p>
            <a:endParaRPr lang="en-US" sz="1400" dirty="0"/>
          </a:p>
        </p:txBody>
      </p:sp>
      <p:sp>
        <p:nvSpPr>
          <p:cNvPr id="60" name="Oval 59"/>
          <p:cNvSpPr/>
          <p:nvPr/>
        </p:nvSpPr>
        <p:spPr>
          <a:xfrm>
            <a:off x="6590505" y="2819400"/>
            <a:ext cx="2311400" cy="84786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528400" y="3594204"/>
            <a:ext cx="2311400" cy="28766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904</Words>
  <Application>Microsoft Office PowerPoint</Application>
  <PresentationFormat>On-screen Show (4:3)</PresentationFormat>
  <Paragraphs>301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</vt:lpstr>
      <vt:lpstr>Times New Roman</vt:lpstr>
      <vt:lpstr>Office Theme</vt:lpstr>
      <vt:lpstr>PowerPoint Presentation</vt:lpstr>
      <vt:lpstr>Concept 20.3: Shared characters are used to construct phylogenetic trees</vt:lpstr>
      <vt:lpstr>PowerPoint Presentation</vt:lpstr>
      <vt:lpstr>PowerPoint Presentation</vt:lpstr>
      <vt:lpstr>Figure 20.11a</vt:lpstr>
      <vt:lpstr>Figure 20.11b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Figure 20.14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winga</cp:lastModifiedBy>
  <cp:revision>63</cp:revision>
  <cp:lastPrinted>2017-02-22T16:16:17Z</cp:lastPrinted>
  <dcterms:created xsi:type="dcterms:W3CDTF">2015-02-18T12:12:04Z</dcterms:created>
  <dcterms:modified xsi:type="dcterms:W3CDTF">2020-02-24T21:32:49Z</dcterms:modified>
</cp:coreProperties>
</file>