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02" r:id="rId3"/>
    <p:sldId id="303" r:id="rId4"/>
    <p:sldId id="301" r:id="rId5"/>
    <p:sldId id="276" r:id="rId6"/>
    <p:sldId id="277" r:id="rId7"/>
    <p:sldId id="262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024" autoAdjust="0"/>
  </p:normalViewPr>
  <p:slideViewPr>
    <p:cSldViewPr>
      <p:cViewPr varScale="1">
        <p:scale>
          <a:sx n="55" d="100"/>
          <a:sy n="55" d="100"/>
        </p:scale>
        <p:origin x="22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428D0-5C21-4F0D-9994-E19D41631CF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71"/>
            <a:ext cx="2982119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30471"/>
            <a:ext cx="2982119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5149F-3C5A-4A66-8863-8D98F67C4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3C31F-491F-4C86-A7A3-FF0B1A27E440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784B5-BEB2-4107-8D6C-60215321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1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939FF553-36A5-4AD9-A9FB-2283CD43FD89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99694" y="8831581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318CB5C2-FDAC-45D2-9F62-E923B0A2DC2B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1"/>
            <a:ext cx="5046663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pPr eaLnBrk="1" hangingPunct="1"/>
            <a:r>
              <a:rPr lang="en-US" altLang="en-US" dirty="0"/>
              <a:t>Homology can be distinguished from analogy by comparing fossil evidence and the degree of complexity.</a:t>
            </a:r>
          </a:p>
          <a:p>
            <a:pPr eaLnBrk="1" hangingPunct="1"/>
            <a:r>
              <a:rPr lang="en-US" altLang="en-US" dirty="0"/>
              <a:t>The more complex two similar structures are, the more likely it is that they are homologous.</a:t>
            </a:r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824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899694" y="8831581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A642763B-B060-4B0C-9B72-62600D624F60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1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Molecular homologies are determined based on the degree of similarity in nucleotide sequence between taxa.  Systematists use computer programs when analyzing comparable DNA segments from different organisms.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3899694" y="8831581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11AF8CBC-ED05-4DAE-85C2-C457DAC6597B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1"/>
            <a:ext cx="5046663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Analogous structures or molecular sequences are also called </a:t>
            </a:r>
            <a:r>
              <a:rPr lang="en-US" altLang="en-US" b="1" dirty="0" err="1"/>
              <a:t>homoplasies</a:t>
            </a:r>
            <a:r>
              <a:rPr lang="en-US" altLang="en-US" b="1" dirty="0"/>
              <a:t>.</a:t>
            </a:r>
            <a:r>
              <a:rPr lang="en-US" altLang="en-US" b="1" baseline="0" dirty="0"/>
              <a:t>  </a:t>
            </a:r>
            <a:r>
              <a:rPr lang="en-US" altLang="en-US" dirty="0"/>
              <a:t>Shared bases in nucleotide sequences that are otherwise very dissimilar are called molecular </a:t>
            </a:r>
            <a:r>
              <a:rPr lang="en-US" altLang="en-US" dirty="0" err="1"/>
              <a:t>homoplasies</a:t>
            </a:r>
            <a:r>
              <a:rPr lang="en-US" altLang="en-US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b="1" dirty="0"/>
          </a:p>
          <a:p>
            <a:pPr eaLnBrk="1" hangingPunct="1"/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99694" y="8831581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6E9EBFF9-610C-490F-B2F9-D7EA677E74B0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5791"/>
            <a:ext cx="5046663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A phylogenetic tree represents a hypothesis about evolutionary relationships. Each </a:t>
            </a:r>
            <a:r>
              <a:rPr lang="en-US" altLang="en-US" b="1" dirty="0"/>
              <a:t>branch point </a:t>
            </a:r>
            <a:r>
              <a:rPr lang="en-US" altLang="en-US" dirty="0"/>
              <a:t>represents the divergence of two taxa from a common ancestor.</a:t>
            </a:r>
          </a:p>
          <a:p>
            <a:pPr eaLnBrk="1" hangingPunct="1"/>
            <a:r>
              <a:rPr lang="en-US" altLang="en-US" b="1" dirty="0"/>
              <a:t>Sister taxa </a:t>
            </a:r>
            <a:r>
              <a:rPr lang="en-US" altLang="en-US" dirty="0"/>
              <a:t>are groups that share an immediate common ancestor.</a:t>
            </a:r>
            <a:r>
              <a:rPr lang="en-US" altLang="en-US" baseline="0" dirty="0"/>
              <a:t> </a:t>
            </a:r>
            <a:r>
              <a:rPr lang="en-US" altLang="en-US" dirty="0"/>
              <a:t>A </a:t>
            </a:r>
            <a:r>
              <a:rPr lang="en-US" altLang="en-US" b="1" dirty="0"/>
              <a:t>rooted </a:t>
            </a:r>
            <a:r>
              <a:rPr lang="en-US" altLang="en-US" dirty="0"/>
              <a:t>tree includes a branch to represent the most recent common ancestor of all taxa in the tree.</a:t>
            </a:r>
            <a:r>
              <a:rPr lang="en-US" altLang="en-US" baseline="0" dirty="0"/>
              <a:t> </a:t>
            </a:r>
            <a:r>
              <a:rPr lang="en-US" altLang="en-US" dirty="0"/>
              <a:t>A </a:t>
            </a:r>
            <a:r>
              <a:rPr lang="en-US" altLang="en-US" b="1" dirty="0"/>
              <a:t>basal taxon</a:t>
            </a:r>
            <a:r>
              <a:rPr lang="en-US" altLang="en-US" dirty="0"/>
              <a:t> diverges early in the history of a group and originates near the common ancestor of the group.</a:t>
            </a:r>
            <a:r>
              <a:rPr lang="en-US" altLang="en-US" baseline="0" dirty="0"/>
              <a:t> </a:t>
            </a:r>
            <a:r>
              <a:rPr lang="en-US" altLang="en-US" dirty="0"/>
              <a:t>A </a:t>
            </a:r>
            <a:r>
              <a:rPr lang="en-US" altLang="en-US" b="1" dirty="0" err="1"/>
              <a:t>polytomy</a:t>
            </a:r>
            <a:r>
              <a:rPr lang="en-US" altLang="en-US" b="1" dirty="0"/>
              <a:t> </a:t>
            </a:r>
            <a:r>
              <a:rPr lang="en-US" altLang="en-US" dirty="0"/>
              <a:t>is a branch from which more than two groups emerge.</a:t>
            </a:r>
            <a:r>
              <a:rPr lang="en-US" altLang="en-US" baseline="0" dirty="0"/>
              <a:t> </a:t>
            </a:r>
            <a:r>
              <a:rPr lang="en-US" altLang="en-US" dirty="0"/>
              <a:t>Phylogenetic trees show patterns of descent, not phenotypic similarity.</a:t>
            </a:r>
            <a:r>
              <a:rPr lang="en-US" altLang="en-US" baseline="0" dirty="0"/>
              <a:t> </a:t>
            </a:r>
            <a:r>
              <a:rPr lang="en-US" altLang="en-US" dirty="0"/>
              <a:t>Phylogenetic trees do not generally indicate when a species evolved or how much change occurred in a lineage.</a:t>
            </a:r>
            <a:r>
              <a:rPr lang="en-US" altLang="en-US" baseline="0" dirty="0"/>
              <a:t> </a:t>
            </a:r>
            <a:r>
              <a:rPr lang="en-US" altLang="en-US" dirty="0"/>
              <a:t>It should not be assumed that a taxon evolved from the taxon next to it.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9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9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9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1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8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D912-2137-4C46-B8C8-724FF68196AF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6DDD-6894-47DB-9786-0B137A17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1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8439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Chapter 20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Phylogenetic Trees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49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029200"/>
            <a:ext cx="8839200" cy="16002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Are pigs and peccaries sister taxa?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Yes, they share an immediate common ancestor.</a:t>
            </a:r>
          </a:p>
        </p:txBody>
      </p:sp>
      <p:pic>
        <p:nvPicPr>
          <p:cNvPr id="1026" name="Picture 2" descr="http://1.bp.blogspot.com/_A9yLEWrMHJE/TBAaTFyuoII/AAAAAAAAABw/1tMMszuqbso/s1600/phylogenetic+tree+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54"/>
          <a:stretch/>
        </p:blipFill>
        <p:spPr bwMode="auto">
          <a:xfrm>
            <a:off x="-152400" y="-152400"/>
            <a:ext cx="994353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038600" y="1066800"/>
            <a:ext cx="45720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866714" y="1609009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886622" y="1066800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029200"/>
            <a:ext cx="8839200" cy="16002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Did baleen whales evolve from toothed whales?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No! Do not assume that a taxon evolved from the taxon next to it.</a:t>
            </a:r>
          </a:p>
        </p:txBody>
      </p:sp>
      <p:pic>
        <p:nvPicPr>
          <p:cNvPr id="1026" name="Picture 2" descr="http://1.bp.blogspot.com/_A9yLEWrMHJE/TBAaTFyuoII/AAAAAAAAABw/1tMMszuqbso/s1600/phylogenetic+tree+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54"/>
          <a:stretch/>
        </p:blipFill>
        <p:spPr bwMode="auto">
          <a:xfrm>
            <a:off x="-152400" y="-152400"/>
            <a:ext cx="994353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5993715" y="4497744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5863969" y="4001071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029200"/>
            <a:ext cx="88392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Which are more closely related, hippos and toothed whales or hippos and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pecorans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Hippos and toothed whales</a:t>
            </a:r>
          </a:p>
        </p:txBody>
      </p:sp>
      <p:pic>
        <p:nvPicPr>
          <p:cNvPr id="1026" name="Picture 2" descr="http://1.bp.blogspot.com/_A9yLEWrMHJE/TBAaTFyuoII/AAAAAAAAABw/1tMMszuqbso/s1600/phylogenetic+tree+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54"/>
          <a:stretch/>
        </p:blipFill>
        <p:spPr bwMode="auto">
          <a:xfrm>
            <a:off x="-152400" y="-152400"/>
            <a:ext cx="994353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048000" y="3581400"/>
            <a:ext cx="11430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2603269"/>
            <a:ext cx="11430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5-Point Star 1"/>
          <p:cNvSpPr/>
          <p:nvPr/>
        </p:nvSpPr>
        <p:spPr>
          <a:xfrm>
            <a:off x="6019114" y="3441700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880100" y="2945027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019114" y="4001071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6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029200"/>
            <a:ext cx="88392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Which are more closely related, hippos and toothed whales or hippos and baleen whales?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 can’t tell from the information given</a:t>
            </a:r>
          </a:p>
        </p:txBody>
      </p:sp>
      <p:pic>
        <p:nvPicPr>
          <p:cNvPr id="1026" name="Picture 2" descr="http://1.bp.blogspot.com/_A9yLEWrMHJE/TBAaTFyuoII/AAAAAAAAABw/1tMMszuqbso/s1600/phylogenetic+tree+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54"/>
          <a:stretch/>
        </p:blipFill>
        <p:spPr bwMode="auto">
          <a:xfrm>
            <a:off x="-152400" y="-152400"/>
            <a:ext cx="994353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6019114" y="3441700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5866714" y="4630582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6019114" y="4001071"/>
            <a:ext cx="304800" cy="2297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7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C15F-1F24-42E7-968B-B39118F0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AB55-C6A5-4F77-8312-64701764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make and interpret phylogenetic trees.</a:t>
            </a:r>
          </a:p>
        </p:txBody>
      </p:sp>
    </p:spTree>
    <p:extLst>
      <p:ext uri="{BB962C8B-B14F-4D97-AF65-F5344CB8AC3E}">
        <p14:creationId xmlns:p14="http://schemas.microsoft.com/office/powerpoint/2010/main" val="187988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7C68D-4031-44B6-B116-889E0596C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1"/>
            <a:ext cx="8229600" cy="1219200"/>
          </a:xfrm>
        </p:spPr>
        <p:txBody>
          <a:bodyPr/>
          <a:lstStyle/>
          <a:p>
            <a:r>
              <a:rPr lang="en-US" altLang="en-US" dirty="0"/>
              <a:t>A phylogenetic tree represents a hypothesis about evolutionary relationships.</a:t>
            </a:r>
            <a:endParaRPr lang="en-US" dirty="0"/>
          </a:p>
        </p:txBody>
      </p:sp>
      <p:pic>
        <p:nvPicPr>
          <p:cNvPr id="4" name="Picture 24" descr="19_08DarwinIThinkTree-L">
            <a:extLst>
              <a:ext uri="{FF2B5EF4-FFF2-40B4-BE49-F238E27FC236}">
                <a16:creationId xmlns:a16="http://schemas.microsoft.com/office/drawing/2014/main" id="{52A678B9-08B5-47F5-95E7-60FEF9B17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160" y="1524002"/>
            <a:ext cx="3353680" cy="533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27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613" y="177800"/>
            <a:ext cx="8599487" cy="914400"/>
          </a:xfrm>
        </p:spPr>
        <p:txBody>
          <a:bodyPr lIns="91440" tIns="45720" rIns="91440" bIns="45720" anchor="ctr">
            <a:noAutofit/>
          </a:bodyPr>
          <a:lstStyle/>
          <a:p>
            <a:pPr eaLnBrk="1" hangingPunct="1"/>
            <a:r>
              <a:rPr lang="en-US" altLang="en-US" sz="3200" dirty="0"/>
              <a:t>Concept 20.2: Phylogenies are inferred from morphological and molecular data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826500" cy="4953000"/>
          </a:xfrm>
        </p:spPr>
        <p:txBody>
          <a:bodyPr lIns="91440" tIns="45720" rIns="91440" bIns="45720">
            <a:normAutofit/>
          </a:bodyPr>
          <a:lstStyle/>
          <a:p>
            <a:r>
              <a:rPr lang="en-US" altLang="en-US" dirty="0"/>
              <a:t>The similarities used to infer phylogenies must result from shared ancestry.</a:t>
            </a:r>
          </a:p>
          <a:p>
            <a:endParaRPr lang="en-US" altLang="en-US" dirty="0"/>
          </a:p>
          <a:p>
            <a:r>
              <a:rPr lang="en-US" altLang="en-US" dirty="0"/>
              <a:t>Bat and bird wings are homologous as forelimbs, but analogous as functional wings.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58" name="Picture 2" descr="http://evolution.berkeley.edu/evolibrary/images/evo/bat_bir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04" y="3962400"/>
            <a:ext cx="8264617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2474FF-C8A7-4BEF-885E-2F8DD2B9646C}"/>
              </a:ext>
            </a:extLst>
          </p:cNvPr>
          <p:cNvSpPr txBox="1"/>
          <p:nvPr/>
        </p:nvSpPr>
        <p:spPr>
          <a:xfrm>
            <a:off x="613740" y="6341158"/>
            <a:ext cx="8520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Trick Question:  Homologous or Analogous?</a:t>
            </a:r>
          </a:p>
        </p:txBody>
      </p:sp>
    </p:spTree>
    <p:extLst>
      <p:ext uri="{BB962C8B-B14F-4D97-AF65-F5344CB8AC3E}">
        <p14:creationId xmlns:p14="http://schemas.microsoft.com/office/powerpoint/2010/main" val="25092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4" descr="20_08AligningDNA_4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53"/>
          <a:stretch/>
        </p:blipFill>
        <p:spPr bwMode="auto">
          <a:xfrm>
            <a:off x="4287837" y="136525"/>
            <a:ext cx="3865563" cy="101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4" name="Group 50"/>
          <p:cNvGrpSpPr>
            <a:grpSpLocks/>
          </p:cNvGrpSpPr>
          <p:nvPr/>
        </p:nvGrpSpPr>
        <p:grpSpPr bwMode="auto">
          <a:xfrm>
            <a:off x="4638675" y="255588"/>
            <a:ext cx="2682875" cy="261937"/>
            <a:chOff x="1883" y="158"/>
            <a:chExt cx="1690" cy="165"/>
          </a:xfrm>
        </p:grpSpPr>
        <p:sp>
          <p:nvSpPr>
            <p:cNvPr id="25648" name="Text Box 31"/>
            <p:cNvSpPr txBox="1">
              <a:spLocks noChangeArrowheads="1"/>
            </p:cNvSpPr>
            <p:nvPr/>
          </p:nvSpPr>
          <p:spPr bwMode="auto">
            <a:xfrm>
              <a:off x="1883" y="159"/>
              <a:ext cx="54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C C A T</a:t>
              </a:r>
            </a:p>
          </p:txBody>
        </p:sp>
        <p:sp>
          <p:nvSpPr>
            <p:cNvPr id="25649" name="Text Box 31"/>
            <p:cNvSpPr txBox="1">
              <a:spLocks noChangeArrowheads="1"/>
            </p:cNvSpPr>
            <p:nvPr/>
          </p:nvSpPr>
          <p:spPr bwMode="auto">
            <a:xfrm>
              <a:off x="2452" y="158"/>
              <a:ext cx="55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C A G A</a:t>
              </a:r>
            </a:p>
          </p:txBody>
        </p:sp>
        <p:sp>
          <p:nvSpPr>
            <p:cNvPr id="25650" name="Text Box 31"/>
            <p:cNvSpPr txBox="1">
              <a:spLocks noChangeArrowheads="1"/>
            </p:cNvSpPr>
            <p:nvPr/>
          </p:nvSpPr>
          <p:spPr bwMode="auto">
            <a:xfrm>
              <a:off x="3026" y="159"/>
              <a:ext cx="547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G T C C</a:t>
              </a:r>
            </a:p>
          </p:txBody>
        </p:sp>
      </p:grpSp>
      <p:grpSp>
        <p:nvGrpSpPr>
          <p:cNvPr id="25605" name="Group 59"/>
          <p:cNvGrpSpPr>
            <a:grpSpLocks/>
          </p:cNvGrpSpPr>
          <p:nvPr/>
        </p:nvGrpSpPr>
        <p:grpSpPr bwMode="auto">
          <a:xfrm>
            <a:off x="4641850" y="695325"/>
            <a:ext cx="2682875" cy="265113"/>
            <a:chOff x="1885" y="438"/>
            <a:chExt cx="1690" cy="167"/>
          </a:xfrm>
        </p:grpSpPr>
        <p:sp>
          <p:nvSpPr>
            <p:cNvPr id="25645" name="Text Box 31"/>
            <p:cNvSpPr txBox="1">
              <a:spLocks noChangeArrowheads="1"/>
            </p:cNvSpPr>
            <p:nvPr/>
          </p:nvSpPr>
          <p:spPr bwMode="auto">
            <a:xfrm>
              <a:off x="1885" y="438"/>
              <a:ext cx="54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C C A T</a:t>
              </a:r>
            </a:p>
          </p:txBody>
        </p:sp>
        <p:sp>
          <p:nvSpPr>
            <p:cNvPr id="25646" name="Text Box 31"/>
            <p:cNvSpPr txBox="1">
              <a:spLocks noChangeArrowheads="1"/>
            </p:cNvSpPr>
            <p:nvPr/>
          </p:nvSpPr>
          <p:spPr bwMode="auto">
            <a:xfrm>
              <a:off x="2454" y="440"/>
              <a:ext cx="55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C A G A</a:t>
              </a:r>
            </a:p>
          </p:txBody>
        </p:sp>
        <p:sp>
          <p:nvSpPr>
            <p:cNvPr id="25647" name="Text Box 31"/>
            <p:cNvSpPr txBox="1">
              <a:spLocks noChangeArrowheads="1"/>
            </p:cNvSpPr>
            <p:nvPr/>
          </p:nvSpPr>
          <p:spPr bwMode="auto">
            <a:xfrm>
              <a:off x="3028" y="438"/>
              <a:ext cx="547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G T C C</a:t>
              </a:r>
            </a:p>
          </p:txBody>
        </p:sp>
      </p:grpSp>
      <p:sp>
        <p:nvSpPr>
          <p:cNvPr id="25621" name="Text Box 31"/>
          <p:cNvSpPr txBox="1">
            <a:spLocks noChangeArrowheads="1"/>
          </p:cNvSpPr>
          <p:nvPr/>
        </p:nvSpPr>
        <p:spPr bwMode="auto">
          <a:xfrm>
            <a:off x="4332287" y="257175"/>
            <a:ext cx="1317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1</a:t>
            </a:r>
          </a:p>
        </p:txBody>
      </p:sp>
      <p:sp>
        <p:nvSpPr>
          <p:cNvPr id="25622" name="Text Box 31"/>
          <p:cNvSpPr txBox="1">
            <a:spLocks noChangeArrowheads="1"/>
          </p:cNvSpPr>
          <p:nvPr/>
        </p:nvSpPr>
        <p:spPr bwMode="auto">
          <a:xfrm>
            <a:off x="4335462" y="696913"/>
            <a:ext cx="13176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800" b="1"/>
              <a:t>2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4287837" y="1163782"/>
            <a:ext cx="3865563" cy="2094808"/>
            <a:chOff x="2638425" y="1163782"/>
            <a:chExt cx="3865563" cy="2094808"/>
          </a:xfrm>
        </p:grpSpPr>
        <p:pic>
          <p:nvPicPr>
            <p:cNvPr id="52" name="Picture 64" descr="20_08AligningDNA_4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600" b="52588"/>
            <a:stretch/>
          </p:blipFill>
          <p:spPr bwMode="auto">
            <a:xfrm>
              <a:off x="2638425" y="1163782"/>
              <a:ext cx="3865563" cy="209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3" name="Group 52"/>
            <p:cNvGrpSpPr>
              <a:grpSpLocks/>
            </p:cNvGrpSpPr>
            <p:nvPr/>
          </p:nvGrpSpPr>
          <p:grpSpPr bwMode="auto">
            <a:xfrm>
              <a:off x="2984500" y="1973263"/>
              <a:ext cx="2682875" cy="261937"/>
              <a:chOff x="1880" y="1243"/>
              <a:chExt cx="1690" cy="165"/>
            </a:xfrm>
          </p:grpSpPr>
          <p:sp>
            <p:nvSpPr>
              <p:cNvPr id="63" name="Text Box 31"/>
              <p:cNvSpPr txBox="1">
                <a:spLocks noChangeArrowheads="1"/>
              </p:cNvSpPr>
              <p:nvPr/>
            </p:nvSpPr>
            <p:spPr bwMode="auto">
              <a:xfrm>
                <a:off x="1880" y="1244"/>
                <a:ext cx="544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C A T</a:t>
                </a:r>
              </a:p>
            </p:txBody>
          </p:sp>
          <p:sp>
            <p:nvSpPr>
              <p:cNvPr id="64" name="Text Box 31"/>
              <p:cNvSpPr txBox="1">
                <a:spLocks noChangeArrowheads="1"/>
              </p:cNvSpPr>
              <p:nvPr/>
            </p:nvSpPr>
            <p:spPr bwMode="auto">
              <a:xfrm>
                <a:off x="2449" y="1243"/>
                <a:ext cx="55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A G A</a:t>
                </a:r>
              </a:p>
            </p:txBody>
          </p:sp>
          <p:sp>
            <p:nvSpPr>
              <p:cNvPr id="65" name="Text Box 31"/>
              <p:cNvSpPr txBox="1">
                <a:spLocks noChangeArrowheads="1"/>
              </p:cNvSpPr>
              <p:nvPr/>
            </p:nvSpPr>
            <p:spPr bwMode="auto">
              <a:xfrm>
                <a:off x="3023" y="1244"/>
                <a:ext cx="547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G T C C</a:t>
                </a:r>
              </a:p>
            </p:txBody>
          </p:sp>
        </p:grpSp>
        <p:grpSp>
          <p:nvGrpSpPr>
            <p:cNvPr id="54" name="Group 60"/>
            <p:cNvGrpSpPr>
              <a:grpSpLocks/>
            </p:cNvGrpSpPr>
            <p:nvPr/>
          </p:nvGrpSpPr>
          <p:grpSpPr bwMode="auto">
            <a:xfrm>
              <a:off x="2989263" y="2414588"/>
              <a:ext cx="2682875" cy="263525"/>
              <a:chOff x="1883" y="1521"/>
              <a:chExt cx="1690" cy="166"/>
            </a:xfrm>
          </p:grpSpPr>
          <p:sp>
            <p:nvSpPr>
              <p:cNvPr id="60" name="Text Box 31"/>
              <p:cNvSpPr txBox="1">
                <a:spLocks noChangeArrowheads="1"/>
              </p:cNvSpPr>
              <p:nvPr/>
            </p:nvSpPr>
            <p:spPr bwMode="auto">
              <a:xfrm>
                <a:off x="1883" y="1521"/>
                <a:ext cx="544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C A T</a:t>
                </a:r>
              </a:p>
            </p:txBody>
          </p:sp>
          <p:sp>
            <p:nvSpPr>
              <p:cNvPr id="61" name="Text Box 31"/>
              <p:cNvSpPr txBox="1">
                <a:spLocks noChangeArrowheads="1"/>
              </p:cNvSpPr>
              <p:nvPr/>
            </p:nvSpPr>
            <p:spPr bwMode="auto">
              <a:xfrm>
                <a:off x="2452" y="1522"/>
                <a:ext cx="55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A G A</a:t>
                </a:r>
              </a:p>
            </p:txBody>
          </p:sp>
          <p:sp>
            <p:nvSpPr>
              <p:cNvPr id="62" name="Text Box 31"/>
              <p:cNvSpPr txBox="1">
                <a:spLocks noChangeArrowheads="1"/>
              </p:cNvSpPr>
              <p:nvPr/>
            </p:nvSpPr>
            <p:spPr bwMode="auto">
              <a:xfrm>
                <a:off x="3026" y="1521"/>
                <a:ext cx="547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G T C C</a:t>
                </a:r>
              </a:p>
            </p:txBody>
          </p:sp>
        </p:grp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3278188" y="2870200"/>
              <a:ext cx="638175" cy="24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G T A</a:t>
              </a:r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4984750" y="1587500"/>
              <a:ext cx="925513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Deletion</a:t>
              </a:r>
            </a:p>
          </p:txBody>
        </p:sp>
        <p:sp>
          <p:nvSpPr>
            <p:cNvPr id="57" name="Text Box 31"/>
            <p:cNvSpPr txBox="1">
              <a:spLocks noChangeArrowheads="1"/>
            </p:cNvSpPr>
            <p:nvPr/>
          </p:nvSpPr>
          <p:spPr bwMode="auto">
            <a:xfrm>
              <a:off x="4070350" y="2859088"/>
              <a:ext cx="981075" cy="227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Insertion</a:t>
              </a:r>
            </a:p>
          </p:txBody>
        </p:sp>
        <p:sp>
          <p:nvSpPr>
            <p:cNvPr id="58" name="Text Box 31"/>
            <p:cNvSpPr txBox="1">
              <a:spLocks noChangeArrowheads="1"/>
            </p:cNvSpPr>
            <p:nvPr/>
          </p:nvSpPr>
          <p:spPr bwMode="auto">
            <a:xfrm>
              <a:off x="2682875" y="1974850"/>
              <a:ext cx="131763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1</a:t>
              </a:r>
            </a:p>
          </p:txBody>
        </p:sp>
        <p:sp>
          <p:nvSpPr>
            <p:cNvPr id="59" name="Text Box 31"/>
            <p:cNvSpPr txBox="1">
              <a:spLocks noChangeArrowheads="1"/>
            </p:cNvSpPr>
            <p:nvPr/>
          </p:nvSpPr>
          <p:spPr bwMode="auto">
            <a:xfrm>
              <a:off x="2686050" y="2414588"/>
              <a:ext cx="131763" cy="23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2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287837" y="3113088"/>
            <a:ext cx="3865563" cy="1857924"/>
            <a:chOff x="2638425" y="3113088"/>
            <a:chExt cx="3865563" cy="1857924"/>
          </a:xfrm>
        </p:grpSpPr>
        <p:pic>
          <p:nvPicPr>
            <p:cNvPr id="67" name="Picture 64" descr="20_08AligningDNA_4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202" b="26583"/>
            <a:stretch/>
          </p:blipFill>
          <p:spPr bwMode="auto">
            <a:xfrm>
              <a:off x="2638425" y="3113088"/>
              <a:ext cx="3865563" cy="1857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8" name="Group 61"/>
            <p:cNvGrpSpPr>
              <a:grpSpLocks/>
            </p:cNvGrpSpPr>
            <p:nvPr/>
          </p:nvGrpSpPr>
          <p:grpSpPr bwMode="auto">
            <a:xfrm>
              <a:off x="2992438" y="4078288"/>
              <a:ext cx="2459037" cy="252412"/>
              <a:chOff x="1885" y="2569"/>
              <a:chExt cx="1549" cy="159"/>
            </a:xfrm>
          </p:grpSpPr>
          <p:sp>
            <p:nvSpPr>
              <p:cNvPr id="77" name="Text Box 31"/>
              <p:cNvSpPr txBox="1">
                <a:spLocks noChangeArrowheads="1"/>
              </p:cNvSpPr>
              <p:nvPr/>
            </p:nvSpPr>
            <p:spPr bwMode="auto">
              <a:xfrm>
                <a:off x="1885" y="2569"/>
                <a:ext cx="544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C A T</a:t>
                </a:r>
              </a:p>
            </p:txBody>
          </p:sp>
          <p:sp>
            <p:nvSpPr>
              <p:cNvPr id="78" name="Text Box 31"/>
              <p:cNvSpPr txBox="1">
                <a:spLocks noChangeArrowheads="1"/>
              </p:cNvSpPr>
              <p:nvPr/>
            </p:nvSpPr>
            <p:spPr bwMode="auto">
              <a:xfrm>
                <a:off x="2454" y="2570"/>
                <a:ext cx="26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A</a:t>
                </a:r>
              </a:p>
            </p:txBody>
          </p:sp>
          <p:sp>
            <p:nvSpPr>
              <p:cNvPr id="79" name="Text Box 31"/>
              <p:cNvSpPr txBox="1">
                <a:spLocks noChangeArrowheads="1"/>
              </p:cNvSpPr>
              <p:nvPr/>
            </p:nvSpPr>
            <p:spPr bwMode="auto">
              <a:xfrm>
                <a:off x="2740" y="2570"/>
                <a:ext cx="69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A G T C C</a:t>
                </a:r>
              </a:p>
            </p:txBody>
          </p:sp>
        </p:grpSp>
        <p:grpSp>
          <p:nvGrpSpPr>
            <p:cNvPr id="69" name="Group 62"/>
            <p:cNvGrpSpPr>
              <a:grpSpLocks/>
            </p:cNvGrpSpPr>
            <p:nvPr/>
          </p:nvGrpSpPr>
          <p:grpSpPr bwMode="auto">
            <a:xfrm>
              <a:off x="2990850" y="4518025"/>
              <a:ext cx="3390900" cy="254000"/>
              <a:chOff x="1884" y="2846"/>
              <a:chExt cx="2136" cy="160"/>
            </a:xfrm>
          </p:grpSpPr>
          <p:sp>
            <p:nvSpPr>
              <p:cNvPr id="72" name="Text Box 31"/>
              <p:cNvSpPr txBox="1">
                <a:spLocks noChangeArrowheads="1"/>
              </p:cNvSpPr>
              <p:nvPr/>
            </p:nvSpPr>
            <p:spPr bwMode="auto">
              <a:xfrm>
                <a:off x="2451" y="2846"/>
                <a:ext cx="40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G T A</a:t>
                </a:r>
              </a:p>
            </p:txBody>
          </p:sp>
          <p:sp>
            <p:nvSpPr>
              <p:cNvPr id="73" name="Text Box 31"/>
              <p:cNvSpPr txBox="1">
                <a:spLocks noChangeArrowheads="1"/>
              </p:cNvSpPr>
              <p:nvPr/>
            </p:nvSpPr>
            <p:spPr bwMode="auto">
              <a:xfrm>
                <a:off x="1884" y="2847"/>
                <a:ext cx="544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C A T</a:t>
                </a:r>
              </a:p>
            </p:txBody>
          </p:sp>
          <p:sp>
            <p:nvSpPr>
              <p:cNvPr id="74" name="Text Box 31"/>
              <p:cNvSpPr txBox="1">
                <a:spLocks noChangeArrowheads="1"/>
              </p:cNvSpPr>
              <p:nvPr/>
            </p:nvSpPr>
            <p:spPr bwMode="auto">
              <a:xfrm>
                <a:off x="2883" y="2847"/>
                <a:ext cx="26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A</a:t>
                </a:r>
              </a:p>
            </p:txBody>
          </p:sp>
          <p:sp>
            <p:nvSpPr>
              <p:cNvPr id="75" name="Text Box 31"/>
              <p:cNvSpPr txBox="1">
                <a:spLocks noChangeArrowheads="1"/>
              </p:cNvSpPr>
              <p:nvPr/>
            </p:nvSpPr>
            <p:spPr bwMode="auto">
              <a:xfrm>
                <a:off x="3326" y="2847"/>
                <a:ext cx="69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A G T C C</a:t>
                </a:r>
              </a:p>
            </p:txBody>
          </p:sp>
          <p:sp>
            <p:nvSpPr>
              <p:cNvPr id="76" name="Text Box 31"/>
              <p:cNvSpPr txBox="1">
                <a:spLocks noChangeArrowheads="1"/>
              </p:cNvSpPr>
              <p:nvPr/>
            </p:nvSpPr>
            <p:spPr bwMode="auto">
              <a:xfrm>
                <a:off x="3169" y="2847"/>
                <a:ext cx="123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G</a:t>
                </a:r>
              </a:p>
            </p:txBody>
          </p:sp>
        </p:grpSp>
        <p:sp>
          <p:nvSpPr>
            <p:cNvPr id="70" name="Text Box 31"/>
            <p:cNvSpPr txBox="1">
              <a:spLocks noChangeArrowheads="1"/>
            </p:cNvSpPr>
            <p:nvPr/>
          </p:nvSpPr>
          <p:spPr bwMode="auto">
            <a:xfrm>
              <a:off x="2684463" y="4079875"/>
              <a:ext cx="131762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1</a:t>
              </a:r>
            </a:p>
          </p:txBody>
        </p:sp>
        <p:sp>
          <p:nvSpPr>
            <p:cNvPr id="71" name="Text Box 31"/>
            <p:cNvSpPr txBox="1">
              <a:spLocks noChangeArrowheads="1"/>
            </p:cNvSpPr>
            <p:nvPr/>
          </p:nvSpPr>
          <p:spPr bwMode="auto">
            <a:xfrm>
              <a:off x="2687638" y="4519613"/>
              <a:ext cx="131762" cy="23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2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287837" y="4987635"/>
            <a:ext cx="3865563" cy="1581439"/>
            <a:chOff x="2638425" y="4987635"/>
            <a:chExt cx="3865563" cy="1581439"/>
          </a:xfrm>
        </p:grpSpPr>
        <p:pic>
          <p:nvPicPr>
            <p:cNvPr id="81" name="Picture 64" descr="20_08AligningDNA_4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669" b="2315"/>
            <a:stretch/>
          </p:blipFill>
          <p:spPr bwMode="auto">
            <a:xfrm>
              <a:off x="2638425" y="4987635"/>
              <a:ext cx="3865563" cy="158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" name="Group 63"/>
            <p:cNvGrpSpPr>
              <a:grpSpLocks/>
            </p:cNvGrpSpPr>
            <p:nvPr/>
          </p:nvGrpSpPr>
          <p:grpSpPr bwMode="auto">
            <a:xfrm>
              <a:off x="2981325" y="5762625"/>
              <a:ext cx="3400425" cy="252413"/>
              <a:chOff x="1878" y="3637"/>
              <a:chExt cx="2142" cy="159"/>
            </a:xfrm>
          </p:grpSpPr>
          <p:sp>
            <p:nvSpPr>
              <p:cNvPr id="91" name="Text Box 31"/>
              <p:cNvSpPr txBox="1">
                <a:spLocks noChangeArrowheads="1"/>
              </p:cNvSpPr>
              <p:nvPr/>
            </p:nvSpPr>
            <p:spPr bwMode="auto">
              <a:xfrm>
                <a:off x="1878" y="3637"/>
                <a:ext cx="544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C A T</a:t>
                </a:r>
              </a:p>
            </p:txBody>
          </p:sp>
          <p:sp>
            <p:nvSpPr>
              <p:cNvPr id="92" name="Text Box 31"/>
              <p:cNvSpPr txBox="1">
                <a:spLocks noChangeArrowheads="1"/>
              </p:cNvSpPr>
              <p:nvPr/>
            </p:nvSpPr>
            <p:spPr bwMode="auto">
              <a:xfrm>
                <a:off x="2883" y="3637"/>
                <a:ext cx="26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A</a:t>
                </a:r>
              </a:p>
            </p:txBody>
          </p:sp>
          <p:sp>
            <p:nvSpPr>
              <p:cNvPr id="93" name="Text Box 31"/>
              <p:cNvSpPr txBox="1">
                <a:spLocks noChangeArrowheads="1"/>
              </p:cNvSpPr>
              <p:nvPr/>
            </p:nvSpPr>
            <p:spPr bwMode="auto">
              <a:xfrm>
                <a:off x="3326" y="3637"/>
                <a:ext cx="69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A G T C C</a:t>
                </a:r>
              </a:p>
            </p:txBody>
          </p:sp>
        </p:grpSp>
        <p:grpSp>
          <p:nvGrpSpPr>
            <p:cNvPr id="83" name="Group 57"/>
            <p:cNvGrpSpPr>
              <a:grpSpLocks/>
            </p:cNvGrpSpPr>
            <p:nvPr/>
          </p:nvGrpSpPr>
          <p:grpSpPr bwMode="auto">
            <a:xfrm>
              <a:off x="2994025" y="6196013"/>
              <a:ext cx="3395663" cy="255587"/>
              <a:chOff x="1886" y="3910"/>
              <a:chExt cx="2139" cy="161"/>
            </a:xfrm>
          </p:grpSpPr>
          <p:sp>
            <p:nvSpPr>
              <p:cNvPr id="86" name="Text Box 31"/>
              <p:cNvSpPr txBox="1">
                <a:spLocks noChangeArrowheads="1"/>
              </p:cNvSpPr>
              <p:nvPr/>
            </p:nvSpPr>
            <p:spPr bwMode="auto">
              <a:xfrm>
                <a:off x="2451" y="3910"/>
                <a:ext cx="40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G T A</a:t>
                </a:r>
              </a:p>
            </p:txBody>
          </p:sp>
          <p:sp>
            <p:nvSpPr>
              <p:cNvPr id="87" name="Text Box 31"/>
              <p:cNvSpPr txBox="1">
                <a:spLocks noChangeArrowheads="1"/>
              </p:cNvSpPr>
              <p:nvPr/>
            </p:nvSpPr>
            <p:spPr bwMode="auto">
              <a:xfrm>
                <a:off x="3169" y="3912"/>
                <a:ext cx="123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G</a:t>
                </a:r>
              </a:p>
            </p:txBody>
          </p:sp>
          <p:sp>
            <p:nvSpPr>
              <p:cNvPr id="88" name="Text Box 31"/>
              <p:cNvSpPr txBox="1">
                <a:spLocks noChangeArrowheads="1"/>
              </p:cNvSpPr>
              <p:nvPr/>
            </p:nvSpPr>
            <p:spPr bwMode="auto">
              <a:xfrm>
                <a:off x="1886" y="3912"/>
                <a:ext cx="544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C A T</a:t>
                </a:r>
              </a:p>
            </p:txBody>
          </p:sp>
          <p:sp>
            <p:nvSpPr>
              <p:cNvPr id="89" name="Text Box 31"/>
              <p:cNvSpPr txBox="1">
                <a:spLocks noChangeArrowheads="1"/>
              </p:cNvSpPr>
              <p:nvPr/>
            </p:nvSpPr>
            <p:spPr bwMode="auto">
              <a:xfrm>
                <a:off x="2888" y="3912"/>
                <a:ext cx="26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C A</a:t>
                </a:r>
              </a:p>
            </p:txBody>
          </p:sp>
          <p:sp>
            <p:nvSpPr>
              <p:cNvPr id="90" name="Text Box 31"/>
              <p:cNvSpPr txBox="1">
                <a:spLocks noChangeArrowheads="1"/>
              </p:cNvSpPr>
              <p:nvPr/>
            </p:nvSpPr>
            <p:spPr bwMode="auto">
              <a:xfrm>
                <a:off x="3331" y="3912"/>
                <a:ext cx="69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1800" b="1"/>
                  <a:t>A G T C C</a:t>
                </a:r>
              </a:p>
            </p:txBody>
          </p:sp>
        </p:grpSp>
        <p:sp>
          <p:nvSpPr>
            <p:cNvPr id="84" name="Text Box 31"/>
            <p:cNvSpPr txBox="1">
              <a:spLocks noChangeArrowheads="1"/>
            </p:cNvSpPr>
            <p:nvPr/>
          </p:nvSpPr>
          <p:spPr bwMode="auto">
            <a:xfrm>
              <a:off x="2684463" y="5770563"/>
              <a:ext cx="131762" cy="23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1</a:t>
              </a:r>
            </a:p>
          </p:txBody>
        </p:sp>
        <p:sp>
          <p:nvSpPr>
            <p:cNvPr id="85" name="Text Box 31"/>
            <p:cNvSpPr txBox="1">
              <a:spLocks noChangeArrowheads="1"/>
            </p:cNvSpPr>
            <p:nvPr/>
          </p:nvSpPr>
          <p:spPr bwMode="auto">
            <a:xfrm>
              <a:off x="2687638" y="6210300"/>
              <a:ext cx="131762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2</a:t>
              </a:r>
            </a:p>
          </p:txBody>
        </p:sp>
      </p:grpSp>
      <p:sp>
        <p:nvSpPr>
          <p:cNvPr id="94" name="Rectangle 2"/>
          <p:cNvSpPr txBox="1">
            <a:spLocks noChangeArrowheads="1"/>
          </p:cNvSpPr>
          <p:nvPr/>
        </p:nvSpPr>
        <p:spPr>
          <a:xfrm>
            <a:off x="-337793" y="-677498"/>
            <a:ext cx="4794721" cy="2392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Molecular Homologies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4E9156-1426-4195-85B6-D4BEEA9D4C4B}"/>
              </a:ext>
            </a:extLst>
          </p:cNvPr>
          <p:cNvSpPr txBox="1"/>
          <p:nvPr/>
        </p:nvSpPr>
        <p:spPr>
          <a:xfrm>
            <a:off x="457200" y="30861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BLAST</a:t>
            </a:r>
          </a:p>
        </p:txBody>
      </p:sp>
    </p:spTree>
    <p:extLst>
      <p:ext uri="{BB962C8B-B14F-4D97-AF65-F5344CB8AC3E}">
        <p14:creationId xmlns:p14="http://schemas.microsoft.com/office/powerpoint/2010/main" val="269918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65" y="304800"/>
            <a:ext cx="8534400" cy="5284788"/>
          </a:xfrm>
        </p:spPr>
        <p:txBody>
          <a:bodyPr lIns="91440" tIns="45720" rIns="91440" bIns="45720">
            <a:normAutofit/>
          </a:bodyPr>
          <a:lstStyle/>
          <a:p>
            <a:pPr marL="0" indent="0" eaLnBrk="1" hangingPunct="1">
              <a:buNone/>
            </a:pPr>
            <a:endParaRPr lang="en-US" altLang="en-US" dirty="0"/>
          </a:p>
          <a:p>
            <a:r>
              <a:rPr lang="en-US" altLang="en-US" dirty="0">
                <a:solidFill>
                  <a:schemeClr val="accent1"/>
                </a:solidFill>
              </a:rPr>
              <a:t>About how much DNA would you expect two species to share based on chance alone?</a:t>
            </a:r>
          </a:p>
          <a:p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en-US" dirty="0"/>
              <a:t>Analogous structures or molecular sequences are also called </a:t>
            </a:r>
            <a:r>
              <a:rPr lang="en-US" altLang="en-US" b="1" dirty="0" err="1"/>
              <a:t>homoplasies</a:t>
            </a:r>
            <a:r>
              <a:rPr lang="en-US" altLang="en-US" b="1" dirty="0"/>
              <a:t>.</a:t>
            </a:r>
          </a:p>
          <a:p>
            <a:endParaRPr lang="en-US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627" name="Line 6"/>
          <p:cNvSpPr>
            <a:spLocks noChangeShapeType="1"/>
          </p:cNvSpPr>
          <p:nvPr/>
        </p:nvSpPr>
        <p:spPr bwMode="auto">
          <a:xfrm>
            <a:off x="141014" y="762000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41102" y="2306501"/>
            <a:ext cx="6688137" cy="1203325"/>
            <a:chOff x="1227138" y="2755900"/>
            <a:chExt cx="6688137" cy="1203325"/>
          </a:xfrm>
        </p:grpSpPr>
        <p:pic>
          <p:nvPicPr>
            <p:cNvPr id="6" name="Picture 66" descr="20_09MolecularHomoplasy-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12"/>
            <a:stretch>
              <a:fillRect/>
            </a:stretch>
          </p:blipFill>
          <p:spPr bwMode="auto">
            <a:xfrm>
              <a:off x="1227138" y="2755900"/>
              <a:ext cx="6688137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2214563" y="2892425"/>
              <a:ext cx="8223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G A T</a:t>
              </a:r>
            </a:p>
          </p:txBody>
        </p: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4008438" y="2892425"/>
              <a:ext cx="858837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 dirty="0"/>
                <a:t>C </a:t>
              </a:r>
              <a:r>
                <a:rPr lang="en-US" altLang="en-US" b="1" dirty="0" err="1"/>
                <a:t>C</a:t>
              </a:r>
              <a:r>
                <a:rPr lang="en-US" altLang="en-US" b="1" dirty="0"/>
                <a:t> A</a:t>
              </a:r>
            </a:p>
          </p:txBody>
        </p:sp>
        <p:sp>
          <p:nvSpPr>
            <p:cNvPr id="9" name="Text Box 31"/>
            <p:cNvSpPr txBox="1">
              <a:spLocks noChangeArrowheads="1"/>
            </p:cNvSpPr>
            <p:nvPr/>
          </p:nvSpPr>
          <p:spPr bwMode="auto">
            <a:xfrm>
              <a:off x="1331913" y="2892425"/>
              <a:ext cx="882650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A C G</a:t>
              </a: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3114675" y="2890838"/>
              <a:ext cx="850900" cy="32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A G T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4921250" y="2890838"/>
              <a:ext cx="838200" cy="303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C T A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5778500" y="2887663"/>
              <a:ext cx="936625" cy="319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G G C</a:t>
              </a:r>
            </a:p>
          </p:txBody>
        </p:sp>
        <p:sp>
          <p:nvSpPr>
            <p:cNvPr id="13" name="Text Box 31"/>
            <p:cNvSpPr txBox="1">
              <a:spLocks noChangeArrowheads="1"/>
            </p:cNvSpPr>
            <p:nvPr/>
          </p:nvSpPr>
          <p:spPr bwMode="auto">
            <a:xfrm>
              <a:off x="6708775" y="2892425"/>
              <a:ext cx="1158875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A C T A</a:t>
              </a:r>
            </a:p>
          </p:txBody>
        </p:sp>
        <p:sp>
          <p:nvSpPr>
            <p:cNvPr id="14" name="Text Box 31"/>
            <p:cNvSpPr txBox="1">
              <a:spLocks noChangeArrowheads="1"/>
            </p:cNvSpPr>
            <p:nvPr/>
          </p:nvSpPr>
          <p:spPr bwMode="auto">
            <a:xfrm>
              <a:off x="2220913" y="3536950"/>
              <a:ext cx="822325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 dirty="0"/>
                <a:t>C </a:t>
              </a:r>
              <a:r>
                <a:rPr lang="en-US" altLang="en-US" b="1" dirty="0" err="1"/>
                <a:t>C</a:t>
              </a:r>
              <a:r>
                <a:rPr lang="en-US" altLang="en-US" b="1" dirty="0"/>
                <a:t> G</a:t>
              </a: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998913" y="3536950"/>
              <a:ext cx="858837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G G T</a:t>
              </a:r>
            </a:p>
          </p:txBody>
        </p:sp>
        <p:sp>
          <p:nvSpPr>
            <p:cNvPr id="16" name="Text Box 31"/>
            <p:cNvSpPr txBox="1">
              <a:spLocks noChangeArrowheads="1"/>
            </p:cNvSpPr>
            <p:nvPr/>
          </p:nvSpPr>
          <p:spPr bwMode="auto">
            <a:xfrm>
              <a:off x="1363663" y="3536950"/>
              <a:ext cx="882650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T C A</a:t>
              </a: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3121025" y="3535363"/>
              <a:ext cx="850900" cy="32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A C A</a:t>
              </a:r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921250" y="3535363"/>
              <a:ext cx="838200" cy="303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C T T</a:t>
              </a:r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5829300" y="3535363"/>
              <a:ext cx="849313" cy="328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T G A</a:t>
              </a:r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auto">
            <a:xfrm>
              <a:off x="6715125" y="3536950"/>
              <a:ext cx="1158875" cy="32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b="1"/>
                <a:t>C T A 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50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7" descr="20_05HowToReadATre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0"/>
          <a:stretch>
            <a:fillRect/>
          </a:stretch>
        </p:blipFill>
        <p:spPr bwMode="auto">
          <a:xfrm>
            <a:off x="296863" y="554038"/>
            <a:ext cx="8548687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0"/>
            <a:ext cx="1981200" cy="304800"/>
          </a:xfrm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200">
                <a:latin typeface="Arial" charset="0"/>
              </a:rPr>
              <a:t>Figure 20.5</a:t>
            </a:r>
          </a:p>
        </p:txBody>
      </p:sp>
      <p:grpSp>
        <p:nvGrpSpPr>
          <p:cNvPr id="11268" name="Group 76"/>
          <p:cNvGrpSpPr>
            <a:grpSpLocks/>
          </p:cNvGrpSpPr>
          <p:nvPr/>
        </p:nvGrpSpPr>
        <p:grpSpPr bwMode="auto">
          <a:xfrm>
            <a:off x="2441575" y="3524250"/>
            <a:ext cx="311150" cy="311150"/>
            <a:chOff x="1538" y="2220"/>
            <a:chExt cx="196" cy="196"/>
          </a:xfrm>
        </p:grpSpPr>
        <p:sp>
          <p:nvSpPr>
            <p:cNvPr id="11299" name="Oval 75"/>
            <p:cNvSpPr>
              <a:spLocks noChangeArrowheads="1"/>
            </p:cNvSpPr>
            <p:nvPr/>
          </p:nvSpPr>
          <p:spPr bwMode="auto">
            <a:xfrm>
              <a:off x="1538" y="2220"/>
              <a:ext cx="196" cy="196"/>
            </a:xfrm>
            <a:prstGeom prst="ellipse">
              <a:avLst/>
            </a:prstGeom>
            <a:solidFill>
              <a:srgbClr val="079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2400" b="1">
                <a:latin typeface="Times" pitchFamily="84" charset="0"/>
              </a:endParaRPr>
            </a:p>
          </p:txBody>
        </p:sp>
        <p:sp>
          <p:nvSpPr>
            <p:cNvPr id="11300" name="Text Box 31"/>
            <p:cNvSpPr txBox="1">
              <a:spLocks noChangeArrowheads="1"/>
            </p:cNvSpPr>
            <p:nvPr/>
          </p:nvSpPr>
          <p:spPr bwMode="auto">
            <a:xfrm>
              <a:off x="1590" y="2229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1269" name="Group 77"/>
          <p:cNvGrpSpPr>
            <a:grpSpLocks/>
          </p:cNvGrpSpPr>
          <p:nvPr/>
        </p:nvGrpSpPr>
        <p:grpSpPr bwMode="auto">
          <a:xfrm>
            <a:off x="3373438" y="2390775"/>
            <a:ext cx="311150" cy="311150"/>
            <a:chOff x="1538" y="2220"/>
            <a:chExt cx="196" cy="196"/>
          </a:xfrm>
        </p:grpSpPr>
        <p:sp>
          <p:nvSpPr>
            <p:cNvPr id="11297" name="Oval 78"/>
            <p:cNvSpPr>
              <a:spLocks noChangeArrowheads="1"/>
            </p:cNvSpPr>
            <p:nvPr/>
          </p:nvSpPr>
          <p:spPr bwMode="auto">
            <a:xfrm>
              <a:off x="1538" y="2220"/>
              <a:ext cx="196" cy="196"/>
            </a:xfrm>
            <a:prstGeom prst="ellipse">
              <a:avLst/>
            </a:prstGeom>
            <a:solidFill>
              <a:srgbClr val="079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2400" b="1">
                <a:latin typeface="Times" pitchFamily="84" charset="0"/>
              </a:endParaRPr>
            </a:p>
          </p:txBody>
        </p:sp>
        <p:sp>
          <p:nvSpPr>
            <p:cNvPr id="11298" name="Text Box 31"/>
            <p:cNvSpPr txBox="1">
              <a:spLocks noChangeArrowheads="1"/>
            </p:cNvSpPr>
            <p:nvPr/>
          </p:nvSpPr>
          <p:spPr bwMode="auto">
            <a:xfrm>
              <a:off x="1590" y="2229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1270" name="Group 80"/>
          <p:cNvGrpSpPr>
            <a:grpSpLocks/>
          </p:cNvGrpSpPr>
          <p:nvPr/>
        </p:nvGrpSpPr>
        <p:grpSpPr bwMode="auto">
          <a:xfrm>
            <a:off x="4337050" y="1328738"/>
            <a:ext cx="311150" cy="311150"/>
            <a:chOff x="1538" y="2220"/>
            <a:chExt cx="196" cy="196"/>
          </a:xfrm>
        </p:grpSpPr>
        <p:sp>
          <p:nvSpPr>
            <p:cNvPr id="11295" name="Oval 81"/>
            <p:cNvSpPr>
              <a:spLocks noChangeArrowheads="1"/>
            </p:cNvSpPr>
            <p:nvPr/>
          </p:nvSpPr>
          <p:spPr bwMode="auto">
            <a:xfrm>
              <a:off x="1538" y="2220"/>
              <a:ext cx="196" cy="196"/>
            </a:xfrm>
            <a:prstGeom prst="ellipse">
              <a:avLst/>
            </a:prstGeom>
            <a:solidFill>
              <a:srgbClr val="079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2400" b="1">
                <a:latin typeface="Times" pitchFamily="84" charset="0"/>
              </a:endParaRPr>
            </a:p>
          </p:txBody>
        </p:sp>
        <p:sp>
          <p:nvSpPr>
            <p:cNvPr id="11296" name="Text Box 31"/>
            <p:cNvSpPr txBox="1">
              <a:spLocks noChangeArrowheads="1"/>
            </p:cNvSpPr>
            <p:nvPr/>
          </p:nvSpPr>
          <p:spPr bwMode="auto">
            <a:xfrm>
              <a:off x="1590" y="2229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271" name="Group 83"/>
          <p:cNvGrpSpPr>
            <a:grpSpLocks/>
          </p:cNvGrpSpPr>
          <p:nvPr/>
        </p:nvGrpSpPr>
        <p:grpSpPr bwMode="auto">
          <a:xfrm>
            <a:off x="5360988" y="1806575"/>
            <a:ext cx="311150" cy="311150"/>
            <a:chOff x="1538" y="2220"/>
            <a:chExt cx="196" cy="196"/>
          </a:xfrm>
        </p:grpSpPr>
        <p:sp>
          <p:nvSpPr>
            <p:cNvPr id="11293" name="Oval 84"/>
            <p:cNvSpPr>
              <a:spLocks noChangeArrowheads="1"/>
            </p:cNvSpPr>
            <p:nvPr/>
          </p:nvSpPr>
          <p:spPr bwMode="auto">
            <a:xfrm>
              <a:off x="1538" y="2220"/>
              <a:ext cx="196" cy="196"/>
            </a:xfrm>
            <a:prstGeom prst="ellipse">
              <a:avLst/>
            </a:prstGeom>
            <a:solidFill>
              <a:srgbClr val="079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2400" b="1">
                <a:latin typeface="Times" pitchFamily="84" charset="0"/>
              </a:endParaRPr>
            </a:p>
          </p:txBody>
        </p:sp>
        <p:sp>
          <p:nvSpPr>
            <p:cNvPr id="11294" name="Text Box 31"/>
            <p:cNvSpPr txBox="1">
              <a:spLocks noChangeArrowheads="1"/>
            </p:cNvSpPr>
            <p:nvPr/>
          </p:nvSpPr>
          <p:spPr bwMode="auto">
            <a:xfrm>
              <a:off x="1590" y="2229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1272" name="Group 86"/>
          <p:cNvGrpSpPr>
            <a:grpSpLocks/>
          </p:cNvGrpSpPr>
          <p:nvPr/>
        </p:nvGrpSpPr>
        <p:grpSpPr bwMode="auto">
          <a:xfrm>
            <a:off x="4340225" y="3382963"/>
            <a:ext cx="311150" cy="311150"/>
            <a:chOff x="1538" y="2220"/>
            <a:chExt cx="196" cy="196"/>
          </a:xfrm>
        </p:grpSpPr>
        <p:sp>
          <p:nvSpPr>
            <p:cNvPr id="11291" name="Oval 87"/>
            <p:cNvSpPr>
              <a:spLocks noChangeArrowheads="1"/>
            </p:cNvSpPr>
            <p:nvPr/>
          </p:nvSpPr>
          <p:spPr bwMode="auto">
            <a:xfrm>
              <a:off x="1538" y="2220"/>
              <a:ext cx="196" cy="196"/>
            </a:xfrm>
            <a:prstGeom prst="ellipse">
              <a:avLst/>
            </a:prstGeom>
            <a:solidFill>
              <a:srgbClr val="0790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2400" b="1">
                <a:latin typeface="Times" pitchFamily="84" charset="0"/>
              </a:endParaRPr>
            </a:p>
          </p:txBody>
        </p:sp>
        <p:sp>
          <p:nvSpPr>
            <p:cNvPr id="11292" name="Text Box 31"/>
            <p:cNvSpPr txBox="1">
              <a:spLocks noChangeArrowheads="1"/>
            </p:cNvSpPr>
            <p:nvPr/>
          </p:nvSpPr>
          <p:spPr bwMode="auto">
            <a:xfrm>
              <a:off x="1590" y="2229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1273" name="Text Box 31"/>
          <p:cNvSpPr txBox="1">
            <a:spLocks noChangeArrowheads="1"/>
          </p:cNvSpPr>
          <p:nvPr/>
        </p:nvSpPr>
        <p:spPr bwMode="auto">
          <a:xfrm>
            <a:off x="350838" y="555625"/>
            <a:ext cx="29146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Branch point: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where lineages diverge</a:t>
            </a:r>
          </a:p>
        </p:txBody>
      </p:sp>
      <p:sp>
        <p:nvSpPr>
          <p:cNvPr id="11274" name="Text Box 31"/>
          <p:cNvSpPr txBox="1">
            <a:spLocks noChangeArrowheads="1"/>
          </p:cNvSpPr>
          <p:nvPr/>
        </p:nvSpPr>
        <p:spPr bwMode="auto">
          <a:xfrm>
            <a:off x="350838" y="5221288"/>
            <a:ext cx="30591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 dirty="0"/>
              <a:t>This branch point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 dirty="0"/>
              <a:t>represents the common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 dirty="0"/>
              <a:t>ancestor of taxa A</a:t>
            </a:r>
            <a:r>
              <a:rPr lang="en-US" altLang="en-US" sz="2100" b="1" dirty="0">
                <a:sym typeface="Symbol" pitchFamily="84" charset="2"/>
              </a:rPr>
              <a:t>−</a:t>
            </a:r>
            <a:r>
              <a:rPr lang="en-US" altLang="en-US" sz="2100" b="1" dirty="0"/>
              <a:t>G.</a:t>
            </a:r>
          </a:p>
        </p:txBody>
      </p:sp>
      <p:sp>
        <p:nvSpPr>
          <p:cNvPr id="11275" name="Text Box 31"/>
          <p:cNvSpPr txBox="1">
            <a:spLocks noChangeArrowheads="1"/>
          </p:cNvSpPr>
          <p:nvPr/>
        </p:nvSpPr>
        <p:spPr bwMode="auto">
          <a:xfrm>
            <a:off x="4265613" y="5229225"/>
            <a:ext cx="3319462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 dirty="0"/>
              <a:t>This branch point forms a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 dirty="0" err="1"/>
              <a:t>polytomy</a:t>
            </a:r>
            <a:r>
              <a:rPr lang="en-US" altLang="en-US" sz="2100" b="1" dirty="0"/>
              <a:t>: an unresolved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 dirty="0"/>
              <a:t>pattern of divergence.</a:t>
            </a:r>
          </a:p>
        </p:txBody>
      </p:sp>
      <p:sp>
        <p:nvSpPr>
          <p:cNvPr id="11276" name="Text Box 31"/>
          <p:cNvSpPr txBox="1">
            <a:spLocks noChangeArrowheads="1"/>
          </p:cNvSpPr>
          <p:nvPr/>
        </p:nvSpPr>
        <p:spPr bwMode="auto">
          <a:xfrm>
            <a:off x="357188" y="3516313"/>
            <a:ext cx="17605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ANCESTRAL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LINEAGE</a:t>
            </a:r>
          </a:p>
        </p:txBody>
      </p:sp>
      <p:sp>
        <p:nvSpPr>
          <p:cNvPr id="11277" name="Text Box 31"/>
          <p:cNvSpPr txBox="1">
            <a:spLocks noChangeArrowheads="1"/>
          </p:cNvSpPr>
          <p:nvPr/>
        </p:nvSpPr>
        <p:spPr bwMode="auto">
          <a:xfrm>
            <a:off x="8053388" y="1600200"/>
            <a:ext cx="76993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Sister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taxa</a:t>
            </a:r>
          </a:p>
        </p:txBody>
      </p:sp>
      <p:sp>
        <p:nvSpPr>
          <p:cNvPr id="11278" name="Text Box 31"/>
          <p:cNvSpPr txBox="1">
            <a:spLocks noChangeArrowheads="1"/>
          </p:cNvSpPr>
          <p:nvPr/>
        </p:nvSpPr>
        <p:spPr bwMode="auto">
          <a:xfrm>
            <a:off x="8061325" y="4456113"/>
            <a:ext cx="78898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 dirty="0"/>
              <a:t>Basal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 dirty="0"/>
              <a:t>taxon</a:t>
            </a:r>
          </a:p>
        </p:txBody>
      </p:sp>
      <p:sp>
        <p:nvSpPr>
          <p:cNvPr id="11279" name="Text Box 31"/>
          <p:cNvSpPr txBox="1">
            <a:spLocks noChangeArrowheads="1"/>
          </p:cNvSpPr>
          <p:nvPr/>
        </p:nvSpPr>
        <p:spPr bwMode="auto">
          <a:xfrm>
            <a:off x="6665913" y="790575"/>
            <a:ext cx="1116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Taxon A</a:t>
            </a:r>
          </a:p>
        </p:txBody>
      </p:sp>
      <p:sp>
        <p:nvSpPr>
          <p:cNvPr id="11280" name="Text Box 31"/>
          <p:cNvSpPr txBox="1">
            <a:spLocks noChangeArrowheads="1"/>
          </p:cNvSpPr>
          <p:nvPr/>
        </p:nvSpPr>
        <p:spPr bwMode="auto">
          <a:xfrm>
            <a:off x="6665913" y="1444625"/>
            <a:ext cx="1116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Taxon B</a:t>
            </a:r>
          </a:p>
        </p:txBody>
      </p:sp>
      <p:sp>
        <p:nvSpPr>
          <p:cNvPr id="11281" name="Text Box 31"/>
          <p:cNvSpPr txBox="1">
            <a:spLocks noChangeArrowheads="1"/>
          </p:cNvSpPr>
          <p:nvPr/>
        </p:nvSpPr>
        <p:spPr bwMode="auto">
          <a:xfrm>
            <a:off x="6665913" y="2087563"/>
            <a:ext cx="1116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Taxon C</a:t>
            </a:r>
          </a:p>
        </p:txBody>
      </p:sp>
      <p:sp>
        <p:nvSpPr>
          <p:cNvPr id="11282" name="Text Box 31"/>
          <p:cNvSpPr txBox="1">
            <a:spLocks noChangeArrowheads="1"/>
          </p:cNvSpPr>
          <p:nvPr/>
        </p:nvSpPr>
        <p:spPr bwMode="auto">
          <a:xfrm>
            <a:off x="6665913" y="2703513"/>
            <a:ext cx="1116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Taxon D</a:t>
            </a:r>
          </a:p>
        </p:txBody>
      </p:sp>
      <p:sp>
        <p:nvSpPr>
          <p:cNvPr id="11283" name="Text Box 31"/>
          <p:cNvSpPr txBox="1">
            <a:spLocks noChangeArrowheads="1"/>
          </p:cNvSpPr>
          <p:nvPr/>
        </p:nvSpPr>
        <p:spPr bwMode="auto">
          <a:xfrm>
            <a:off x="6665913" y="3340100"/>
            <a:ext cx="11160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Taxon E</a:t>
            </a:r>
          </a:p>
        </p:txBody>
      </p:sp>
      <p:sp>
        <p:nvSpPr>
          <p:cNvPr id="11284" name="Text Box 31"/>
          <p:cNvSpPr txBox="1">
            <a:spLocks noChangeArrowheads="1"/>
          </p:cNvSpPr>
          <p:nvPr/>
        </p:nvSpPr>
        <p:spPr bwMode="auto">
          <a:xfrm>
            <a:off x="6667500" y="3965575"/>
            <a:ext cx="1116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Taxon F</a:t>
            </a:r>
          </a:p>
        </p:txBody>
      </p:sp>
      <p:sp>
        <p:nvSpPr>
          <p:cNvPr id="11285" name="Text Box 31"/>
          <p:cNvSpPr txBox="1">
            <a:spLocks noChangeArrowheads="1"/>
          </p:cNvSpPr>
          <p:nvPr/>
        </p:nvSpPr>
        <p:spPr bwMode="auto">
          <a:xfrm>
            <a:off x="6667500" y="4629150"/>
            <a:ext cx="11160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100" b="1"/>
              <a:t>Taxon G</a:t>
            </a:r>
          </a:p>
        </p:txBody>
      </p:sp>
      <p:sp>
        <p:nvSpPr>
          <p:cNvPr id="11286" name="Line 102"/>
          <p:cNvSpPr>
            <a:spLocks noChangeShapeType="1"/>
          </p:cNvSpPr>
          <p:nvPr/>
        </p:nvSpPr>
        <p:spPr bwMode="auto">
          <a:xfrm>
            <a:off x="1722438" y="1192213"/>
            <a:ext cx="1762125" cy="1203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103"/>
          <p:cNvSpPr>
            <a:spLocks noChangeShapeType="1"/>
          </p:cNvSpPr>
          <p:nvPr/>
        </p:nvSpPr>
        <p:spPr bwMode="auto">
          <a:xfrm flipH="1">
            <a:off x="1992313" y="3829050"/>
            <a:ext cx="557212" cy="1328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104"/>
          <p:cNvSpPr>
            <a:spLocks noChangeShapeType="1"/>
          </p:cNvSpPr>
          <p:nvPr/>
        </p:nvSpPr>
        <p:spPr bwMode="auto">
          <a:xfrm>
            <a:off x="4560888" y="3675063"/>
            <a:ext cx="836612" cy="148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AutoShape 105"/>
          <p:cNvSpPr>
            <a:spLocks/>
          </p:cNvSpPr>
          <p:nvPr/>
        </p:nvSpPr>
        <p:spPr bwMode="auto">
          <a:xfrm>
            <a:off x="7764463" y="1376363"/>
            <a:ext cx="249237" cy="1036637"/>
          </a:xfrm>
          <a:prstGeom prst="rightBrace">
            <a:avLst>
              <a:gd name="adj1" fmla="val 3057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2400" b="1">
              <a:latin typeface="Times" pitchFamily="84" charset="0"/>
            </a:endParaRPr>
          </a:p>
        </p:txBody>
      </p:sp>
      <p:sp>
        <p:nvSpPr>
          <p:cNvPr id="11290" name="AutoShape 106"/>
          <p:cNvSpPr>
            <a:spLocks/>
          </p:cNvSpPr>
          <p:nvPr/>
        </p:nvSpPr>
        <p:spPr bwMode="auto">
          <a:xfrm>
            <a:off x="7764463" y="4462463"/>
            <a:ext cx="249237" cy="579437"/>
          </a:xfrm>
          <a:prstGeom prst="rightBrace">
            <a:avLst>
              <a:gd name="adj1" fmla="val 343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2400" b="1">
              <a:latin typeface="Times" pitchFamily="8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2450584"/>
            <a:ext cx="13827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chemeClr val="accent6">
                    <a:lumMod val="50000"/>
                  </a:schemeClr>
                </a:solidFill>
              </a:rPr>
              <a:t>rooted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/>
      <p:bldP spid="11275" grpId="0"/>
      <p:bldP spid="11277" grpId="0"/>
      <p:bldP spid="11278" grpId="0"/>
      <p:bldP spid="11286" grpId="0" animBg="1"/>
      <p:bldP spid="11287" grpId="0" animBg="1"/>
      <p:bldP spid="11288" grpId="0" animBg="1"/>
      <p:bldP spid="11289" grpId="0" animBg="1"/>
      <p:bldP spid="112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029200"/>
            <a:ext cx="8839200" cy="16002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Which animal represents the basal taxon?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Camels</a:t>
            </a:r>
          </a:p>
        </p:txBody>
      </p:sp>
      <p:pic>
        <p:nvPicPr>
          <p:cNvPr id="1026" name="Picture 2" descr="http://1.bp.blogspot.com/_A9yLEWrMHJE/TBAaTFyuoII/AAAAAAAAABw/1tMMszuqbso/s1600/phylogenetic+tree+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54"/>
          <a:stretch/>
        </p:blipFill>
        <p:spPr bwMode="auto">
          <a:xfrm>
            <a:off x="-152400" y="-152400"/>
            <a:ext cx="994353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-152400" y="0"/>
            <a:ext cx="9067800" cy="2057400"/>
            <a:chOff x="-152400" y="0"/>
            <a:chExt cx="9067800" cy="2057400"/>
          </a:xfrm>
        </p:grpSpPr>
        <p:sp>
          <p:nvSpPr>
            <p:cNvPr id="4" name="Oval 3"/>
            <p:cNvSpPr/>
            <p:nvPr/>
          </p:nvSpPr>
          <p:spPr>
            <a:xfrm>
              <a:off x="5867400" y="0"/>
              <a:ext cx="3048000" cy="1143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-152400" y="914400"/>
              <a:ext cx="990600" cy="1143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178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029200"/>
            <a:ext cx="8839200" cy="16002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Which animal is least like the others?</a:t>
            </a:r>
          </a:p>
          <a:p>
            <a:pPr lvl="1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Camels</a:t>
            </a:r>
          </a:p>
        </p:txBody>
      </p:sp>
      <p:pic>
        <p:nvPicPr>
          <p:cNvPr id="1026" name="Picture 2" descr="http://1.bp.blogspot.com/_A9yLEWrMHJE/TBAaTFyuoII/AAAAAAAAABw/1tMMszuqbso/s1600/phylogenetic+tree+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54"/>
          <a:stretch/>
        </p:blipFill>
        <p:spPr bwMode="auto">
          <a:xfrm>
            <a:off x="-152400" y="-152400"/>
            <a:ext cx="994353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-152400" y="0"/>
            <a:ext cx="9067800" cy="2057400"/>
            <a:chOff x="-152400" y="0"/>
            <a:chExt cx="9067800" cy="2057400"/>
          </a:xfrm>
        </p:grpSpPr>
        <p:sp>
          <p:nvSpPr>
            <p:cNvPr id="4" name="Oval 3"/>
            <p:cNvSpPr/>
            <p:nvPr/>
          </p:nvSpPr>
          <p:spPr>
            <a:xfrm>
              <a:off x="5867400" y="0"/>
              <a:ext cx="3048000" cy="1143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-152400" y="914400"/>
              <a:ext cx="990600" cy="1143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26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644</Words>
  <Application>Microsoft Office PowerPoint</Application>
  <PresentationFormat>On-screen Show (4:3)</PresentationFormat>
  <Paragraphs>125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</vt:lpstr>
      <vt:lpstr>Times New Roman</vt:lpstr>
      <vt:lpstr>Office Theme</vt:lpstr>
      <vt:lpstr>PowerPoint Presentation</vt:lpstr>
      <vt:lpstr>You Must Know</vt:lpstr>
      <vt:lpstr>PowerPoint Presentation</vt:lpstr>
      <vt:lpstr>Concept 20.2: Phylogenies are inferred from morphological and molecular data</vt:lpstr>
      <vt:lpstr>PowerPoint Presentation</vt:lpstr>
      <vt:lpstr>PowerPoint Presentation</vt:lpstr>
      <vt:lpstr>Figure 20.5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winga</cp:lastModifiedBy>
  <cp:revision>62</cp:revision>
  <cp:lastPrinted>2017-02-22T16:16:17Z</cp:lastPrinted>
  <dcterms:created xsi:type="dcterms:W3CDTF">2015-02-18T12:12:04Z</dcterms:created>
  <dcterms:modified xsi:type="dcterms:W3CDTF">2020-02-21T16:04:59Z</dcterms:modified>
</cp:coreProperties>
</file>