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85" r:id="rId3"/>
    <p:sldId id="286" r:id="rId4"/>
    <p:sldId id="282" r:id="rId5"/>
    <p:sldId id="276" r:id="rId6"/>
    <p:sldId id="271" r:id="rId7"/>
    <p:sldId id="275" r:id="rId8"/>
    <p:sldId id="278" r:id="rId9"/>
    <p:sldId id="279" r:id="rId10"/>
    <p:sldId id="280" r:id="rId11"/>
    <p:sldId id="281" r:id="rId12"/>
    <p:sldId id="287" r:id="rId13"/>
    <p:sldId id="288" r:id="rId14"/>
    <p:sldId id="290" r:id="rId15"/>
    <p:sldId id="292" r:id="rId16"/>
    <p:sldId id="291" r:id="rId17"/>
    <p:sldId id="293"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73" autoAdjust="0"/>
    <p:restoredTop sz="77033" autoAdjust="0"/>
  </p:normalViewPr>
  <p:slideViewPr>
    <p:cSldViewPr>
      <p:cViewPr varScale="1">
        <p:scale>
          <a:sx n="66" d="100"/>
          <a:sy n="66" d="100"/>
        </p:scale>
        <p:origin x="2251" y="38"/>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266"/>
          </a:xfrm>
          <a:prstGeom prst="rect">
            <a:avLst/>
          </a:prstGeom>
        </p:spPr>
        <p:txBody>
          <a:bodyPr vert="horz" lIns="91440" tIns="45720" rIns="91440" bIns="45720" rtlCol="0"/>
          <a:lstStyle>
            <a:lvl1pPr algn="r">
              <a:defRPr sz="1200"/>
            </a:lvl1pPr>
          </a:lstStyle>
          <a:p>
            <a:fld id="{A53F84E4-7E2A-4DE7-9BB5-07A000F65291}" type="datetimeFigureOut">
              <a:rPr lang="en-US" smtClean="0"/>
              <a:t>2/20/2020</a:t>
            </a:fld>
            <a:endParaRPr lang="en-US"/>
          </a:p>
        </p:txBody>
      </p:sp>
      <p:sp>
        <p:nvSpPr>
          <p:cNvPr id="4" name="Footer Placeholder 3"/>
          <p:cNvSpPr>
            <a:spLocks noGrp="1"/>
          </p:cNvSpPr>
          <p:nvPr>
            <p:ph type="ftr" sz="quarter" idx="2"/>
          </p:nvPr>
        </p:nvSpPr>
        <p:spPr>
          <a:xfrm>
            <a:off x="1" y="8830552"/>
            <a:ext cx="3037840" cy="46426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30552"/>
            <a:ext cx="3037840" cy="464265"/>
          </a:xfrm>
          <a:prstGeom prst="rect">
            <a:avLst/>
          </a:prstGeom>
        </p:spPr>
        <p:txBody>
          <a:bodyPr vert="horz" lIns="91440" tIns="45720" rIns="91440" bIns="45720" rtlCol="0" anchor="b"/>
          <a:lstStyle>
            <a:lvl1pPr algn="r">
              <a:defRPr sz="1200"/>
            </a:lvl1pPr>
          </a:lstStyle>
          <a:p>
            <a:fld id="{9FCCA517-1F39-4C10-A92B-F1D96730531A}" type="slidenum">
              <a:rPr lang="en-US" smtClean="0"/>
              <a:t>‹#›</a:t>
            </a:fld>
            <a:endParaRPr lang="en-US"/>
          </a:p>
        </p:txBody>
      </p:sp>
    </p:spTree>
    <p:extLst>
      <p:ext uri="{BB962C8B-B14F-4D97-AF65-F5344CB8AC3E}">
        <p14:creationId xmlns:p14="http://schemas.microsoft.com/office/powerpoint/2010/main" val="3249278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a:lvl1pPr>
          </a:lstStyle>
          <a:p>
            <a:fld id="{875D5E45-CD93-44B0-B7AC-BA56C431FDD0}" type="datetimeFigureOut">
              <a:rPr lang="en-US" smtClean="0"/>
              <a:t>2/20/2020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40" tIns="45720" rIns="91440" bIns="45720" rtlCol="0" anchor="b"/>
          <a:lstStyle>
            <a:lvl1pPr algn="r">
              <a:defRPr sz="1200"/>
            </a:lvl1pPr>
          </a:lstStyle>
          <a:p>
            <a:fld id="{C2DDE3C0-8A5C-4EF7-882E-93A2775B262B}" type="slidenum">
              <a:rPr lang="en-US" smtClean="0"/>
              <a:t>‹#›</a:t>
            </a:fld>
            <a:endParaRPr lang="en-US"/>
          </a:p>
        </p:txBody>
      </p:sp>
    </p:spTree>
    <p:extLst>
      <p:ext uri="{BB962C8B-B14F-4D97-AF65-F5344CB8AC3E}">
        <p14:creationId xmlns:p14="http://schemas.microsoft.com/office/powerpoint/2010/main" val="309144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DA198AFB-7166-4A3B-8E83-9924766CE7C1}" type="slidenum">
              <a:rPr lang="en-US" altLang="en-US" sz="1200" smtClean="0">
                <a:latin typeface="Times New Roman" pitchFamily="84" charset="0"/>
              </a:rPr>
              <a:pPr/>
              <a:t>1</a:t>
            </a:fld>
            <a:endParaRPr lang="en-US" altLang="en-US" sz="1200">
              <a:latin typeface="Times New Roman" pitchFamily="8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84" charset="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CB8AEE0-2028-4D4B-8B6E-325BB5D4CBA2}" type="slidenum">
              <a:rPr lang="en-US" smtClean="0"/>
              <a:pPr/>
              <a:t>2</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DD28B24-6069-4372-A2AB-84D2D3018A80}" type="slidenum">
              <a:rPr lang="en-US" smtClean="0"/>
              <a:pPr/>
              <a:t>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 two-part scientific name of a species is called a </a:t>
            </a:r>
            <a:r>
              <a:rPr lang="en-US" altLang="en-US" b="1" dirty="0"/>
              <a:t>binomial. </a:t>
            </a:r>
            <a:r>
              <a:rPr lang="en-US" altLang="en-US" dirty="0"/>
              <a:t>The first part of the name is the </a:t>
            </a:r>
            <a:r>
              <a:rPr lang="en-US" altLang="en-US" b="1" dirty="0"/>
              <a:t>genus.  </a:t>
            </a:r>
            <a:r>
              <a:rPr lang="en-US" altLang="en-US" dirty="0"/>
              <a:t>The second part, called the specific epithet, is unique for each species within the genus.  The first letter of the genus is capitalized, and the entire species name is italicized.  Both parts together name the species (not the specific epithet alone).</a:t>
            </a:r>
          </a:p>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fld id="{07E27824-FD1F-43C4-A992-B05EDA608AF5}" type="slidenum">
              <a:rPr lang="en-US" altLang="en-US" sz="1200">
                <a:latin typeface="Times" pitchFamily="84" charset="0"/>
              </a:rPr>
              <a:pPr/>
              <a:t>4</a:t>
            </a:fld>
            <a:endParaRPr lang="en-US" altLang="en-US" sz="1200">
              <a:latin typeface="Times" pitchFamily="84" charset="0"/>
            </a:endParaRPr>
          </a:p>
        </p:txBody>
      </p:sp>
      <p:sp>
        <p:nvSpPr>
          <p:cNvPr id="387075"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387076" name="Rectangle 3"/>
          <p:cNvSpPr>
            <a:spLocks noGrp="1" noChangeArrowheads="1"/>
          </p:cNvSpPr>
          <p:nvPr>
            <p:ph type="body" idx="1"/>
          </p:nvPr>
        </p:nvSpPr>
        <p:spPr bwMode="auto">
          <a:xfrm>
            <a:off x="934721" y="4415790"/>
            <a:ext cx="5140960" cy="418338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a:t>Hierarchical classification a system for grouping species in increasingly broad categories.  The taxonomic groups from narrow to broad are species, genus, </a:t>
            </a:r>
            <a:r>
              <a:rPr lang="en-US" altLang="en-US" b="1" dirty="0"/>
              <a:t>family</a:t>
            </a:r>
            <a:r>
              <a:rPr lang="en-US" altLang="en-US" dirty="0"/>
              <a:t>, </a:t>
            </a:r>
            <a:r>
              <a:rPr lang="en-US" altLang="en-US" b="1" dirty="0"/>
              <a:t>order</a:t>
            </a:r>
            <a:r>
              <a:rPr lang="en-US" altLang="en-US" dirty="0"/>
              <a:t>,</a:t>
            </a:r>
            <a:r>
              <a:rPr lang="en-US" altLang="en-US" b="1" dirty="0"/>
              <a:t> class</a:t>
            </a:r>
            <a:r>
              <a:rPr lang="en-US" altLang="en-US" dirty="0"/>
              <a:t>,</a:t>
            </a:r>
            <a:r>
              <a:rPr lang="en-US" altLang="en-US" b="1" dirty="0"/>
              <a:t> phylum, kingdom</a:t>
            </a:r>
            <a:r>
              <a:rPr lang="en-US" altLang="en-US" dirty="0"/>
              <a:t>,</a:t>
            </a:r>
            <a:r>
              <a:rPr lang="en-US" altLang="en-US" b="1" dirty="0"/>
              <a:t> </a:t>
            </a:r>
            <a:r>
              <a:rPr lang="en-US" altLang="en-US" dirty="0"/>
              <a:t>and</a:t>
            </a:r>
            <a:r>
              <a:rPr lang="en-US" altLang="en-US" b="1" dirty="0"/>
              <a:t> domain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Convergent evolution occurs when similar environmental pressures and natural selection produce similar (analogous) adaptations in organisms from different evolutionary lineages</a:t>
            </a:r>
          </a:p>
          <a:p>
            <a:endParaRPr lang="en-US" dirty="0"/>
          </a:p>
        </p:txBody>
      </p:sp>
      <p:sp>
        <p:nvSpPr>
          <p:cNvPr id="4" name="Slide Number Placeholder 3"/>
          <p:cNvSpPr>
            <a:spLocks noGrp="1"/>
          </p:cNvSpPr>
          <p:nvPr>
            <p:ph type="sldNum" sz="quarter" idx="10"/>
          </p:nvPr>
        </p:nvSpPr>
        <p:spPr/>
        <p:txBody>
          <a:bodyPr/>
          <a:lstStyle/>
          <a:p>
            <a:fld id="{C2DDE3C0-8A5C-4EF7-882E-93A2775B262B}" type="slidenum">
              <a:rPr lang="en-US" smtClean="0"/>
              <a:t>7</a:t>
            </a:fld>
            <a:endParaRPr lang="en-US"/>
          </a:p>
        </p:txBody>
      </p:sp>
    </p:spTree>
    <p:extLst>
      <p:ext uri="{BB962C8B-B14F-4D97-AF65-F5344CB8AC3E}">
        <p14:creationId xmlns:p14="http://schemas.microsoft.com/office/powerpoint/2010/main" val="312710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fld id="{07E27824-FD1F-43C4-A992-B05EDA608AF5}" type="slidenum">
              <a:rPr lang="en-US" altLang="en-US" sz="1200">
                <a:latin typeface="Times" pitchFamily="84" charset="0"/>
              </a:rPr>
              <a:pPr/>
              <a:t>12</a:t>
            </a:fld>
            <a:endParaRPr lang="en-US" altLang="en-US" sz="1200">
              <a:latin typeface="Times" pitchFamily="84" charset="0"/>
            </a:endParaRPr>
          </a:p>
        </p:txBody>
      </p:sp>
      <p:sp>
        <p:nvSpPr>
          <p:cNvPr id="387075"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387076" name="Rectangle 3"/>
          <p:cNvSpPr>
            <a:spLocks noGrp="1" noChangeArrowheads="1"/>
          </p:cNvSpPr>
          <p:nvPr>
            <p:ph type="body" idx="1"/>
          </p:nvPr>
        </p:nvSpPr>
        <p:spPr bwMode="auto">
          <a:xfrm>
            <a:off x="934721" y="4415791"/>
            <a:ext cx="5140960" cy="418338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Times New Roman" pitchFamily="84" charset="0"/>
                <a:ea typeface="ＭＳ Ｐゴシック" pitchFamily="84" charset="-128"/>
              </a:rPr>
              <a:t>Figure 20.3 </a:t>
            </a:r>
            <a:r>
              <a:rPr lang="en-US" altLang="en-US">
                <a:solidFill>
                  <a:srgbClr val="000000"/>
                </a:solidFill>
                <a:latin typeface="Times New Roman" pitchFamily="84" charset="0"/>
                <a:ea typeface="ＭＳ Ｐゴシック" pitchFamily="84" charset="-128"/>
              </a:rPr>
              <a:t>Linnaean classification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fld id="{07E27824-FD1F-43C4-A992-B05EDA608AF5}" type="slidenum">
              <a:rPr lang="en-US" altLang="en-US" sz="1200">
                <a:latin typeface="Times" pitchFamily="84" charset="0"/>
              </a:rPr>
              <a:pPr/>
              <a:t>13</a:t>
            </a:fld>
            <a:endParaRPr lang="en-US" altLang="en-US" sz="1200">
              <a:latin typeface="Times" pitchFamily="84" charset="0"/>
            </a:endParaRPr>
          </a:p>
        </p:txBody>
      </p:sp>
      <p:sp>
        <p:nvSpPr>
          <p:cNvPr id="387075"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387076" name="Rectangle 3"/>
          <p:cNvSpPr>
            <a:spLocks noGrp="1" noChangeArrowheads="1"/>
          </p:cNvSpPr>
          <p:nvPr>
            <p:ph type="body" idx="1"/>
          </p:nvPr>
        </p:nvSpPr>
        <p:spPr bwMode="auto">
          <a:xfrm>
            <a:off x="934721" y="4415791"/>
            <a:ext cx="5140960" cy="418338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Times New Roman" pitchFamily="84" charset="0"/>
                <a:ea typeface="ＭＳ Ｐゴシック" pitchFamily="84" charset="-128"/>
              </a:rPr>
              <a:t>Figure 20.3 </a:t>
            </a:r>
            <a:r>
              <a:rPr lang="en-US" altLang="en-US">
                <a:solidFill>
                  <a:srgbClr val="000000"/>
                </a:solidFill>
                <a:latin typeface="Times New Roman" pitchFamily="84" charset="0"/>
                <a:ea typeface="ＭＳ Ｐゴシック" pitchFamily="84" charset="-128"/>
              </a:rPr>
              <a:t>Linnaean classification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A47035-3705-43E8-9474-6FACBE111B9D}"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36902-556B-423D-AA87-EC2CCFCC5591}" type="slidenum">
              <a:rPr lang="en-US" smtClean="0"/>
              <a:t>‹#›</a:t>
            </a:fld>
            <a:endParaRPr lang="en-US"/>
          </a:p>
        </p:txBody>
      </p:sp>
    </p:spTree>
    <p:extLst>
      <p:ext uri="{BB962C8B-B14F-4D97-AF65-F5344CB8AC3E}">
        <p14:creationId xmlns:p14="http://schemas.microsoft.com/office/powerpoint/2010/main" val="307044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47035-3705-43E8-9474-6FACBE111B9D}"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36902-556B-423D-AA87-EC2CCFCC5591}" type="slidenum">
              <a:rPr lang="en-US" smtClean="0"/>
              <a:t>‹#›</a:t>
            </a:fld>
            <a:endParaRPr lang="en-US"/>
          </a:p>
        </p:txBody>
      </p:sp>
    </p:spTree>
    <p:extLst>
      <p:ext uri="{BB962C8B-B14F-4D97-AF65-F5344CB8AC3E}">
        <p14:creationId xmlns:p14="http://schemas.microsoft.com/office/powerpoint/2010/main" val="890343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47035-3705-43E8-9474-6FACBE111B9D}"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36902-556B-423D-AA87-EC2CCFCC5591}" type="slidenum">
              <a:rPr lang="en-US" smtClean="0"/>
              <a:t>‹#›</a:t>
            </a:fld>
            <a:endParaRPr lang="en-US"/>
          </a:p>
        </p:txBody>
      </p:sp>
    </p:spTree>
    <p:extLst>
      <p:ext uri="{BB962C8B-B14F-4D97-AF65-F5344CB8AC3E}">
        <p14:creationId xmlns:p14="http://schemas.microsoft.com/office/powerpoint/2010/main" val="26845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47035-3705-43E8-9474-6FACBE111B9D}"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36902-556B-423D-AA87-EC2CCFCC5591}" type="slidenum">
              <a:rPr lang="en-US" smtClean="0"/>
              <a:t>‹#›</a:t>
            </a:fld>
            <a:endParaRPr lang="en-US"/>
          </a:p>
        </p:txBody>
      </p:sp>
    </p:spTree>
    <p:extLst>
      <p:ext uri="{BB962C8B-B14F-4D97-AF65-F5344CB8AC3E}">
        <p14:creationId xmlns:p14="http://schemas.microsoft.com/office/powerpoint/2010/main" val="425207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47035-3705-43E8-9474-6FACBE111B9D}"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36902-556B-423D-AA87-EC2CCFCC5591}" type="slidenum">
              <a:rPr lang="en-US" smtClean="0"/>
              <a:t>‹#›</a:t>
            </a:fld>
            <a:endParaRPr lang="en-US"/>
          </a:p>
        </p:txBody>
      </p:sp>
    </p:spTree>
    <p:extLst>
      <p:ext uri="{BB962C8B-B14F-4D97-AF65-F5344CB8AC3E}">
        <p14:creationId xmlns:p14="http://schemas.microsoft.com/office/powerpoint/2010/main" val="57655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A47035-3705-43E8-9474-6FACBE111B9D}"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36902-556B-423D-AA87-EC2CCFCC5591}" type="slidenum">
              <a:rPr lang="en-US" smtClean="0"/>
              <a:t>‹#›</a:t>
            </a:fld>
            <a:endParaRPr lang="en-US"/>
          </a:p>
        </p:txBody>
      </p:sp>
    </p:spTree>
    <p:extLst>
      <p:ext uri="{BB962C8B-B14F-4D97-AF65-F5344CB8AC3E}">
        <p14:creationId xmlns:p14="http://schemas.microsoft.com/office/powerpoint/2010/main" val="96918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A47035-3705-43E8-9474-6FACBE111B9D}" type="datetimeFigureOut">
              <a:rPr lang="en-US" smtClean="0"/>
              <a:t>2/20/2020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836902-556B-423D-AA87-EC2CCFCC5591}" type="slidenum">
              <a:rPr lang="en-US" smtClean="0"/>
              <a:t>‹#›</a:t>
            </a:fld>
            <a:endParaRPr lang="en-US"/>
          </a:p>
        </p:txBody>
      </p:sp>
    </p:spTree>
    <p:extLst>
      <p:ext uri="{BB962C8B-B14F-4D97-AF65-F5344CB8AC3E}">
        <p14:creationId xmlns:p14="http://schemas.microsoft.com/office/powerpoint/2010/main" val="55538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A47035-3705-43E8-9474-6FACBE111B9D}" type="datetimeFigureOut">
              <a:rPr lang="en-US" smtClean="0"/>
              <a:t>2/20/2020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836902-556B-423D-AA87-EC2CCFCC5591}" type="slidenum">
              <a:rPr lang="en-US" smtClean="0"/>
              <a:t>‹#›</a:t>
            </a:fld>
            <a:endParaRPr lang="en-US"/>
          </a:p>
        </p:txBody>
      </p:sp>
    </p:spTree>
    <p:extLst>
      <p:ext uri="{BB962C8B-B14F-4D97-AF65-F5344CB8AC3E}">
        <p14:creationId xmlns:p14="http://schemas.microsoft.com/office/powerpoint/2010/main" val="33687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47035-3705-43E8-9474-6FACBE111B9D}" type="datetimeFigureOut">
              <a:rPr lang="en-US" smtClean="0"/>
              <a:t>2/20/2020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836902-556B-423D-AA87-EC2CCFCC5591}" type="slidenum">
              <a:rPr lang="en-US" smtClean="0"/>
              <a:t>‹#›</a:t>
            </a:fld>
            <a:endParaRPr lang="en-US"/>
          </a:p>
        </p:txBody>
      </p:sp>
    </p:spTree>
    <p:extLst>
      <p:ext uri="{BB962C8B-B14F-4D97-AF65-F5344CB8AC3E}">
        <p14:creationId xmlns:p14="http://schemas.microsoft.com/office/powerpoint/2010/main" val="185370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47035-3705-43E8-9474-6FACBE111B9D}"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36902-556B-423D-AA87-EC2CCFCC5591}" type="slidenum">
              <a:rPr lang="en-US" smtClean="0"/>
              <a:t>‹#›</a:t>
            </a:fld>
            <a:endParaRPr lang="en-US"/>
          </a:p>
        </p:txBody>
      </p:sp>
    </p:spTree>
    <p:extLst>
      <p:ext uri="{BB962C8B-B14F-4D97-AF65-F5344CB8AC3E}">
        <p14:creationId xmlns:p14="http://schemas.microsoft.com/office/powerpoint/2010/main" val="32978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47035-3705-43E8-9474-6FACBE111B9D}"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36902-556B-423D-AA87-EC2CCFCC5591}" type="slidenum">
              <a:rPr lang="en-US" smtClean="0"/>
              <a:t>‹#›</a:t>
            </a:fld>
            <a:endParaRPr lang="en-US"/>
          </a:p>
        </p:txBody>
      </p:sp>
    </p:spTree>
    <p:extLst>
      <p:ext uri="{BB962C8B-B14F-4D97-AF65-F5344CB8AC3E}">
        <p14:creationId xmlns:p14="http://schemas.microsoft.com/office/powerpoint/2010/main" val="45730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47035-3705-43E8-9474-6FACBE111B9D}" type="datetimeFigureOut">
              <a:rPr lang="en-US" smtClean="0"/>
              <a:t>2/20/2020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36902-556B-423D-AA87-EC2CCFCC5591}" type="slidenum">
              <a:rPr lang="en-US" smtClean="0"/>
              <a:t>‹#›</a:t>
            </a:fld>
            <a:endParaRPr lang="en-US"/>
          </a:p>
        </p:txBody>
      </p:sp>
    </p:spTree>
    <p:extLst>
      <p:ext uri="{BB962C8B-B14F-4D97-AF65-F5344CB8AC3E}">
        <p14:creationId xmlns:p14="http://schemas.microsoft.com/office/powerpoint/2010/main" val="1816536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www.mediaresource.org/instruct.ht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Video%20Clips/Biology/Ecology/Caecilians.m4v"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en-US" sz="1400" b="1">
                <a:latin typeface="Tahoma" pitchFamily="84" charset="0"/>
              </a:rPr>
              <a:t>0</a:t>
            </a:r>
          </a:p>
        </p:txBody>
      </p:sp>
      <p:sp>
        <p:nvSpPr>
          <p:cNvPr id="3080" name="Text Box 8"/>
          <p:cNvSpPr txBox="1">
            <a:spLocks noChangeArrowheads="1"/>
          </p:cNvSpPr>
          <p:nvPr/>
        </p:nvSpPr>
        <p:spPr bwMode="auto">
          <a:xfrm>
            <a:off x="528638" y="1098550"/>
            <a:ext cx="8386762" cy="1938992"/>
          </a:xfrm>
          <a:prstGeom prst="rect">
            <a:avLst/>
          </a:prstGeom>
          <a:noFill/>
          <a:ln>
            <a:noFill/>
          </a:ln>
          <a:effectLst/>
          <a:extLst>
            <a:ext uri="{909E8E84-426E-40DD-AFC4-6F175D3DCCD1}">
              <a14:hiddenFill xmlns:a14="http://schemas.microsoft.com/office/drawing/2010/main">
                <a:solidFill>
                  <a:srgbClr val="9D0016"/>
                </a:solidFill>
              </a14:hiddenFill>
            </a:ext>
            <a:ext uri="{91240B29-F687-4F45-9708-019B960494DF}">
              <a14:hiddenLine xmlns:a14="http://schemas.microsoft.com/office/drawing/2010/main" w="9525">
                <a:solidFill>
                  <a:srgbClr val="47474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0" dirty="0">
                <a:solidFill>
                  <a:srgbClr val="9D0016"/>
                </a:solidFill>
              </a:rPr>
              <a:t>Chapter 20</a:t>
            </a:r>
          </a:p>
        </p:txBody>
      </p:sp>
      <p:sp>
        <p:nvSpPr>
          <p:cNvPr id="2" name="Subtitle 1"/>
          <p:cNvSpPr>
            <a:spLocks noGrp="1"/>
          </p:cNvSpPr>
          <p:nvPr>
            <p:ph type="subTitle" idx="1"/>
          </p:nvPr>
        </p:nvSpPr>
        <p:spPr/>
        <p:txBody>
          <a:bodyPr/>
          <a:lstStyle/>
          <a:p>
            <a:r>
              <a:rPr lang="en-US" dirty="0"/>
              <a:t>Introduction to Classification</a:t>
            </a:r>
          </a:p>
        </p:txBody>
      </p:sp>
    </p:spTree>
    <p:custDataLst>
      <p:tags r:id="rId1"/>
    </p:custDataLst>
    <p:extLst>
      <p:ext uri="{BB962C8B-B14F-4D97-AF65-F5344CB8AC3E}">
        <p14:creationId xmlns:p14="http://schemas.microsoft.com/office/powerpoint/2010/main" val="1627105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palaeos.com/images/glossary/cladog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629541" cy="58952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303601"/>
            <a:ext cx="3962400" cy="1831124"/>
          </a:xfrm>
        </p:spPr>
        <p:txBody>
          <a:bodyPr>
            <a:normAutofit/>
          </a:bodyPr>
          <a:lstStyle/>
          <a:p>
            <a:pPr marL="0" indent="0">
              <a:buNone/>
            </a:pPr>
            <a:r>
              <a:rPr lang="en-US" dirty="0"/>
              <a:t>How can you tell from the cladogram that birds don’t have hair?</a:t>
            </a:r>
          </a:p>
          <a:p>
            <a:pPr marL="0" indent="0">
              <a:buNone/>
            </a:pPr>
            <a:endParaRPr lang="en-US" sz="4800" dirty="0"/>
          </a:p>
        </p:txBody>
      </p:sp>
      <p:sp>
        <p:nvSpPr>
          <p:cNvPr id="5" name="Oval 4"/>
          <p:cNvSpPr/>
          <p:nvPr/>
        </p:nvSpPr>
        <p:spPr>
          <a:xfrm>
            <a:off x="4953000" y="2667000"/>
            <a:ext cx="1828800" cy="6858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772400" y="1447800"/>
            <a:ext cx="1238141" cy="6858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84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palaeos.com/images/glossary/cladog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629541" cy="58952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303601"/>
            <a:ext cx="3962400" cy="1831124"/>
          </a:xfrm>
        </p:spPr>
        <p:txBody>
          <a:bodyPr>
            <a:normAutofit/>
          </a:bodyPr>
          <a:lstStyle/>
          <a:p>
            <a:pPr marL="0" indent="0">
              <a:buNone/>
            </a:pPr>
            <a:r>
              <a:rPr lang="en-US" dirty="0"/>
              <a:t>What two groups do have hair?</a:t>
            </a:r>
          </a:p>
          <a:p>
            <a:pPr marL="0" indent="0">
              <a:buNone/>
            </a:pPr>
            <a:endParaRPr lang="en-US" dirty="0"/>
          </a:p>
          <a:p>
            <a:pPr marL="0" indent="0">
              <a:buNone/>
            </a:pPr>
            <a:endParaRPr lang="en-US" sz="4800" dirty="0"/>
          </a:p>
        </p:txBody>
      </p:sp>
      <p:sp>
        <p:nvSpPr>
          <p:cNvPr id="5" name="Oval 4"/>
          <p:cNvSpPr/>
          <p:nvPr/>
        </p:nvSpPr>
        <p:spPr>
          <a:xfrm>
            <a:off x="4953000" y="2667000"/>
            <a:ext cx="1828800" cy="6858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09450" y="1219200"/>
            <a:ext cx="2676471" cy="9144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52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36838" y="56197"/>
            <a:ext cx="6507162" cy="6423025"/>
            <a:chOff x="1281113" y="136525"/>
            <a:chExt cx="6507162" cy="6423025"/>
          </a:xfrm>
        </p:grpSpPr>
        <p:pic>
          <p:nvPicPr>
            <p:cNvPr id="386050" name="Picture 43" descr="20_03LinnaeanClassif-U"/>
            <p:cNvPicPr>
              <a:picLocks noChangeAspect="1" noChangeArrowheads="1"/>
            </p:cNvPicPr>
            <p:nvPr/>
          </p:nvPicPr>
          <p:blipFill>
            <a:blip r:embed="rId3">
              <a:extLst>
                <a:ext uri="{28A0092B-C50C-407E-A947-70E740481C1C}">
                  <a14:useLocalDpi xmlns:a14="http://schemas.microsoft.com/office/drawing/2010/main" val="0"/>
                </a:ext>
              </a:extLst>
            </a:blip>
            <a:srcRect b="2460"/>
            <a:stretch>
              <a:fillRect/>
            </a:stretch>
          </p:blipFill>
          <p:spPr bwMode="auto">
            <a:xfrm>
              <a:off x="1355725" y="136525"/>
              <a:ext cx="643255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052" name="Text Box 31"/>
            <p:cNvSpPr txBox="1">
              <a:spLocks noChangeArrowheads="1"/>
            </p:cNvSpPr>
            <p:nvPr/>
          </p:nvSpPr>
          <p:spPr bwMode="auto">
            <a:xfrm>
              <a:off x="4913313" y="857250"/>
              <a:ext cx="28368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800" b="1"/>
                <a:t>Species: </a:t>
              </a:r>
              <a:r>
                <a:rPr lang="en-US" altLang="en-US" sz="1800" b="1" i="1"/>
                <a:t>Panthera pardus</a:t>
              </a:r>
              <a:endParaRPr lang="en-US" altLang="en-US" sz="1800" b="1"/>
            </a:p>
          </p:txBody>
        </p:sp>
        <p:sp>
          <p:nvSpPr>
            <p:cNvPr id="386053" name="Text Box 31"/>
            <p:cNvSpPr txBox="1">
              <a:spLocks noChangeArrowheads="1"/>
            </p:cNvSpPr>
            <p:nvPr/>
          </p:nvSpPr>
          <p:spPr bwMode="auto">
            <a:xfrm>
              <a:off x="2982913" y="5127625"/>
              <a:ext cx="1173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a:lnSpc>
                  <a:spcPct val="95000"/>
                </a:lnSpc>
              </a:pPr>
              <a:r>
                <a:rPr lang="en-US" altLang="en-US" sz="1800" b="1" dirty="0"/>
                <a:t>Kingdom:</a:t>
              </a:r>
            </a:p>
            <a:p>
              <a:pPr algn="ctr">
                <a:lnSpc>
                  <a:spcPct val="95000"/>
                </a:lnSpc>
              </a:pPr>
              <a:r>
                <a:rPr lang="en-US" altLang="en-US" sz="1800" b="1" dirty="0"/>
                <a:t> Animalia </a:t>
              </a:r>
            </a:p>
          </p:txBody>
        </p:sp>
        <p:sp>
          <p:nvSpPr>
            <p:cNvPr id="386054" name="Text Box 31"/>
            <p:cNvSpPr txBox="1">
              <a:spLocks noChangeArrowheads="1"/>
            </p:cNvSpPr>
            <p:nvPr/>
          </p:nvSpPr>
          <p:spPr bwMode="auto">
            <a:xfrm>
              <a:off x="4760913" y="5508625"/>
              <a:ext cx="9953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a:lnSpc>
                  <a:spcPct val="95000"/>
                </a:lnSpc>
              </a:pPr>
              <a:r>
                <a:rPr lang="en-US" altLang="en-US" sz="1800" b="1"/>
                <a:t>Domain:</a:t>
              </a:r>
            </a:p>
            <a:p>
              <a:pPr algn="ctr">
                <a:lnSpc>
                  <a:spcPct val="95000"/>
                </a:lnSpc>
              </a:pPr>
              <a:r>
                <a:rPr lang="en-US" altLang="en-US" sz="1800" b="1"/>
                <a:t>Archaea </a:t>
              </a:r>
            </a:p>
          </p:txBody>
        </p:sp>
        <p:sp>
          <p:nvSpPr>
            <p:cNvPr id="386055" name="Text Box 31"/>
            <p:cNvSpPr txBox="1">
              <a:spLocks noChangeArrowheads="1"/>
            </p:cNvSpPr>
            <p:nvPr/>
          </p:nvSpPr>
          <p:spPr bwMode="auto">
            <a:xfrm>
              <a:off x="1281113" y="5241925"/>
              <a:ext cx="1173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800" b="1"/>
                <a:t>Domain:</a:t>
              </a:r>
            </a:p>
            <a:p>
              <a:pPr algn="ctr">
                <a:lnSpc>
                  <a:spcPct val="90000"/>
                </a:lnSpc>
              </a:pPr>
              <a:r>
                <a:rPr lang="en-US" altLang="en-US" sz="1800" b="1"/>
                <a:t>Bacteria </a:t>
              </a:r>
            </a:p>
          </p:txBody>
        </p:sp>
        <p:sp>
          <p:nvSpPr>
            <p:cNvPr id="386056" name="Text Box 31"/>
            <p:cNvSpPr txBox="1">
              <a:spLocks noChangeArrowheads="1"/>
            </p:cNvSpPr>
            <p:nvPr/>
          </p:nvSpPr>
          <p:spPr bwMode="auto">
            <a:xfrm>
              <a:off x="3071813" y="5991225"/>
              <a:ext cx="9953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a:lnSpc>
                  <a:spcPct val="95000"/>
                </a:lnSpc>
              </a:pPr>
              <a:r>
                <a:rPr lang="en-US" altLang="en-US" sz="1800" b="1" dirty="0"/>
                <a:t>Domain:</a:t>
              </a:r>
            </a:p>
            <a:p>
              <a:pPr algn="ctr">
                <a:lnSpc>
                  <a:spcPct val="95000"/>
                </a:lnSpc>
              </a:pPr>
              <a:r>
                <a:rPr lang="en-US" altLang="en-US" sz="1800" b="1" dirty="0"/>
                <a:t>Eukarya </a:t>
              </a:r>
            </a:p>
          </p:txBody>
        </p:sp>
        <p:sp>
          <p:nvSpPr>
            <p:cNvPr id="386057" name="Text Box 31"/>
            <p:cNvSpPr txBox="1">
              <a:spLocks noChangeArrowheads="1"/>
            </p:cNvSpPr>
            <p:nvPr/>
          </p:nvSpPr>
          <p:spPr bwMode="auto">
            <a:xfrm>
              <a:off x="4913313" y="1495425"/>
              <a:ext cx="21637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800" b="1"/>
                <a:t>Genus: </a:t>
              </a:r>
              <a:r>
                <a:rPr lang="en-US" altLang="en-US" sz="1800" b="1" i="1"/>
                <a:t>Panthera</a:t>
              </a:r>
              <a:endParaRPr lang="en-US" altLang="en-US" sz="1800" b="1"/>
            </a:p>
          </p:txBody>
        </p:sp>
        <p:sp>
          <p:nvSpPr>
            <p:cNvPr id="386058" name="Text Box 31"/>
            <p:cNvSpPr txBox="1">
              <a:spLocks noChangeArrowheads="1"/>
            </p:cNvSpPr>
            <p:nvPr/>
          </p:nvSpPr>
          <p:spPr bwMode="auto">
            <a:xfrm>
              <a:off x="4913313" y="2867025"/>
              <a:ext cx="190976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800" b="1"/>
                <a:t>Order: Carnivora</a:t>
              </a:r>
            </a:p>
          </p:txBody>
        </p:sp>
        <p:sp>
          <p:nvSpPr>
            <p:cNvPr id="386059" name="Text Box 31"/>
            <p:cNvSpPr txBox="1">
              <a:spLocks noChangeArrowheads="1"/>
            </p:cNvSpPr>
            <p:nvPr/>
          </p:nvSpPr>
          <p:spPr bwMode="auto">
            <a:xfrm>
              <a:off x="4913313" y="2155825"/>
              <a:ext cx="170656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800" b="1"/>
                <a:t>Family: Felidae</a:t>
              </a:r>
            </a:p>
          </p:txBody>
        </p:sp>
        <p:sp>
          <p:nvSpPr>
            <p:cNvPr id="386060" name="Text Box 31"/>
            <p:cNvSpPr txBox="1">
              <a:spLocks noChangeArrowheads="1"/>
            </p:cNvSpPr>
            <p:nvPr/>
          </p:nvSpPr>
          <p:spPr bwMode="auto">
            <a:xfrm>
              <a:off x="4913313" y="3629025"/>
              <a:ext cx="19351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800" b="1"/>
                <a:t>Class: Mammalia</a:t>
              </a:r>
            </a:p>
          </p:txBody>
        </p:sp>
        <p:sp>
          <p:nvSpPr>
            <p:cNvPr id="386061" name="Text Box 31"/>
            <p:cNvSpPr txBox="1">
              <a:spLocks noChangeArrowheads="1"/>
            </p:cNvSpPr>
            <p:nvPr/>
          </p:nvSpPr>
          <p:spPr bwMode="auto">
            <a:xfrm>
              <a:off x="4913313" y="4416425"/>
              <a:ext cx="21637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800" b="1"/>
                <a:t>Phylum: Chordata</a:t>
              </a:r>
            </a:p>
          </p:txBody>
        </p:sp>
        <p:sp>
          <p:nvSpPr>
            <p:cNvPr id="386062" name="Line 37"/>
            <p:cNvSpPr>
              <a:spLocks noChangeShapeType="1"/>
            </p:cNvSpPr>
            <p:nvPr/>
          </p:nvSpPr>
          <p:spPr bwMode="auto">
            <a:xfrm>
              <a:off x="3608388" y="1019175"/>
              <a:ext cx="1250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6063" name="Line 38"/>
            <p:cNvSpPr>
              <a:spLocks noChangeShapeType="1"/>
            </p:cNvSpPr>
            <p:nvPr/>
          </p:nvSpPr>
          <p:spPr bwMode="auto">
            <a:xfrm>
              <a:off x="3611563" y="1635125"/>
              <a:ext cx="1247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6064" name="Line 39"/>
            <p:cNvSpPr>
              <a:spLocks noChangeShapeType="1"/>
            </p:cNvSpPr>
            <p:nvPr/>
          </p:nvSpPr>
          <p:spPr bwMode="auto">
            <a:xfrm>
              <a:off x="3608388" y="2290763"/>
              <a:ext cx="1250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6065" name="Line 40"/>
            <p:cNvSpPr>
              <a:spLocks noChangeShapeType="1"/>
            </p:cNvSpPr>
            <p:nvPr/>
          </p:nvSpPr>
          <p:spPr bwMode="auto">
            <a:xfrm>
              <a:off x="3611563" y="3021013"/>
              <a:ext cx="1247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6066" name="Line 41"/>
            <p:cNvSpPr>
              <a:spLocks noChangeShapeType="1"/>
            </p:cNvSpPr>
            <p:nvPr/>
          </p:nvSpPr>
          <p:spPr bwMode="auto">
            <a:xfrm>
              <a:off x="3611563" y="3760788"/>
              <a:ext cx="1247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6067" name="Line 42"/>
            <p:cNvSpPr>
              <a:spLocks noChangeShapeType="1"/>
            </p:cNvSpPr>
            <p:nvPr/>
          </p:nvSpPr>
          <p:spPr bwMode="auto">
            <a:xfrm>
              <a:off x="3611563" y="4559300"/>
              <a:ext cx="1247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 name="TextBox 2"/>
          <p:cNvSpPr txBox="1"/>
          <p:nvPr/>
        </p:nvSpPr>
        <p:spPr>
          <a:xfrm>
            <a:off x="27008" y="137824"/>
            <a:ext cx="3803000" cy="2554545"/>
          </a:xfrm>
          <a:prstGeom prst="rect">
            <a:avLst/>
          </a:prstGeom>
          <a:noFill/>
        </p:spPr>
        <p:txBody>
          <a:bodyPr wrap="square" rtlCol="0">
            <a:spAutoFit/>
          </a:bodyPr>
          <a:lstStyle/>
          <a:p>
            <a:r>
              <a:rPr lang="en-US" sz="4000" dirty="0"/>
              <a:t>What levels of classification do humans share with leopards?</a:t>
            </a:r>
          </a:p>
        </p:txBody>
      </p:sp>
      <p:sp>
        <p:nvSpPr>
          <p:cNvPr id="22" name="TextBox 21"/>
          <p:cNvSpPr txBox="1"/>
          <p:nvPr/>
        </p:nvSpPr>
        <p:spPr>
          <a:xfrm>
            <a:off x="50012" y="3633272"/>
            <a:ext cx="2684442" cy="2554545"/>
          </a:xfrm>
          <a:prstGeom prst="rect">
            <a:avLst/>
          </a:prstGeom>
          <a:noFill/>
        </p:spPr>
        <p:txBody>
          <a:bodyPr wrap="square" rtlCol="0">
            <a:spAutoFit/>
          </a:bodyPr>
          <a:lstStyle/>
          <a:p>
            <a:r>
              <a:rPr lang="en-US" sz="4000" dirty="0"/>
              <a:t>Domain</a:t>
            </a:r>
          </a:p>
          <a:p>
            <a:r>
              <a:rPr lang="en-US" sz="4000" dirty="0"/>
              <a:t>Kingdom</a:t>
            </a:r>
          </a:p>
          <a:p>
            <a:r>
              <a:rPr lang="en-US" sz="4000" dirty="0"/>
              <a:t>Phylum</a:t>
            </a:r>
          </a:p>
          <a:p>
            <a:r>
              <a:rPr lang="en-US" sz="4000" dirty="0"/>
              <a:t>Class</a:t>
            </a:r>
          </a:p>
        </p:txBody>
      </p:sp>
      <p:sp>
        <p:nvSpPr>
          <p:cNvPr id="4" name="TextBox 3"/>
          <p:cNvSpPr txBox="1"/>
          <p:nvPr/>
        </p:nvSpPr>
        <p:spPr>
          <a:xfrm>
            <a:off x="5511800" y="83325"/>
            <a:ext cx="3873103" cy="400110"/>
          </a:xfrm>
          <a:prstGeom prst="rect">
            <a:avLst/>
          </a:prstGeom>
          <a:noFill/>
        </p:spPr>
        <p:txBody>
          <a:bodyPr wrap="square" rtlCol="0">
            <a:spAutoFit/>
          </a:bodyPr>
          <a:lstStyle/>
          <a:p>
            <a:r>
              <a:rPr lang="en-US" sz="2000" dirty="0"/>
              <a:t>Leopard (common name)</a:t>
            </a:r>
          </a:p>
        </p:txBody>
      </p:sp>
      <p:sp>
        <p:nvSpPr>
          <p:cNvPr id="5" name="5-Point Star 4"/>
          <p:cNvSpPr/>
          <p:nvPr/>
        </p:nvSpPr>
        <p:spPr>
          <a:xfrm>
            <a:off x="8218557" y="3477895"/>
            <a:ext cx="33020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8267700" y="4237769"/>
            <a:ext cx="33020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5397500" y="5047297"/>
            <a:ext cx="33020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5346700" y="5916198"/>
            <a:ext cx="330200" cy="358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9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 calcmode="lin" valueType="num">
                                      <p:cBhvr additive="base">
                                        <p:cTn id="9" dur="500" fill="hold"/>
                                        <p:tgtEl>
                                          <p:spTgt spid="26"/>
                                        </p:tgtEl>
                                        <p:attrNameLst>
                                          <p:attrName>ppt_x</p:attrName>
                                        </p:attrNameLst>
                                      </p:cBhvr>
                                      <p:tavLst>
                                        <p:tav tm="0">
                                          <p:val>
                                            <p:strVal val="#ppt_x"/>
                                          </p:val>
                                        </p:tav>
                                        <p:tav tm="100000">
                                          <p:val>
                                            <p:strVal val="#ppt_x"/>
                                          </p:val>
                                        </p:tav>
                                      </p:tavLst>
                                    </p:anim>
                                    <p:anim calcmode="lin" valueType="num">
                                      <p:cBhvr additive="base">
                                        <p:cTn id="10" dur="500" fill="hold"/>
                                        <p:tgtEl>
                                          <p:spTgt spid="26"/>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11450" y="56197"/>
            <a:ext cx="6432550" cy="6423025"/>
            <a:chOff x="1355725" y="136525"/>
            <a:chExt cx="6432550" cy="6423025"/>
          </a:xfrm>
        </p:grpSpPr>
        <p:pic>
          <p:nvPicPr>
            <p:cNvPr id="386050" name="Picture 43" descr="20_03LinnaeanClassif-U"/>
            <p:cNvPicPr>
              <a:picLocks noChangeAspect="1" noChangeArrowheads="1"/>
            </p:cNvPicPr>
            <p:nvPr/>
          </p:nvPicPr>
          <p:blipFill>
            <a:blip r:embed="rId3">
              <a:extLst>
                <a:ext uri="{28A0092B-C50C-407E-A947-70E740481C1C}">
                  <a14:useLocalDpi xmlns:a14="http://schemas.microsoft.com/office/drawing/2010/main" val="0"/>
                </a:ext>
              </a:extLst>
            </a:blip>
            <a:srcRect b="2460"/>
            <a:stretch>
              <a:fillRect/>
            </a:stretch>
          </p:blipFill>
          <p:spPr bwMode="auto">
            <a:xfrm>
              <a:off x="1355725" y="136525"/>
              <a:ext cx="643255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052" name="Text Box 31"/>
            <p:cNvSpPr txBox="1">
              <a:spLocks noChangeArrowheads="1"/>
            </p:cNvSpPr>
            <p:nvPr/>
          </p:nvSpPr>
          <p:spPr bwMode="auto">
            <a:xfrm>
              <a:off x="4913313" y="857250"/>
              <a:ext cx="28368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800" b="1" dirty="0"/>
                <a:t>Species: </a:t>
              </a:r>
              <a:r>
                <a:rPr lang="en-US" altLang="en-US" sz="1800" b="1" i="1" dirty="0" err="1"/>
                <a:t>Panthera</a:t>
              </a:r>
              <a:r>
                <a:rPr lang="en-US" altLang="en-US" sz="1800" b="1" i="1" dirty="0"/>
                <a:t> </a:t>
              </a:r>
              <a:r>
                <a:rPr lang="en-US" altLang="en-US" sz="1800" b="1" i="1" dirty="0" err="1"/>
                <a:t>pardus</a:t>
              </a:r>
              <a:endParaRPr lang="en-US" altLang="en-US" sz="1800" b="1" dirty="0"/>
            </a:p>
          </p:txBody>
        </p:sp>
        <p:sp>
          <p:nvSpPr>
            <p:cNvPr id="386057" name="Text Box 31"/>
            <p:cNvSpPr txBox="1">
              <a:spLocks noChangeArrowheads="1"/>
            </p:cNvSpPr>
            <p:nvPr/>
          </p:nvSpPr>
          <p:spPr bwMode="auto">
            <a:xfrm>
              <a:off x="4913313" y="1495425"/>
              <a:ext cx="21637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endParaRPr lang="en-US" altLang="en-US" sz="1800" b="1" dirty="0"/>
            </a:p>
          </p:txBody>
        </p:sp>
        <p:sp>
          <p:nvSpPr>
            <p:cNvPr id="386062" name="Line 37"/>
            <p:cNvSpPr>
              <a:spLocks noChangeShapeType="1"/>
            </p:cNvSpPr>
            <p:nvPr/>
          </p:nvSpPr>
          <p:spPr bwMode="auto">
            <a:xfrm>
              <a:off x="3608388" y="1019175"/>
              <a:ext cx="1250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 name="TextBox 2"/>
          <p:cNvSpPr txBox="1"/>
          <p:nvPr/>
        </p:nvSpPr>
        <p:spPr>
          <a:xfrm>
            <a:off x="27008" y="137824"/>
            <a:ext cx="3803000" cy="1323439"/>
          </a:xfrm>
          <a:prstGeom prst="rect">
            <a:avLst/>
          </a:prstGeom>
          <a:noFill/>
        </p:spPr>
        <p:txBody>
          <a:bodyPr wrap="square" rtlCol="0">
            <a:spAutoFit/>
          </a:bodyPr>
          <a:lstStyle/>
          <a:p>
            <a:r>
              <a:rPr lang="en-US" sz="4000" dirty="0"/>
              <a:t>What genus is the leopard in?</a:t>
            </a:r>
          </a:p>
        </p:txBody>
      </p:sp>
      <p:sp>
        <p:nvSpPr>
          <p:cNvPr id="22" name="TextBox 21"/>
          <p:cNvSpPr txBox="1"/>
          <p:nvPr/>
        </p:nvSpPr>
        <p:spPr>
          <a:xfrm>
            <a:off x="50012" y="3633272"/>
            <a:ext cx="2684442" cy="707886"/>
          </a:xfrm>
          <a:prstGeom prst="rect">
            <a:avLst/>
          </a:prstGeom>
          <a:noFill/>
        </p:spPr>
        <p:txBody>
          <a:bodyPr wrap="square" rtlCol="0">
            <a:spAutoFit/>
          </a:bodyPr>
          <a:lstStyle/>
          <a:p>
            <a:r>
              <a:rPr lang="en-US" sz="4000" dirty="0" err="1"/>
              <a:t>Panthera</a:t>
            </a:r>
            <a:endParaRPr lang="en-US" sz="4000" dirty="0"/>
          </a:p>
        </p:txBody>
      </p:sp>
      <p:sp>
        <p:nvSpPr>
          <p:cNvPr id="4" name="TextBox 3"/>
          <p:cNvSpPr txBox="1"/>
          <p:nvPr/>
        </p:nvSpPr>
        <p:spPr>
          <a:xfrm>
            <a:off x="5511800" y="83325"/>
            <a:ext cx="3873103" cy="400110"/>
          </a:xfrm>
          <a:prstGeom prst="rect">
            <a:avLst/>
          </a:prstGeom>
          <a:noFill/>
        </p:spPr>
        <p:txBody>
          <a:bodyPr wrap="square" rtlCol="0">
            <a:spAutoFit/>
          </a:bodyPr>
          <a:lstStyle/>
          <a:p>
            <a:r>
              <a:rPr lang="en-US" sz="2000" dirty="0"/>
              <a:t>Leopard (common name)</a:t>
            </a:r>
          </a:p>
        </p:txBody>
      </p:sp>
      <p:cxnSp>
        <p:nvCxnSpPr>
          <p:cNvPr id="6" name="Straight Connector 5"/>
          <p:cNvCxnSpPr/>
          <p:nvPr/>
        </p:nvCxnSpPr>
        <p:spPr>
          <a:xfrm>
            <a:off x="7348689" y="1064260"/>
            <a:ext cx="95488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43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FFAD1-57E1-49AF-971E-84DC5C6D6AFC}"/>
              </a:ext>
            </a:extLst>
          </p:cNvPr>
          <p:cNvPicPr>
            <a:picLocks noChangeAspect="1"/>
          </p:cNvPicPr>
          <p:nvPr/>
        </p:nvPicPr>
        <p:blipFill>
          <a:blip r:embed="rId2"/>
          <a:stretch>
            <a:fillRect/>
          </a:stretch>
        </p:blipFill>
        <p:spPr>
          <a:xfrm>
            <a:off x="228600" y="39624"/>
            <a:ext cx="8876489" cy="5562600"/>
          </a:xfrm>
          <a:prstGeom prst="rect">
            <a:avLst/>
          </a:prstGeom>
        </p:spPr>
      </p:pic>
      <p:sp>
        <p:nvSpPr>
          <p:cNvPr id="2" name="TextBox 1">
            <a:extLst>
              <a:ext uri="{FF2B5EF4-FFF2-40B4-BE49-F238E27FC236}">
                <a16:creationId xmlns:a16="http://schemas.microsoft.com/office/drawing/2014/main" id="{A9CD30B6-BC99-48A6-A2E8-3015355AB744}"/>
              </a:ext>
            </a:extLst>
          </p:cNvPr>
          <p:cNvSpPr txBox="1"/>
          <p:nvPr/>
        </p:nvSpPr>
        <p:spPr>
          <a:xfrm>
            <a:off x="228600" y="5605272"/>
            <a:ext cx="8686800" cy="1200329"/>
          </a:xfrm>
          <a:prstGeom prst="rect">
            <a:avLst/>
          </a:prstGeom>
          <a:noFill/>
        </p:spPr>
        <p:txBody>
          <a:bodyPr wrap="square" rtlCol="0">
            <a:spAutoFit/>
          </a:bodyPr>
          <a:lstStyle/>
          <a:p>
            <a:r>
              <a:rPr lang="en-US" sz="3600" dirty="0">
                <a:solidFill>
                  <a:schemeClr val="accent1">
                    <a:lumMod val="75000"/>
                  </a:schemeClr>
                </a:solidFill>
              </a:rPr>
              <a:t>Is the antibiotic resistance in strains A and B homologous or analogous?</a:t>
            </a:r>
          </a:p>
        </p:txBody>
      </p:sp>
      <p:sp>
        <p:nvSpPr>
          <p:cNvPr id="4" name="TextBox 3">
            <a:extLst>
              <a:ext uri="{FF2B5EF4-FFF2-40B4-BE49-F238E27FC236}">
                <a16:creationId xmlns:a16="http://schemas.microsoft.com/office/drawing/2014/main" id="{E5C1C582-50CD-437F-AE1D-B4358E54AA6A}"/>
              </a:ext>
            </a:extLst>
          </p:cNvPr>
          <p:cNvSpPr txBox="1"/>
          <p:nvPr/>
        </p:nvSpPr>
        <p:spPr>
          <a:xfrm>
            <a:off x="4114800" y="457200"/>
            <a:ext cx="685800" cy="523220"/>
          </a:xfrm>
          <a:prstGeom prst="rect">
            <a:avLst/>
          </a:prstGeom>
          <a:noFill/>
        </p:spPr>
        <p:txBody>
          <a:bodyPr wrap="square" rtlCol="0">
            <a:spAutoFit/>
          </a:bodyPr>
          <a:lstStyle/>
          <a:p>
            <a:r>
              <a:rPr lang="en-US" sz="2800" b="1" dirty="0">
                <a:solidFill>
                  <a:schemeClr val="bg1"/>
                </a:solidFill>
              </a:rPr>
              <a:t>A</a:t>
            </a:r>
          </a:p>
        </p:txBody>
      </p:sp>
      <p:sp>
        <p:nvSpPr>
          <p:cNvPr id="5" name="TextBox 4">
            <a:extLst>
              <a:ext uri="{FF2B5EF4-FFF2-40B4-BE49-F238E27FC236}">
                <a16:creationId xmlns:a16="http://schemas.microsoft.com/office/drawing/2014/main" id="{4F582E54-3411-43EB-86D5-0CBC27F92B8B}"/>
              </a:ext>
            </a:extLst>
          </p:cNvPr>
          <p:cNvSpPr txBox="1"/>
          <p:nvPr/>
        </p:nvSpPr>
        <p:spPr>
          <a:xfrm>
            <a:off x="4572000" y="1252728"/>
            <a:ext cx="685800" cy="523220"/>
          </a:xfrm>
          <a:prstGeom prst="rect">
            <a:avLst/>
          </a:prstGeom>
          <a:noFill/>
        </p:spPr>
        <p:txBody>
          <a:bodyPr wrap="square" rtlCol="0">
            <a:spAutoFit/>
          </a:bodyPr>
          <a:lstStyle/>
          <a:p>
            <a:r>
              <a:rPr lang="en-US" sz="2800" b="1" dirty="0">
                <a:solidFill>
                  <a:schemeClr val="bg1"/>
                </a:solidFill>
              </a:rPr>
              <a:t>B</a:t>
            </a:r>
          </a:p>
        </p:txBody>
      </p:sp>
      <p:sp>
        <p:nvSpPr>
          <p:cNvPr id="6" name="Oval 5">
            <a:extLst>
              <a:ext uri="{FF2B5EF4-FFF2-40B4-BE49-F238E27FC236}">
                <a16:creationId xmlns:a16="http://schemas.microsoft.com/office/drawing/2014/main" id="{E63747AA-DD46-4430-ACB3-5F77BC91D8BE}"/>
              </a:ext>
            </a:extLst>
          </p:cNvPr>
          <p:cNvSpPr/>
          <p:nvPr/>
        </p:nvSpPr>
        <p:spPr>
          <a:xfrm>
            <a:off x="3124200" y="6172200"/>
            <a:ext cx="2362200" cy="6334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77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FFAD1-57E1-49AF-971E-84DC5C6D6AFC}"/>
              </a:ext>
            </a:extLst>
          </p:cNvPr>
          <p:cNvPicPr>
            <a:picLocks noChangeAspect="1"/>
          </p:cNvPicPr>
          <p:nvPr/>
        </p:nvPicPr>
        <p:blipFill>
          <a:blip r:embed="rId2"/>
          <a:stretch>
            <a:fillRect/>
          </a:stretch>
        </p:blipFill>
        <p:spPr>
          <a:xfrm>
            <a:off x="228600" y="39624"/>
            <a:ext cx="8876489" cy="5562600"/>
          </a:xfrm>
          <a:prstGeom prst="rect">
            <a:avLst/>
          </a:prstGeom>
        </p:spPr>
      </p:pic>
      <p:sp>
        <p:nvSpPr>
          <p:cNvPr id="2" name="TextBox 1">
            <a:extLst>
              <a:ext uri="{FF2B5EF4-FFF2-40B4-BE49-F238E27FC236}">
                <a16:creationId xmlns:a16="http://schemas.microsoft.com/office/drawing/2014/main" id="{A9CD30B6-BC99-48A6-A2E8-3015355AB744}"/>
              </a:ext>
            </a:extLst>
          </p:cNvPr>
          <p:cNvSpPr txBox="1"/>
          <p:nvPr/>
        </p:nvSpPr>
        <p:spPr>
          <a:xfrm>
            <a:off x="228600" y="5605272"/>
            <a:ext cx="8686800" cy="1200329"/>
          </a:xfrm>
          <a:prstGeom prst="rect">
            <a:avLst/>
          </a:prstGeom>
          <a:noFill/>
        </p:spPr>
        <p:txBody>
          <a:bodyPr wrap="square" rtlCol="0">
            <a:spAutoFit/>
          </a:bodyPr>
          <a:lstStyle/>
          <a:p>
            <a:r>
              <a:rPr lang="en-US" sz="3600" dirty="0">
                <a:solidFill>
                  <a:schemeClr val="accent1">
                    <a:lumMod val="75000"/>
                  </a:schemeClr>
                </a:solidFill>
              </a:rPr>
              <a:t>Is the antibiotic resistance in strains C and D homologous or analogous?</a:t>
            </a:r>
          </a:p>
        </p:txBody>
      </p:sp>
      <p:sp>
        <p:nvSpPr>
          <p:cNvPr id="4" name="TextBox 3">
            <a:extLst>
              <a:ext uri="{FF2B5EF4-FFF2-40B4-BE49-F238E27FC236}">
                <a16:creationId xmlns:a16="http://schemas.microsoft.com/office/drawing/2014/main" id="{E5C1C582-50CD-437F-AE1D-B4358E54AA6A}"/>
              </a:ext>
            </a:extLst>
          </p:cNvPr>
          <p:cNvSpPr txBox="1"/>
          <p:nvPr/>
        </p:nvSpPr>
        <p:spPr>
          <a:xfrm>
            <a:off x="3352800" y="3490996"/>
            <a:ext cx="685800" cy="523220"/>
          </a:xfrm>
          <a:prstGeom prst="rect">
            <a:avLst/>
          </a:prstGeom>
          <a:noFill/>
        </p:spPr>
        <p:txBody>
          <a:bodyPr wrap="square" rtlCol="0">
            <a:spAutoFit/>
          </a:bodyPr>
          <a:lstStyle/>
          <a:p>
            <a:r>
              <a:rPr lang="en-US" sz="2800" b="1" dirty="0">
                <a:solidFill>
                  <a:schemeClr val="bg1"/>
                </a:solidFill>
              </a:rPr>
              <a:t>C</a:t>
            </a:r>
          </a:p>
        </p:txBody>
      </p:sp>
      <p:sp>
        <p:nvSpPr>
          <p:cNvPr id="5" name="TextBox 4">
            <a:extLst>
              <a:ext uri="{FF2B5EF4-FFF2-40B4-BE49-F238E27FC236}">
                <a16:creationId xmlns:a16="http://schemas.microsoft.com/office/drawing/2014/main" id="{4F582E54-3411-43EB-86D5-0CBC27F92B8B}"/>
              </a:ext>
            </a:extLst>
          </p:cNvPr>
          <p:cNvSpPr txBox="1"/>
          <p:nvPr/>
        </p:nvSpPr>
        <p:spPr>
          <a:xfrm>
            <a:off x="4191000" y="3048000"/>
            <a:ext cx="685800" cy="523220"/>
          </a:xfrm>
          <a:prstGeom prst="rect">
            <a:avLst/>
          </a:prstGeom>
          <a:noFill/>
        </p:spPr>
        <p:txBody>
          <a:bodyPr wrap="square" rtlCol="0">
            <a:spAutoFit/>
          </a:bodyPr>
          <a:lstStyle/>
          <a:p>
            <a:r>
              <a:rPr lang="en-US" sz="2800" b="1" dirty="0">
                <a:solidFill>
                  <a:schemeClr val="bg1"/>
                </a:solidFill>
              </a:rPr>
              <a:t>D</a:t>
            </a:r>
          </a:p>
        </p:txBody>
      </p:sp>
      <p:sp>
        <p:nvSpPr>
          <p:cNvPr id="6" name="Oval 5">
            <a:extLst>
              <a:ext uri="{FF2B5EF4-FFF2-40B4-BE49-F238E27FC236}">
                <a16:creationId xmlns:a16="http://schemas.microsoft.com/office/drawing/2014/main" id="{E63747AA-DD46-4430-ACB3-5F77BC91D8BE}"/>
              </a:ext>
            </a:extLst>
          </p:cNvPr>
          <p:cNvSpPr/>
          <p:nvPr/>
        </p:nvSpPr>
        <p:spPr>
          <a:xfrm>
            <a:off x="38910" y="6227064"/>
            <a:ext cx="2628089" cy="6334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99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FFAD1-57E1-49AF-971E-84DC5C6D6AFC}"/>
              </a:ext>
            </a:extLst>
          </p:cNvPr>
          <p:cNvPicPr>
            <a:picLocks noChangeAspect="1"/>
          </p:cNvPicPr>
          <p:nvPr/>
        </p:nvPicPr>
        <p:blipFill>
          <a:blip r:embed="rId2"/>
          <a:stretch>
            <a:fillRect/>
          </a:stretch>
        </p:blipFill>
        <p:spPr>
          <a:xfrm>
            <a:off x="228600" y="39624"/>
            <a:ext cx="8876489" cy="5562600"/>
          </a:xfrm>
          <a:prstGeom prst="rect">
            <a:avLst/>
          </a:prstGeom>
        </p:spPr>
      </p:pic>
      <p:sp>
        <p:nvSpPr>
          <p:cNvPr id="2" name="TextBox 1">
            <a:extLst>
              <a:ext uri="{FF2B5EF4-FFF2-40B4-BE49-F238E27FC236}">
                <a16:creationId xmlns:a16="http://schemas.microsoft.com/office/drawing/2014/main" id="{A9CD30B6-BC99-48A6-A2E8-3015355AB744}"/>
              </a:ext>
            </a:extLst>
          </p:cNvPr>
          <p:cNvSpPr txBox="1"/>
          <p:nvPr/>
        </p:nvSpPr>
        <p:spPr>
          <a:xfrm>
            <a:off x="228600" y="5605272"/>
            <a:ext cx="8686800" cy="1200329"/>
          </a:xfrm>
          <a:prstGeom prst="rect">
            <a:avLst/>
          </a:prstGeom>
          <a:noFill/>
        </p:spPr>
        <p:txBody>
          <a:bodyPr wrap="square" rtlCol="0">
            <a:spAutoFit/>
          </a:bodyPr>
          <a:lstStyle/>
          <a:p>
            <a:r>
              <a:rPr lang="en-US" sz="3600" dirty="0">
                <a:solidFill>
                  <a:schemeClr val="accent1">
                    <a:lumMod val="75000"/>
                  </a:schemeClr>
                </a:solidFill>
              </a:rPr>
              <a:t>Is the antibiotic resistance in strains A and B is a result of _______________ evolution. </a:t>
            </a:r>
          </a:p>
        </p:txBody>
      </p:sp>
      <p:sp>
        <p:nvSpPr>
          <p:cNvPr id="4" name="TextBox 3">
            <a:extLst>
              <a:ext uri="{FF2B5EF4-FFF2-40B4-BE49-F238E27FC236}">
                <a16:creationId xmlns:a16="http://schemas.microsoft.com/office/drawing/2014/main" id="{E5C1C582-50CD-437F-AE1D-B4358E54AA6A}"/>
              </a:ext>
            </a:extLst>
          </p:cNvPr>
          <p:cNvSpPr txBox="1"/>
          <p:nvPr/>
        </p:nvSpPr>
        <p:spPr>
          <a:xfrm>
            <a:off x="4114800" y="457200"/>
            <a:ext cx="685800" cy="523220"/>
          </a:xfrm>
          <a:prstGeom prst="rect">
            <a:avLst/>
          </a:prstGeom>
          <a:noFill/>
        </p:spPr>
        <p:txBody>
          <a:bodyPr wrap="square" rtlCol="0">
            <a:spAutoFit/>
          </a:bodyPr>
          <a:lstStyle/>
          <a:p>
            <a:r>
              <a:rPr lang="en-US" sz="2800" b="1" dirty="0">
                <a:solidFill>
                  <a:schemeClr val="bg1"/>
                </a:solidFill>
              </a:rPr>
              <a:t>A</a:t>
            </a:r>
          </a:p>
        </p:txBody>
      </p:sp>
      <p:sp>
        <p:nvSpPr>
          <p:cNvPr id="5" name="TextBox 4">
            <a:extLst>
              <a:ext uri="{FF2B5EF4-FFF2-40B4-BE49-F238E27FC236}">
                <a16:creationId xmlns:a16="http://schemas.microsoft.com/office/drawing/2014/main" id="{4F582E54-3411-43EB-86D5-0CBC27F92B8B}"/>
              </a:ext>
            </a:extLst>
          </p:cNvPr>
          <p:cNvSpPr txBox="1"/>
          <p:nvPr/>
        </p:nvSpPr>
        <p:spPr>
          <a:xfrm>
            <a:off x="4572000" y="1252728"/>
            <a:ext cx="685800" cy="523220"/>
          </a:xfrm>
          <a:prstGeom prst="rect">
            <a:avLst/>
          </a:prstGeom>
          <a:noFill/>
        </p:spPr>
        <p:txBody>
          <a:bodyPr wrap="square" rtlCol="0">
            <a:spAutoFit/>
          </a:bodyPr>
          <a:lstStyle/>
          <a:p>
            <a:r>
              <a:rPr lang="en-US" sz="2800" b="1" dirty="0">
                <a:solidFill>
                  <a:schemeClr val="bg1"/>
                </a:solidFill>
              </a:rPr>
              <a:t>B</a:t>
            </a:r>
          </a:p>
        </p:txBody>
      </p:sp>
      <p:sp>
        <p:nvSpPr>
          <p:cNvPr id="7" name="TextBox 6">
            <a:extLst>
              <a:ext uri="{FF2B5EF4-FFF2-40B4-BE49-F238E27FC236}">
                <a16:creationId xmlns:a16="http://schemas.microsoft.com/office/drawing/2014/main" id="{3BB3C8B8-020C-41D0-89E0-E38A3B94F672}"/>
              </a:ext>
            </a:extLst>
          </p:cNvPr>
          <p:cNvSpPr txBox="1"/>
          <p:nvPr/>
        </p:nvSpPr>
        <p:spPr>
          <a:xfrm>
            <a:off x="2743200" y="6096000"/>
            <a:ext cx="2895600" cy="707886"/>
          </a:xfrm>
          <a:prstGeom prst="rect">
            <a:avLst/>
          </a:prstGeom>
          <a:noFill/>
        </p:spPr>
        <p:txBody>
          <a:bodyPr wrap="square" rtlCol="0">
            <a:spAutoFit/>
          </a:bodyPr>
          <a:lstStyle/>
          <a:p>
            <a:r>
              <a:rPr lang="en-US" sz="4000" dirty="0"/>
              <a:t>convergent</a:t>
            </a:r>
          </a:p>
        </p:txBody>
      </p:sp>
    </p:spTree>
    <p:extLst>
      <p:ext uri="{BB962C8B-B14F-4D97-AF65-F5344CB8AC3E}">
        <p14:creationId xmlns:p14="http://schemas.microsoft.com/office/powerpoint/2010/main" val="425018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FFAD1-57E1-49AF-971E-84DC5C6D6AFC}"/>
              </a:ext>
            </a:extLst>
          </p:cNvPr>
          <p:cNvPicPr>
            <a:picLocks noChangeAspect="1"/>
          </p:cNvPicPr>
          <p:nvPr/>
        </p:nvPicPr>
        <p:blipFill>
          <a:blip r:embed="rId2"/>
          <a:stretch>
            <a:fillRect/>
          </a:stretch>
        </p:blipFill>
        <p:spPr>
          <a:xfrm>
            <a:off x="228600" y="39624"/>
            <a:ext cx="8876489" cy="5562600"/>
          </a:xfrm>
          <a:prstGeom prst="rect">
            <a:avLst/>
          </a:prstGeom>
        </p:spPr>
      </p:pic>
      <p:sp>
        <p:nvSpPr>
          <p:cNvPr id="2" name="TextBox 1">
            <a:extLst>
              <a:ext uri="{FF2B5EF4-FFF2-40B4-BE49-F238E27FC236}">
                <a16:creationId xmlns:a16="http://schemas.microsoft.com/office/drawing/2014/main" id="{A9CD30B6-BC99-48A6-A2E8-3015355AB744}"/>
              </a:ext>
            </a:extLst>
          </p:cNvPr>
          <p:cNvSpPr txBox="1"/>
          <p:nvPr/>
        </p:nvSpPr>
        <p:spPr>
          <a:xfrm>
            <a:off x="228600" y="5605272"/>
            <a:ext cx="8686800" cy="1200329"/>
          </a:xfrm>
          <a:prstGeom prst="rect">
            <a:avLst/>
          </a:prstGeom>
          <a:noFill/>
        </p:spPr>
        <p:txBody>
          <a:bodyPr wrap="square" rtlCol="0">
            <a:spAutoFit/>
          </a:bodyPr>
          <a:lstStyle/>
          <a:p>
            <a:r>
              <a:rPr lang="en-US" sz="3600">
                <a:solidFill>
                  <a:schemeClr val="accent1">
                    <a:lumMod val="75000"/>
                  </a:schemeClr>
                </a:solidFill>
              </a:rPr>
              <a:t>The </a:t>
            </a:r>
            <a:r>
              <a:rPr lang="en-US" sz="3600" dirty="0">
                <a:solidFill>
                  <a:schemeClr val="accent1">
                    <a:lumMod val="75000"/>
                  </a:schemeClr>
                </a:solidFill>
              </a:rPr>
              <a:t>antibiotic resistance in strains C and D is an example of  a ___________.</a:t>
            </a:r>
          </a:p>
        </p:txBody>
      </p:sp>
      <p:sp>
        <p:nvSpPr>
          <p:cNvPr id="4" name="TextBox 3">
            <a:extLst>
              <a:ext uri="{FF2B5EF4-FFF2-40B4-BE49-F238E27FC236}">
                <a16:creationId xmlns:a16="http://schemas.microsoft.com/office/drawing/2014/main" id="{E5C1C582-50CD-437F-AE1D-B4358E54AA6A}"/>
              </a:ext>
            </a:extLst>
          </p:cNvPr>
          <p:cNvSpPr txBox="1"/>
          <p:nvPr/>
        </p:nvSpPr>
        <p:spPr>
          <a:xfrm>
            <a:off x="3352800" y="3490996"/>
            <a:ext cx="685800" cy="523220"/>
          </a:xfrm>
          <a:prstGeom prst="rect">
            <a:avLst/>
          </a:prstGeom>
          <a:noFill/>
        </p:spPr>
        <p:txBody>
          <a:bodyPr wrap="square" rtlCol="0">
            <a:spAutoFit/>
          </a:bodyPr>
          <a:lstStyle/>
          <a:p>
            <a:r>
              <a:rPr lang="en-US" sz="2800" b="1" dirty="0">
                <a:solidFill>
                  <a:schemeClr val="bg1"/>
                </a:solidFill>
              </a:rPr>
              <a:t>C</a:t>
            </a:r>
          </a:p>
        </p:txBody>
      </p:sp>
      <p:sp>
        <p:nvSpPr>
          <p:cNvPr id="5" name="TextBox 4">
            <a:extLst>
              <a:ext uri="{FF2B5EF4-FFF2-40B4-BE49-F238E27FC236}">
                <a16:creationId xmlns:a16="http://schemas.microsoft.com/office/drawing/2014/main" id="{4F582E54-3411-43EB-86D5-0CBC27F92B8B}"/>
              </a:ext>
            </a:extLst>
          </p:cNvPr>
          <p:cNvSpPr txBox="1"/>
          <p:nvPr/>
        </p:nvSpPr>
        <p:spPr>
          <a:xfrm>
            <a:off x="4191000" y="3048000"/>
            <a:ext cx="685800" cy="523220"/>
          </a:xfrm>
          <a:prstGeom prst="rect">
            <a:avLst/>
          </a:prstGeom>
          <a:noFill/>
        </p:spPr>
        <p:txBody>
          <a:bodyPr wrap="square" rtlCol="0">
            <a:spAutoFit/>
          </a:bodyPr>
          <a:lstStyle/>
          <a:p>
            <a:r>
              <a:rPr lang="en-US" sz="2800" b="1" dirty="0">
                <a:solidFill>
                  <a:schemeClr val="bg1"/>
                </a:solidFill>
              </a:rPr>
              <a:t>D</a:t>
            </a:r>
          </a:p>
        </p:txBody>
      </p:sp>
      <p:sp>
        <p:nvSpPr>
          <p:cNvPr id="7" name="TextBox 6">
            <a:extLst>
              <a:ext uri="{FF2B5EF4-FFF2-40B4-BE49-F238E27FC236}">
                <a16:creationId xmlns:a16="http://schemas.microsoft.com/office/drawing/2014/main" id="{9A43832A-753B-4A4E-9D89-D26A43548BAA}"/>
              </a:ext>
            </a:extLst>
          </p:cNvPr>
          <p:cNvSpPr txBox="1"/>
          <p:nvPr/>
        </p:nvSpPr>
        <p:spPr>
          <a:xfrm>
            <a:off x="4038600" y="6042285"/>
            <a:ext cx="2895600" cy="707886"/>
          </a:xfrm>
          <a:prstGeom prst="rect">
            <a:avLst/>
          </a:prstGeom>
          <a:noFill/>
        </p:spPr>
        <p:txBody>
          <a:bodyPr wrap="square" rtlCol="0">
            <a:spAutoFit/>
          </a:bodyPr>
          <a:lstStyle/>
          <a:p>
            <a:r>
              <a:rPr lang="en-US" sz="4000" dirty="0"/>
              <a:t>homology</a:t>
            </a:r>
          </a:p>
        </p:txBody>
      </p:sp>
    </p:spTree>
    <p:extLst>
      <p:ext uri="{BB962C8B-B14F-4D97-AF65-F5344CB8AC3E}">
        <p14:creationId xmlns:p14="http://schemas.microsoft.com/office/powerpoint/2010/main" val="5787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ext Box 8"/>
          <p:cNvSpPr txBox="1">
            <a:spLocks noChangeArrowheads="1"/>
          </p:cNvSpPr>
          <p:nvPr/>
        </p:nvSpPr>
        <p:spPr bwMode="auto">
          <a:xfrm>
            <a:off x="71438" y="6249988"/>
            <a:ext cx="958850" cy="517525"/>
          </a:xfrm>
          <a:prstGeom prst="rect">
            <a:avLst/>
          </a:prstGeom>
          <a:noFill/>
          <a:ln w="9525">
            <a:noFill/>
            <a:miter lim="800000"/>
            <a:headEnd/>
            <a:tailEnd/>
          </a:ln>
        </p:spPr>
        <p:txBody>
          <a:bodyPr>
            <a:spAutoFit/>
          </a:bodyPr>
          <a:lstStyle/>
          <a:p>
            <a:pPr eaLnBrk="0" hangingPunct="0">
              <a:spcBef>
                <a:spcPct val="50000"/>
              </a:spcBef>
            </a:pPr>
            <a:r>
              <a:rPr lang="en-US" sz="1400">
                <a:solidFill>
                  <a:schemeClr val="bg1"/>
                </a:solidFill>
              </a:rPr>
              <a:t>Go to Section:</a:t>
            </a:r>
            <a:endParaRPr lang="en-US" sz="2400"/>
          </a:p>
        </p:txBody>
      </p:sp>
      <p:pic>
        <p:nvPicPr>
          <p:cNvPr id="4109" name="Picture 13"/>
          <p:cNvPicPr>
            <a:picLocks noChangeAspect="1" noChangeArrowheads="1"/>
          </p:cNvPicPr>
          <p:nvPr/>
        </p:nvPicPr>
        <p:blipFill>
          <a:blip r:embed="rId3" cstate="print"/>
          <a:srcRect/>
          <a:stretch>
            <a:fillRect/>
          </a:stretch>
        </p:blipFill>
        <p:spPr bwMode="auto">
          <a:xfrm>
            <a:off x="5729288" y="2667000"/>
            <a:ext cx="3046412" cy="3238500"/>
          </a:xfrm>
          <a:prstGeom prst="rect">
            <a:avLst/>
          </a:prstGeom>
          <a:noFill/>
          <a:ln w="9525">
            <a:noFill/>
            <a:miter lim="800000"/>
            <a:headEnd/>
            <a:tailEnd/>
          </a:ln>
        </p:spPr>
      </p:pic>
      <p:sp>
        <p:nvSpPr>
          <p:cNvPr id="4114" name="Text Box 18"/>
          <p:cNvSpPr txBox="1">
            <a:spLocks noChangeArrowheads="1"/>
          </p:cNvSpPr>
          <p:nvPr/>
        </p:nvSpPr>
        <p:spPr bwMode="auto">
          <a:xfrm>
            <a:off x="555459" y="5181600"/>
            <a:ext cx="4976813" cy="366713"/>
          </a:xfrm>
          <a:prstGeom prst="rect">
            <a:avLst/>
          </a:prstGeom>
          <a:noFill/>
          <a:ln w="9525">
            <a:noFill/>
            <a:miter lim="800000"/>
            <a:headEnd/>
            <a:tailEnd/>
          </a:ln>
        </p:spPr>
        <p:txBody>
          <a:bodyPr>
            <a:spAutoFit/>
          </a:bodyPr>
          <a:lstStyle/>
          <a:p>
            <a:pPr algn="ctr">
              <a:spcBef>
                <a:spcPct val="50000"/>
              </a:spcBef>
            </a:pPr>
            <a:r>
              <a:rPr lang="en-US" dirty="0">
                <a:solidFill>
                  <a:srgbClr val="1818FF"/>
                </a:solidFill>
              </a:rPr>
              <a:t>Worm</a:t>
            </a:r>
          </a:p>
        </p:txBody>
      </p:sp>
      <p:sp>
        <p:nvSpPr>
          <p:cNvPr id="4115" name="Text Box 19"/>
          <p:cNvSpPr txBox="1">
            <a:spLocks noChangeArrowheads="1"/>
          </p:cNvSpPr>
          <p:nvPr/>
        </p:nvSpPr>
        <p:spPr bwMode="auto">
          <a:xfrm>
            <a:off x="5446713" y="6057900"/>
            <a:ext cx="3328987" cy="366713"/>
          </a:xfrm>
          <a:prstGeom prst="rect">
            <a:avLst/>
          </a:prstGeom>
          <a:noFill/>
          <a:ln w="9525">
            <a:noFill/>
            <a:miter lim="800000"/>
            <a:headEnd/>
            <a:tailEnd/>
          </a:ln>
        </p:spPr>
        <p:txBody>
          <a:bodyPr>
            <a:spAutoFit/>
          </a:bodyPr>
          <a:lstStyle/>
          <a:p>
            <a:pPr>
              <a:spcBef>
                <a:spcPct val="50000"/>
              </a:spcBef>
            </a:pPr>
            <a:r>
              <a:rPr lang="en-US" dirty="0"/>
              <a:t>  </a:t>
            </a:r>
            <a:r>
              <a:rPr lang="en-US" dirty="0">
                <a:solidFill>
                  <a:srgbClr val="1818FF"/>
                </a:solidFill>
              </a:rPr>
              <a:t>mountain lion, cougar, puma </a:t>
            </a:r>
          </a:p>
        </p:txBody>
      </p:sp>
      <p:grpSp>
        <p:nvGrpSpPr>
          <p:cNvPr id="12" name="Group 11"/>
          <p:cNvGrpSpPr/>
          <p:nvPr/>
        </p:nvGrpSpPr>
        <p:grpSpPr>
          <a:xfrm>
            <a:off x="122555" y="2932113"/>
            <a:ext cx="5324158" cy="2053590"/>
            <a:chOff x="122555" y="2932113"/>
            <a:chExt cx="5324158" cy="2053590"/>
          </a:xfrm>
        </p:grpSpPr>
        <p:pic>
          <p:nvPicPr>
            <p:cNvPr id="21506" name="Picture 2"/>
            <p:cNvPicPr>
              <a:picLocks noChangeAspect="1" noChangeArrowheads="1"/>
            </p:cNvPicPr>
            <p:nvPr/>
          </p:nvPicPr>
          <p:blipFill>
            <a:blip r:embed="rId4" cstate="print"/>
            <a:srcRect/>
            <a:stretch>
              <a:fillRect/>
            </a:stretch>
          </p:blipFill>
          <p:spPr bwMode="auto">
            <a:xfrm>
              <a:off x="122555" y="2932113"/>
              <a:ext cx="2738120" cy="2053590"/>
            </a:xfrm>
            <a:prstGeom prst="rect">
              <a:avLst/>
            </a:prstGeom>
            <a:noFill/>
            <a:ln w="9525">
              <a:noFill/>
              <a:miter lim="800000"/>
              <a:headEnd/>
              <a:tailEnd/>
            </a:ln>
          </p:spPr>
        </p:pic>
        <p:pic>
          <p:nvPicPr>
            <p:cNvPr id="21507" name="Picture 3"/>
            <p:cNvPicPr>
              <a:picLocks noChangeAspect="1" noChangeArrowheads="1"/>
            </p:cNvPicPr>
            <p:nvPr/>
          </p:nvPicPr>
          <p:blipFill>
            <a:blip r:embed="rId5" cstate="print"/>
            <a:srcRect/>
            <a:stretch>
              <a:fillRect/>
            </a:stretch>
          </p:blipFill>
          <p:spPr bwMode="auto">
            <a:xfrm>
              <a:off x="3043866" y="2985755"/>
              <a:ext cx="2402847" cy="1946306"/>
            </a:xfrm>
            <a:prstGeom prst="rect">
              <a:avLst/>
            </a:prstGeom>
            <a:noFill/>
            <a:ln w="9525">
              <a:noFill/>
              <a:miter lim="800000"/>
              <a:headEnd/>
              <a:tailEnd/>
            </a:ln>
          </p:spPr>
        </p:pic>
      </p:grpSp>
      <p:sp>
        <p:nvSpPr>
          <p:cNvPr id="2" name="TextBox 1"/>
          <p:cNvSpPr txBox="1"/>
          <p:nvPr/>
        </p:nvSpPr>
        <p:spPr>
          <a:xfrm>
            <a:off x="2512532" y="914400"/>
            <a:ext cx="3465513" cy="769441"/>
          </a:xfrm>
          <a:prstGeom prst="rect">
            <a:avLst/>
          </a:prstGeom>
          <a:noFill/>
        </p:spPr>
        <p:txBody>
          <a:bodyPr wrap="square" rtlCol="0">
            <a:spAutoFit/>
          </a:bodyPr>
          <a:lstStyle/>
          <a:p>
            <a:r>
              <a:rPr lang="en-US" sz="4400" dirty="0"/>
              <a:t>Classification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3978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4" grpId="0"/>
      <p:bldP spid="4115"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Text Box 2"/>
          <p:cNvSpPr>
            <a:spLocks noGrp="1" noChangeArrowheads="1"/>
          </p:cNvSpPr>
          <p:nvPr>
            <p:ph type="body" idx="1"/>
          </p:nvPr>
        </p:nvSpPr>
        <p:spPr>
          <a:xfrm>
            <a:off x="1769438" y="-152400"/>
            <a:ext cx="5619750" cy="1066800"/>
          </a:xfrm>
          <a:noFill/>
        </p:spPr>
        <p:txBody>
          <a:bodyPr/>
          <a:lstStyle/>
          <a:p>
            <a:pPr marL="0" indent="0">
              <a:buNone/>
            </a:pPr>
            <a:r>
              <a:rPr lang="en-US" altLang="en-US" sz="4000" b="1" dirty="0"/>
              <a:t>Binomial Nomenclature </a:t>
            </a:r>
          </a:p>
          <a:p>
            <a:pPr marL="1627188" lvl="2" indent="-457200" eaLnBrk="1" hangingPunct="1">
              <a:buFontTx/>
              <a:buNone/>
            </a:pPr>
            <a:endParaRPr lang="en-US" dirty="0"/>
          </a:p>
        </p:txBody>
      </p:sp>
      <p:sp>
        <p:nvSpPr>
          <p:cNvPr id="6147" name="Text Box 3"/>
          <p:cNvSpPr txBox="1">
            <a:spLocks noChangeArrowheads="1"/>
          </p:cNvSpPr>
          <p:nvPr/>
        </p:nvSpPr>
        <p:spPr bwMode="auto">
          <a:xfrm>
            <a:off x="71438" y="6249988"/>
            <a:ext cx="958850" cy="517525"/>
          </a:xfrm>
          <a:prstGeom prst="rect">
            <a:avLst/>
          </a:prstGeom>
          <a:noFill/>
          <a:ln w="9525">
            <a:noFill/>
            <a:miter lim="800000"/>
            <a:headEnd/>
            <a:tailEnd/>
          </a:ln>
        </p:spPr>
        <p:txBody>
          <a:bodyPr>
            <a:spAutoFit/>
          </a:bodyPr>
          <a:lstStyle/>
          <a:p>
            <a:pPr eaLnBrk="0" hangingPunct="0">
              <a:spcBef>
                <a:spcPct val="50000"/>
              </a:spcBef>
            </a:pPr>
            <a:r>
              <a:rPr lang="en-US" sz="1400">
                <a:solidFill>
                  <a:schemeClr val="bg1"/>
                </a:solidFill>
              </a:rPr>
              <a:t>Go to Section:</a:t>
            </a:r>
            <a:endParaRPr lang="en-US" sz="2400"/>
          </a:p>
        </p:txBody>
      </p:sp>
      <p:pic>
        <p:nvPicPr>
          <p:cNvPr id="89092" name="Picture 4"/>
          <p:cNvPicPr>
            <a:picLocks noChangeAspect="1" noChangeArrowheads="1"/>
          </p:cNvPicPr>
          <p:nvPr/>
        </p:nvPicPr>
        <p:blipFill>
          <a:blip r:embed="rId3" cstate="print"/>
          <a:srcRect/>
          <a:stretch>
            <a:fillRect/>
          </a:stretch>
        </p:blipFill>
        <p:spPr bwMode="auto">
          <a:xfrm>
            <a:off x="5929278" y="505375"/>
            <a:ext cx="3046412" cy="3238500"/>
          </a:xfrm>
          <a:prstGeom prst="rect">
            <a:avLst/>
          </a:prstGeom>
          <a:noFill/>
          <a:ln w="9525">
            <a:noFill/>
            <a:miter lim="800000"/>
            <a:headEnd/>
            <a:tailEnd/>
          </a:ln>
        </p:spPr>
      </p:pic>
      <p:sp>
        <p:nvSpPr>
          <p:cNvPr id="89093" name="Text Box 5"/>
          <p:cNvSpPr txBox="1">
            <a:spLocks noChangeArrowheads="1"/>
          </p:cNvSpPr>
          <p:nvPr/>
        </p:nvSpPr>
        <p:spPr bwMode="auto">
          <a:xfrm>
            <a:off x="122555" y="3806190"/>
            <a:ext cx="6401912" cy="523220"/>
          </a:xfrm>
          <a:prstGeom prst="rect">
            <a:avLst/>
          </a:prstGeom>
          <a:noFill/>
          <a:ln w="9525">
            <a:noFill/>
            <a:miter lim="800000"/>
            <a:headEnd/>
            <a:tailEnd/>
          </a:ln>
        </p:spPr>
        <p:txBody>
          <a:bodyPr wrap="square">
            <a:spAutoFit/>
          </a:bodyPr>
          <a:lstStyle/>
          <a:p>
            <a:pPr>
              <a:spcBef>
                <a:spcPct val="50000"/>
              </a:spcBef>
            </a:pPr>
            <a:r>
              <a:rPr lang="en-US" sz="2800" i="1" dirty="0" err="1">
                <a:solidFill>
                  <a:srgbClr val="1818FF"/>
                </a:solidFill>
              </a:rPr>
              <a:t>Taenia</a:t>
            </a:r>
            <a:r>
              <a:rPr lang="en-US" sz="2800" i="1" dirty="0">
                <a:solidFill>
                  <a:srgbClr val="1818FF"/>
                </a:solidFill>
              </a:rPr>
              <a:t> </a:t>
            </a:r>
            <a:r>
              <a:rPr lang="en-US" sz="2800" i="1" dirty="0" err="1">
                <a:solidFill>
                  <a:srgbClr val="1818FF"/>
                </a:solidFill>
              </a:rPr>
              <a:t>solium</a:t>
            </a:r>
            <a:r>
              <a:rPr lang="en-US" sz="2800" i="1" dirty="0">
                <a:solidFill>
                  <a:srgbClr val="1818FF"/>
                </a:solidFill>
              </a:rPr>
              <a:t>         </a:t>
            </a:r>
            <a:r>
              <a:rPr lang="en-US" sz="2800" i="1" dirty="0" err="1">
                <a:solidFill>
                  <a:srgbClr val="1818FF"/>
                </a:solidFill>
              </a:rPr>
              <a:t>Lumbricus</a:t>
            </a:r>
            <a:r>
              <a:rPr lang="en-US" sz="2800" i="1" dirty="0">
                <a:solidFill>
                  <a:srgbClr val="1818FF"/>
                </a:solidFill>
              </a:rPr>
              <a:t> </a:t>
            </a:r>
            <a:r>
              <a:rPr lang="en-US" sz="2800" i="1" dirty="0" err="1">
                <a:solidFill>
                  <a:srgbClr val="1818FF"/>
                </a:solidFill>
              </a:rPr>
              <a:t>terrestris</a:t>
            </a:r>
            <a:endParaRPr lang="en-US" sz="2800" i="1" dirty="0">
              <a:solidFill>
                <a:srgbClr val="1818FF"/>
              </a:solidFill>
            </a:endParaRPr>
          </a:p>
        </p:txBody>
      </p:sp>
      <p:sp>
        <p:nvSpPr>
          <p:cNvPr id="89094" name="Text Box 6"/>
          <p:cNvSpPr txBox="1">
            <a:spLocks noChangeArrowheads="1"/>
          </p:cNvSpPr>
          <p:nvPr/>
        </p:nvSpPr>
        <p:spPr bwMode="auto">
          <a:xfrm>
            <a:off x="5729288" y="3581400"/>
            <a:ext cx="3328987" cy="523220"/>
          </a:xfrm>
          <a:prstGeom prst="rect">
            <a:avLst/>
          </a:prstGeom>
          <a:noFill/>
          <a:ln w="9525">
            <a:noFill/>
            <a:miter lim="800000"/>
            <a:headEnd/>
            <a:tailEnd/>
          </a:ln>
        </p:spPr>
        <p:txBody>
          <a:bodyPr>
            <a:spAutoFit/>
          </a:bodyPr>
          <a:lstStyle/>
          <a:p>
            <a:pPr>
              <a:spcBef>
                <a:spcPct val="50000"/>
              </a:spcBef>
            </a:pPr>
            <a:r>
              <a:rPr lang="en-US" dirty="0"/>
              <a:t>            </a:t>
            </a:r>
            <a:r>
              <a:rPr lang="en-US" sz="2800" i="1" dirty="0">
                <a:solidFill>
                  <a:srgbClr val="1818FF"/>
                </a:solidFill>
              </a:rPr>
              <a:t>Puma </a:t>
            </a:r>
            <a:r>
              <a:rPr lang="en-US" sz="2800" i="1" dirty="0" err="1">
                <a:solidFill>
                  <a:srgbClr val="1818FF"/>
                </a:solidFill>
              </a:rPr>
              <a:t>concolor</a:t>
            </a:r>
            <a:r>
              <a:rPr lang="en-US" sz="2800" dirty="0">
                <a:solidFill>
                  <a:srgbClr val="1818FF"/>
                </a:solidFill>
              </a:rPr>
              <a:t> </a:t>
            </a:r>
          </a:p>
        </p:txBody>
      </p:sp>
      <p:grpSp>
        <p:nvGrpSpPr>
          <p:cNvPr id="9" name="Group 8"/>
          <p:cNvGrpSpPr/>
          <p:nvPr/>
        </p:nvGrpSpPr>
        <p:grpSpPr>
          <a:xfrm>
            <a:off x="122555" y="1752600"/>
            <a:ext cx="5324158" cy="2053590"/>
            <a:chOff x="122555" y="2932113"/>
            <a:chExt cx="5324158" cy="2053590"/>
          </a:xfrm>
        </p:grpSpPr>
        <p:pic>
          <p:nvPicPr>
            <p:cNvPr id="10" name="Picture 2"/>
            <p:cNvPicPr>
              <a:picLocks noChangeAspect="1" noChangeArrowheads="1"/>
            </p:cNvPicPr>
            <p:nvPr/>
          </p:nvPicPr>
          <p:blipFill>
            <a:blip r:embed="rId4" cstate="print"/>
            <a:srcRect/>
            <a:stretch>
              <a:fillRect/>
            </a:stretch>
          </p:blipFill>
          <p:spPr bwMode="auto">
            <a:xfrm>
              <a:off x="122555" y="2932113"/>
              <a:ext cx="2738120" cy="2053590"/>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3043866" y="2985755"/>
              <a:ext cx="2402847" cy="1946306"/>
            </a:xfrm>
            <a:prstGeom prst="rect">
              <a:avLst/>
            </a:prstGeom>
            <a:noFill/>
            <a:ln w="9525">
              <a:noFill/>
              <a:miter lim="800000"/>
              <a:headEnd/>
              <a:tailEnd/>
            </a:ln>
          </p:spPr>
        </p:pic>
      </p:grpSp>
      <p:pic>
        <p:nvPicPr>
          <p:cNvPr id="1026" name="Picture 2" descr="Starr 030612-0063 Tribulus terrestri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3744" y="4526926"/>
            <a:ext cx="2095500" cy="1571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50804" y="6275669"/>
            <a:ext cx="2788969" cy="523220"/>
          </a:xfrm>
          <a:prstGeom prst="rect">
            <a:avLst/>
          </a:prstGeom>
        </p:spPr>
        <p:txBody>
          <a:bodyPr wrap="none">
            <a:spAutoFit/>
          </a:bodyPr>
          <a:lstStyle/>
          <a:p>
            <a:r>
              <a:rPr lang="en-US" sz="2800" i="1" dirty="0" err="1">
                <a:solidFill>
                  <a:schemeClr val="tx2"/>
                </a:solidFill>
              </a:rPr>
              <a:t>Tribulus</a:t>
            </a:r>
            <a:r>
              <a:rPr lang="en-US" sz="2800" i="1" dirty="0">
                <a:solidFill>
                  <a:schemeClr val="tx2"/>
                </a:solidFill>
              </a:rPr>
              <a:t> </a:t>
            </a:r>
            <a:r>
              <a:rPr lang="en-US" sz="2800" i="1" dirty="0" err="1">
                <a:solidFill>
                  <a:schemeClr val="tx2"/>
                </a:solidFill>
              </a:rPr>
              <a:t>terrestris</a:t>
            </a:r>
            <a:endParaRPr lang="en-US" sz="2800" dirty="0">
              <a:solidFill>
                <a:schemeClr val="tx2"/>
              </a:solidFill>
            </a:endParaRPr>
          </a:p>
        </p:txBody>
      </p:sp>
      <p:sp>
        <p:nvSpPr>
          <p:cNvPr id="3" name="Rectangle 2"/>
          <p:cNvSpPr/>
          <p:nvPr/>
        </p:nvSpPr>
        <p:spPr>
          <a:xfrm>
            <a:off x="6014617" y="6073170"/>
            <a:ext cx="3129383" cy="523220"/>
          </a:xfrm>
          <a:prstGeom prst="rect">
            <a:avLst/>
          </a:prstGeom>
        </p:spPr>
        <p:txBody>
          <a:bodyPr wrap="none">
            <a:spAutoFit/>
          </a:bodyPr>
          <a:lstStyle/>
          <a:p>
            <a:r>
              <a:rPr lang="en-US" sz="2800" i="1" dirty="0">
                <a:solidFill>
                  <a:schemeClr val="tx2"/>
                </a:solidFill>
              </a:rPr>
              <a:t>Puma </a:t>
            </a:r>
            <a:r>
              <a:rPr lang="en-US" sz="2800" i="1" dirty="0" err="1">
                <a:solidFill>
                  <a:schemeClr val="tx2"/>
                </a:solidFill>
              </a:rPr>
              <a:t>yagouaroundi</a:t>
            </a:r>
            <a:endParaRPr lang="en-US" sz="2800" dirty="0">
              <a:solidFill>
                <a:schemeClr val="tx2"/>
              </a:solidFill>
            </a:endParaRPr>
          </a:p>
        </p:txBody>
      </p:sp>
      <p:pic>
        <p:nvPicPr>
          <p:cNvPr id="1028" name="Picture 4" descr="Image result for leopardus pardali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8606" y="4433226"/>
            <a:ext cx="2341404" cy="175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51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Effect transition="in" filter="dissolve">
                                      <p:cBhvr>
                                        <p:cTn id="7" dur="500"/>
                                        <p:tgtEl>
                                          <p:spTgt spid="890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909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909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909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bldLvl="3" autoUpdateAnimBg="0"/>
      <p:bldP spid="89093" grpId="0"/>
      <p:bldP spid="89094"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0" name="Picture 43" descr="20_03LinnaeanClassif-U"/>
          <p:cNvPicPr>
            <a:picLocks noChangeAspect="1" noChangeArrowheads="1"/>
          </p:cNvPicPr>
          <p:nvPr/>
        </p:nvPicPr>
        <p:blipFill>
          <a:blip r:embed="rId3">
            <a:extLst>
              <a:ext uri="{28A0092B-C50C-407E-A947-70E740481C1C}">
                <a14:useLocalDpi xmlns:a14="http://schemas.microsoft.com/office/drawing/2010/main" val="0"/>
              </a:ext>
            </a:extLst>
          </a:blip>
          <a:srcRect b="2460"/>
          <a:stretch>
            <a:fillRect/>
          </a:stretch>
        </p:blipFill>
        <p:spPr bwMode="auto">
          <a:xfrm>
            <a:off x="1355725" y="136525"/>
            <a:ext cx="643255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052" name="Text Box 31"/>
          <p:cNvSpPr txBox="1">
            <a:spLocks noChangeArrowheads="1"/>
          </p:cNvSpPr>
          <p:nvPr/>
        </p:nvSpPr>
        <p:spPr bwMode="auto">
          <a:xfrm>
            <a:off x="4913313" y="857250"/>
            <a:ext cx="28368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800" b="1" dirty="0"/>
              <a:t>Species: </a:t>
            </a:r>
            <a:r>
              <a:rPr lang="en-US" altLang="en-US" sz="1800" b="1" i="1" dirty="0" err="1"/>
              <a:t>Panthera</a:t>
            </a:r>
            <a:r>
              <a:rPr lang="en-US" altLang="en-US" sz="1800" b="1" i="1" dirty="0"/>
              <a:t> </a:t>
            </a:r>
            <a:r>
              <a:rPr lang="en-US" altLang="en-US" sz="1800" b="1" i="1" dirty="0" err="1"/>
              <a:t>pardus</a:t>
            </a:r>
            <a:endParaRPr lang="en-US" altLang="en-US" sz="1800" b="1" dirty="0"/>
          </a:p>
        </p:txBody>
      </p:sp>
      <p:sp>
        <p:nvSpPr>
          <p:cNvPr id="386053" name="Text Box 31"/>
          <p:cNvSpPr txBox="1">
            <a:spLocks noChangeArrowheads="1"/>
          </p:cNvSpPr>
          <p:nvPr/>
        </p:nvSpPr>
        <p:spPr bwMode="auto">
          <a:xfrm>
            <a:off x="2982913" y="5127625"/>
            <a:ext cx="1173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a:lnSpc>
                <a:spcPct val="95000"/>
              </a:lnSpc>
            </a:pPr>
            <a:r>
              <a:rPr lang="en-US" altLang="en-US" sz="1800" b="1" dirty="0"/>
              <a:t>Kingdom:</a:t>
            </a:r>
          </a:p>
          <a:p>
            <a:pPr algn="ctr">
              <a:lnSpc>
                <a:spcPct val="95000"/>
              </a:lnSpc>
            </a:pPr>
            <a:r>
              <a:rPr lang="en-US" altLang="en-US" sz="1800" b="1" dirty="0"/>
              <a:t> Animalia </a:t>
            </a:r>
          </a:p>
        </p:txBody>
      </p:sp>
      <p:sp>
        <p:nvSpPr>
          <p:cNvPr id="386056" name="Text Box 31"/>
          <p:cNvSpPr txBox="1">
            <a:spLocks noChangeArrowheads="1"/>
          </p:cNvSpPr>
          <p:nvPr/>
        </p:nvSpPr>
        <p:spPr bwMode="auto">
          <a:xfrm>
            <a:off x="3071813" y="5991225"/>
            <a:ext cx="9953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a:lnSpc>
                <a:spcPct val="95000"/>
              </a:lnSpc>
            </a:pPr>
            <a:r>
              <a:rPr lang="en-US" altLang="en-US" sz="1800" b="1" dirty="0"/>
              <a:t>Domain:</a:t>
            </a:r>
          </a:p>
          <a:p>
            <a:pPr algn="ctr">
              <a:lnSpc>
                <a:spcPct val="95000"/>
              </a:lnSpc>
            </a:pPr>
            <a:r>
              <a:rPr lang="en-US" altLang="en-US" sz="1800" b="1" dirty="0"/>
              <a:t>Eukarya </a:t>
            </a:r>
          </a:p>
        </p:txBody>
      </p:sp>
      <p:sp>
        <p:nvSpPr>
          <p:cNvPr id="386057" name="Text Box 31"/>
          <p:cNvSpPr txBox="1">
            <a:spLocks noChangeArrowheads="1"/>
          </p:cNvSpPr>
          <p:nvPr/>
        </p:nvSpPr>
        <p:spPr bwMode="auto">
          <a:xfrm>
            <a:off x="4913313" y="1495425"/>
            <a:ext cx="21637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800" b="1" dirty="0"/>
              <a:t>Genus: </a:t>
            </a:r>
            <a:r>
              <a:rPr lang="en-US" altLang="en-US" sz="1800" b="1" i="1" dirty="0" err="1"/>
              <a:t>Panthera</a:t>
            </a:r>
            <a:endParaRPr lang="en-US" altLang="en-US" sz="1800" b="1" dirty="0"/>
          </a:p>
        </p:txBody>
      </p:sp>
      <p:sp>
        <p:nvSpPr>
          <p:cNvPr id="386058" name="Text Box 31"/>
          <p:cNvSpPr txBox="1">
            <a:spLocks noChangeArrowheads="1"/>
          </p:cNvSpPr>
          <p:nvPr/>
        </p:nvSpPr>
        <p:spPr bwMode="auto">
          <a:xfrm>
            <a:off x="4913313" y="2867025"/>
            <a:ext cx="190976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800" b="1" dirty="0"/>
              <a:t>Order: </a:t>
            </a:r>
            <a:r>
              <a:rPr lang="en-US" altLang="en-US" sz="1800" b="1" dirty="0" err="1"/>
              <a:t>Carnivora</a:t>
            </a:r>
            <a:endParaRPr lang="en-US" altLang="en-US" sz="1800" b="1" dirty="0"/>
          </a:p>
        </p:txBody>
      </p:sp>
      <p:sp>
        <p:nvSpPr>
          <p:cNvPr id="386059" name="Text Box 31"/>
          <p:cNvSpPr txBox="1">
            <a:spLocks noChangeArrowheads="1"/>
          </p:cNvSpPr>
          <p:nvPr/>
        </p:nvSpPr>
        <p:spPr bwMode="auto">
          <a:xfrm>
            <a:off x="4913313" y="2155825"/>
            <a:ext cx="170656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800" b="1" dirty="0"/>
              <a:t>Family: </a:t>
            </a:r>
            <a:r>
              <a:rPr lang="en-US" altLang="en-US" sz="1800" b="1" dirty="0" err="1"/>
              <a:t>Felidae</a:t>
            </a:r>
            <a:endParaRPr lang="en-US" altLang="en-US" sz="1800" b="1" dirty="0"/>
          </a:p>
        </p:txBody>
      </p:sp>
      <p:sp>
        <p:nvSpPr>
          <p:cNvPr id="386060" name="Text Box 31"/>
          <p:cNvSpPr txBox="1">
            <a:spLocks noChangeArrowheads="1"/>
          </p:cNvSpPr>
          <p:nvPr/>
        </p:nvSpPr>
        <p:spPr bwMode="auto">
          <a:xfrm>
            <a:off x="4913313" y="3629025"/>
            <a:ext cx="19351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800" b="1" dirty="0"/>
              <a:t>Class: Mammalia</a:t>
            </a:r>
          </a:p>
        </p:txBody>
      </p:sp>
      <p:sp>
        <p:nvSpPr>
          <p:cNvPr id="386061" name="Text Box 31"/>
          <p:cNvSpPr txBox="1">
            <a:spLocks noChangeArrowheads="1"/>
          </p:cNvSpPr>
          <p:nvPr/>
        </p:nvSpPr>
        <p:spPr bwMode="auto">
          <a:xfrm>
            <a:off x="4913313" y="4416425"/>
            <a:ext cx="21637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800" b="1" dirty="0"/>
              <a:t>Phylum: Chordata</a:t>
            </a:r>
          </a:p>
        </p:txBody>
      </p:sp>
      <p:sp>
        <p:nvSpPr>
          <p:cNvPr id="386062" name="Line 37"/>
          <p:cNvSpPr>
            <a:spLocks noChangeShapeType="1"/>
          </p:cNvSpPr>
          <p:nvPr/>
        </p:nvSpPr>
        <p:spPr bwMode="auto">
          <a:xfrm>
            <a:off x="3608388" y="1019175"/>
            <a:ext cx="1250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6063" name="Line 38"/>
          <p:cNvSpPr>
            <a:spLocks noChangeShapeType="1"/>
          </p:cNvSpPr>
          <p:nvPr/>
        </p:nvSpPr>
        <p:spPr bwMode="auto">
          <a:xfrm>
            <a:off x="3611563" y="1635125"/>
            <a:ext cx="1247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6064" name="Line 39"/>
          <p:cNvSpPr>
            <a:spLocks noChangeShapeType="1"/>
          </p:cNvSpPr>
          <p:nvPr/>
        </p:nvSpPr>
        <p:spPr bwMode="auto">
          <a:xfrm>
            <a:off x="3608388" y="2290763"/>
            <a:ext cx="1250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6065" name="Line 40"/>
          <p:cNvSpPr>
            <a:spLocks noChangeShapeType="1"/>
          </p:cNvSpPr>
          <p:nvPr/>
        </p:nvSpPr>
        <p:spPr bwMode="auto">
          <a:xfrm>
            <a:off x="3611563" y="3021013"/>
            <a:ext cx="1247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6066" name="Line 41"/>
          <p:cNvSpPr>
            <a:spLocks noChangeShapeType="1"/>
          </p:cNvSpPr>
          <p:nvPr/>
        </p:nvSpPr>
        <p:spPr bwMode="auto">
          <a:xfrm>
            <a:off x="3611563" y="3760788"/>
            <a:ext cx="1247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6067" name="Line 42"/>
          <p:cNvSpPr>
            <a:spLocks noChangeShapeType="1"/>
          </p:cNvSpPr>
          <p:nvPr/>
        </p:nvSpPr>
        <p:spPr bwMode="auto">
          <a:xfrm>
            <a:off x="3611563" y="4559300"/>
            <a:ext cx="1247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Rectangle 1"/>
          <p:cNvSpPr/>
          <p:nvPr/>
        </p:nvSpPr>
        <p:spPr>
          <a:xfrm>
            <a:off x="5788145" y="6255544"/>
            <a:ext cx="3435621" cy="461665"/>
          </a:xfrm>
          <a:prstGeom prst="rect">
            <a:avLst/>
          </a:prstGeom>
        </p:spPr>
        <p:txBody>
          <a:bodyPr wrap="none">
            <a:spAutoFit/>
          </a:bodyPr>
          <a:lstStyle/>
          <a:p>
            <a:r>
              <a:rPr lang="en-US" altLang="en-US" sz="2400" b="1" dirty="0"/>
              <a:t>Hierarchical Classification</a:t>
            </a:r>
            <a:endParaRPr lang="en-US" sz="2400" b="1" dirty="0"/>
          </a:p>
        </p:txBody>
      </p:sp>
      <p:sp>
        <p:nvSpPr>
          <p:cNvPr id="21" name="TextBox 20"/>
          <p:cNvSpPr txBox="1"/>
          <p:nvPr/>
        </p:nvSpPr>
        <p:spPr>
          <a:xfrm>
            <a:off x="4395192" y="162760"/>
            <a:ext cx="3873103" cy="400110"/>
          </a:xfrm>
          <a:prstGeom prst="rect">
            <a:avLst/>
          </a:prstGeom>
          <a:noFill/>
        </p:spPr>
        <p:txBody>
          <a:bodyPr wrap="square" rtlCol="0">
            <a:spAutoFit/>
          </a:bodyPr>
          <a:lstStyle/>
          <a:p>
            <a:r>
              <a:rPr lang="en-US" sz="2000" dirty="0"/>
              <a:t>Leopard (common name)</a:t>
            </a:r>
          </a:p>
        </p:txBody>
      </p:sp>
    </p:spTree>
    <p:extLst>
      <p:ext uri="{BB962C8B-B14F-4D97-AF65-F5344CB8AC3E}">
        <p14:creationId xmlns:p14="http://schemas.microsoft.com/office/powerpoint/2010/main" val="157569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6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60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60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6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60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60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60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6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p:bldP spid="386053" grpId="0"/>
      <p:bldP spid="386056" grpId="0"/>
      <p:bldP spid="386057" grpId="0"/>
      <p:bldP spid="386058" grpId="0"/>
      <p:bldP spid="386059" grpId="0"/>
      <p:bldP spid="386060" grpId="0"/>
      <p:bldP spid="3860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153" y="280021"/>
            <a:ext cx="8229600" cy="1701180"/>
          </a:xfrm>
        </p:spPr>
        <p:txBody>
          <a:bodyPr/>
          <a:lstStyle/>
          <a:p>
            <a:pPr marL="0" indent="0">
              <a:buNone/>
            </a:pPr>
            <a:r>
              <a:rPr lang="en-US" sz="4800" dirty="0"/>
              <a:t>Why aren’t caecilians classified as snakes?</a:t>
            </a:r>
          </a:p>
          <a:p>
            <a:endParaRPr lang="en-US" dirty="0"/>
          </a:p>
        </p:txBody>
      </p:sp>
      <p:pic>
        <p:nvPicPr>
          <p:cNvPr id="1026" name="Picture 2" descr="http://www.scientificindians.com/wp-content/uploads/2012/05/Lungless-species-high-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842" y="2286000"/>
            <a:ext cx="43434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cserp.com/SCSPhotoGalleryMiscSnakesFullSizeImages/SouthernRingNeckedSnake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905" b="22251"/>
          <a:stretch/>
        </p:blipFill>
        <p:spPr bwMode="auto">
          <a:xfrm>
            <a:off x="33130" y="2514600"/>
            <a:ext cx="4359484" cy="21201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19800" y="5901467"/>
            <a:ext cx="2438400" cy="369332"/>
          </a:xfrm>
          <a:prstGeom prst="rect">
            <a:avLst/>
          </a:prstGeom>
          <a:noFill/>
        </p:spPr>
        <p:txBody>
          <a:bodyPr wrap="square" rtlCol="0">
            <a:spAutoFit/>
          </a:bodyPr>
          <a:lstStyle/>
          <a:p>
            <a:r>
              <a:rPr lang="en-US" dirty="0">
                <a:hlinkClick r:id="rId4" action="ppaction://hlinkfile"/>
              </a:rPr>
              <a:t>Caecilians video clip</a:t>
            </a:r>
            <a:endParaRPr lang="en-US" dirty="0"/>
          </a:p>
        </p:txBody>
      </p:sp>
    </p:spTree>
    <p:extLst>
      <p:ext uri="{BB962C8B-B14F-4D97-AF65-F5344CB8AC3E}">
        <p14:creationId xmlns:p14="http://schemas.microsoft.com/office/powerpoint/2010/main" val="91845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m-herms.net/My%20Web/SELC-D/Reptiles%20and%20Amphibians/rep%20&amp;/images/ReptilesAmphibians_img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5859"/>
            <a:ext cx="6185377" cy="704328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096000" y="5562600"/>
            <a:ext cx="990600" cy="304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934200" y="4419600"/>
            <a:ext cx="1219200" cy="304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48000" y="2895600"/>
            <a:ext cx="990600" cy="4572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1376" y="6324600"/>
            <a:ext cx="3048000" cy="533400"/>
          </a:xfrm>
        </p:spPr>
        <p:txBody>
          <a:bodyPr>
            <a:normAutofit/>
          </a:bodyPr>
          <a:lstStyle/>
          <a:p>
            <a:pPr marL="0" indent="0">
              <a:buNone/>
            </a:pPr>
            <a:r>
              <a:rPr lang="en-US" sz="1400" dirty="0"/>
              <a:t>You don’t need to know details about caecilians.</a:t>
            </a:r>
          </a:p>
        </p:txBody>
      </p:sp>
    </p:spTree>
    <p:extLst>
      <p:ext uri="{BB962C8B-B14F-4D97-AF65-F5344CB8AC3E}">
        <p14:creationId xmlns:p14="http://schemas.microsoft.com/office/powerpoint/2010/main" val="511003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915400" cy="6400800"/>
          </a:xfrm>
        </p:spPr>
        <p:txBody>
          <a:bodyPr>
            <a:normAutofit/>
          </a:bodyPr>
          <a:lstStyle/>
          <a:p>
            <a:pPr marL="0" indent="0">
              <a:buNone/>
            </a:pPr>
            <a:r>
              <a:rPr lang="en-US" dirty="0"/>
              <a:t>Is the </a:t>
            </a:r>
            <a:r>
              <a:rPr lang="en-US" dirty="0" err="1"/>
              <a:t>leglessness</a:t>
            </a:r>
            <a:r>
              <a:rPr lang="en-US" dirty="0"/>
              <a:t> of caecilians  and snakes homologous or analogous?</a:t>
            </a:r>
          </a:p>
          <a:p>
            <a:r>
              <a:rPr lang="en-US" dirty="0"/>
              <a:t>Analogous </a:t>
            </a:r>
          </a:p>
          <a:p>
            <a:endParaRPr lang="en-US" dirty="0"/>
          </a:p>
          <a:p>
            <a:pPr marL="0" indent="0">
              <a:buNone/>
            </a:pPr>
            <a:r>
              <a:rPr lang="en-US" dirty="0"/>
              <a:t>The </a:t>
            </a:r>
            <a:r>
              <a:rPr lang="en-US" dirty="0" err="1"/>
              <a:t>leglessness</a:t>
            </a:r>
            <a:r>
              <a:rPr lang="en-US" dirty="0"/>
              <a:t> of caecilians  and snakes is the result of ____________ evolution</a:t>
            </a:r>
          </a:p>
          <a:p>
            <a:r>
              <a:rPr lang="en-US" dirty="0"/>
              <a:t>convergent</a:t>
            </a:r>
          </a:p>
          <a:p>
            <a:pPr marL="0" indent="0">
              <a:buNone/>
            </a:pPr>
            <a:endParaRPr lang="en-US" dirty="0"/>
          </a:p>
          <a:p>
            <a:pPr marL="0" indent="0">
              <a:buNone/>
            </a:pPr>
            <a:r>
              <a:rPr lang="en-US" dirty="0"/>
              <a:t>Are the backbones of snakes and caecilians homologous or analogous?</a:t>
            </a:r>
          </a:p>
          <a:p>
            <a:r>
              <a:rPr lang="en-US" dirty="0"/>
              <a:t>homologous  </a:t>
            </a:r>
          </a:p>
          <a:p>
            <a:endParaRPr lang="en-US" dirty="0"/>
          </a:p>
        </p:txBody>
      </p:sp>
    </p:spTree>
    <p:extLst>
      <p:ext uri="{BB962C8B-B14F-4D97-AF65-F5344CB8AC3E}">
        <p14:creationId xmlns:p14="http://schemas.microsoft.com/office/powerpoint/2010/main" val="158416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dirty="0"/>
              <a:t>Caecilians  and snakes have a backbone because they ________________ it from a common ancestor that had a backbone.</a:t>
            </a:r>
          </a:p>
          <a:p>
            <a:r>
              <a:rPr lang="en-US" dirty="0"/>
              <a:t>inherited </a:t>
            </a:r>
          </a:p>
        </p:txBody>
      </p:sp>
    </p:spTree>
    <p:extLst>
      <p:ext uri="{BB962C8B-B14F-4D97-AF65-F5344CB8AC3E}">
        <p14:creationId xmlns:p14="http://schemas.microsoft.com/office/powerpoint/2010/main" val="171415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palaeos.com/images/glossary/cladog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629541" cy="58952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876800"/>
            <a:ext cx="5029200" cy="1831124"/>
          </a:xfrm>
        </p:spPr>
        <p:txBody>
          <a:bodyPr/>
          <a:lstStyle/>
          <a:p>
            <a:pPr marL="0" indent="0">
              <a:buNone/>
            </a:pPr>
            <a:r>
              <a:rPr lang="en-US" dirty="0"/>
              <a:t>Do birds have four limbs?</a:t>
            </a:r>
          </a:p>
          <a:p>
            <a:pPr marL="0" indent="0">
              <a:buNone/>
            </a:pPr>
            <a:r>
              <a:rPr lang="en-US" sz="4800" dirty="0"/>
              <a:t>	Yes</a:t>
            </a:r>
          </a:p>
        </p:txBody>
      </p:sp>
      <p:sp>
        <p:nvSpPr>
          <p:cNvPr id="5" name="Oval 4"/>
          <p:cNvSpPr/>
          <p:nvPr/>
        </p:nvSpPr>
        <p:spPr>
          <a:xfrm>
            <a:off x="5334000" y="4191000"/>
            <a:ext cx="1828800" cy="6858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29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450</Words>
  <Application>Microsoft Office PowerPoint</Application>
  <PresentationFormat>On-screen Show (4:3)</PresentationFormat>
  <Paragraphs>92</Paragraphs>
  <Slides>17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Tahoma</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Chapter 20 Homework is due on ………</dc:title>
  <dc:creator>lauren.wingard</dc:creator>
  <cp:lastModifiedBy>winga</cp:lastModifiedBy>
  <cp:revision>62</cp:revision>
  <cp:lastPrinted>2020-02-20T17:35:27Z</cp:lastPrinted>
  <dcterms:created xsi:type="dcterms:W3CDTF">2015-02-16T15:57:55Z</dcterms:created>
  <dcterms:modified xsi:type="dcterms:W3CDTF">2020-02-20T21:43:38Z</dcterms:modified>
</cp:coreProperties>
</file>