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84" r:id="rId2"/>
    <p:sldId id="265" r:id="rId3"/>
    <p:sldId id="294" r:id="rId4"/>
    <p:sldId id="293" r:id="rId5"/>
    <p:sldId id="292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8000"/>
    <a:srgbClr val="666699"/>
    <a:srgbClr val="993366"/>
    <a:srgbClr val="CC33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8" autoAdjust="0"/>
    <p:restoredTop sz="67928" autoAdjust="0"/>
  </p:normalViewPr>
  <p:slideViewPr>
    <p:cSldViewPr>
      <p:cViewPr varScale="1">
        <p:scale>
          <a:sx n="58" d="100"/>
          <a:sy n="58" d="100"/>
        </p:scale>
        <p:origin x="20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472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0472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73AD88-5CE5-45C5-91C9-40C02D0A3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3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238"/>
            <a:ext cx="5608320" cy="418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472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0472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FD67A7-475B-40B5-8E54-C7B03B8BB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23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C0CDA7C-DFD2-4581-9548-0863CC0F1D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67B529-4263-4EFC-B7B7-820307F0C45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E4773E2-C097-4FB8-8F82-DBF35FF0D4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45A7BCC-451E-4AA3-B754-7A5E34518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2D57135-CD3F-4A55-9CFB-FA314935A1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22699C-C300-4184-960C-81D555A3A87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DAB07E9-505A-47E4-B5BD-43405837E9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7DD81E2-B636-48DA-8E6C-94D202B49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07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D58F-0A4A-4644-90A9-93F37E49B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8FA5F-0A0B-49E6-9AB1-6A1B18923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8A4DD-77A1-4664-BA2E-74E1D0008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esson Objective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F1C5306-7D5F-4902-A2D4-FF1FB3C618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54864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>
                <a:solidFill>
                  <a:srgbClr val="0072B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188720"/>
            <a:ext cx="8229600" cy="521208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>
                <a:schemeClr val="bg2">
                  <a:lumMod val="65000"/>
                </a:schemeClr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chemeClr val="bg2">
                  <a:lumMod val="65000"/>
                </a:schemeClr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chemeClr val="bg2">
                  <a:lumMod val="65000"/>
                </a:schemeClr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chemeClr val="bg2">
                  <a:lumMod val="65000"/>
                </a:schemeClr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chemeClr val="bg2">
                  <a:lumMod val="65000"/>
                </a:schemeClr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57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589C6F6-99FF-47F2-B588-E59B9890CD0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31F6ECE-3961-433D-9A41-7D60885F258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6711-9EC5-46EB-A529-93D684D1F5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10681946-48C3-4728-8C11-9ADD349B7CB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9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6F266-7761-4328-88EE-573FBF9D6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DAC6E-12F8-45D8-9FA6-E44FD4329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97AA0-350A-4F15-AAAD-7DD2EF14D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EF67D-7A53-4E7F-BD8E-21E5F22F7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5C08-3125-42F0-9A5B-55603EF76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A74B8-87FB-4654-AAB2-15C0569AE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EC3D6-CE21-4A97-A904-40ED0EBBE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3C213-DE8D-4364-88BA-9658C1B44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B4FD2F7-F0BF-4EA8-B583-77DACFFAE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2" r:id="rId12"/>
    <p:sldLayoutId id="214748372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334408-B2F0-4E84-9249-665B4EA7F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133600"/>
            <a:ext cx="4495800" cy="4495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318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Fun Fact: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If ATP could not be regenerated from ADP, humans would use up nearly their body weight in ATP each day.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0EAA780-574F-4510-8BF3-79CECBE9AC62}"/>
              </a:ext>
            </a:extLst>
          </p:cNvPr>
          <p:cNvCxnSpPr/>
          <p:nvPr/>
        </p:nvCxnSpPr>
        <p:spPr>
          <a:xfrm>
            <a:off x="914400" y="3962400"/>
            <a:ext cx="4267200" cy="3556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28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27D5F6F4-A04A-4980-8128-38AE44F8DC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8991600" cy="5368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Respiration </a:t>
            </a:r>
          </a:p>
          <a:p>
            <a:pPr lvl="1" eaLnBrk="1" hangingPunct="1"/>
            <a:r>
              <a:rPr lang="en-US" altLang="en-US" sz="2400" dirty="0">
                <a:ea typeface="Arial" panose="020B0604020202020204" pitchFamily="34" charset="0"/>
              </a:rPr>
              <a:t>Cells use the energy in glucose to make ATP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Two types of respiration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1.  Aerobic Respiration (with oxygen)</a:t>
            </a:r>
          </a:p>
          <a:p>
            <a:pPr lvl="1" eaLnBrk="1" hangingPunct="1"/>
            <a:r>
              <a:rPr lang="en-US" altLang="en-US" sz="2400" dirty="0">
                <a:ea typeface="Arial" panose="020B0604020202020204" pitchFamily="34" charset="0"/>
              </a:rPr>
              <a:t>glucose + oxygen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ea typeface="Arial" panose="020B0604020202020204" pitchFamily="34" charset="0"/>
              </a:rPr>
              <a:t> carbon dioxide + water + energy 								        (ATP)</a:t>
            </a:r>
          </a:p>
          <a:p>
            <a:pPr lvl="1" eaLnBrk="1" hangingPunct="1"/>
            <a:r>
              <a:rPr lang="en-US" altLang="en-US" dirty="0">
                <a:ea typeface="Arial" panose="020B0604020202020204" pitchFamily="34" charset="0"/>
              </a:rPr>
              <a:t>C</a:t>
            </a:r>
            <a:r>
              <a:rPr lang="en-US" altLang="en-US" baseline="-25000" dirty="0">
                <a:ea typeface="Arial" panose="020B0604020202020204" pitchFamily="34" charset="0"/>
              </a:rPr>
              <a:t>6</a:t>
            </a:r>
            <a:r>
              <a:rPr lang="en-US" altLang="en-US" dirty="0">
                <a:ea typeface="Arial" panose="020B0604020202020204" pitchFamily="34" charset="0"/>
              </a:rPr>
              <a:t>H</a:t>
            </a:r>
            <a:r>
              <a:rPr lang="en-US" altLang="en-US" baseline="-25000" dirty="0">
                <a:ea typeface="Arial" panose="020B0604020202020204" pitchFamily="34" charset="0"/>
              </a:rPr>
              <a:t>12</a:t>
            </a:r>
            <a:r>
              <a:rPr lang="en-US" altLang="en-US" dirty="0">
                <a:ea typeface="Arial" panose="020B0604020202020204" pitchFamily="34" charset="0"/>
              </a:rPr>
              <a:t>O</a:t>
            </a:r>
            <a:r>
              <a:rPr lang="en-US" altLang="en-US" baseline="-25000" dirty="0">
                <a:ea typeface="Arial" panose="020B0604020202020204" pitchFamily="34" charset="0"/>
              </a:rPr>
              <a:t>6</a:t>
            </a:r>
            <a:r>
              <a:rPr lang="en-US" altLang="en-US" dirty="0">
                <a:ea typeface="Arial" panose="020B0604020202020204" pitchFamily="34" charset="0"/>
              </a:rPr>
              <a:t> + O</a:t>
            </a:r>
            <a:r>
              <a:rPr lang="en-US" altLang="en-US" baseline="-25000" dirty="0">
                <a:ea typeface="Arial" panose="020B0604020202020204" pitchFamily="34" charset="0"/>
              </a:rPr>
              <a:t>2</a:t>
            </a:r>
            <a:r>
              <a:rPr lang="en-US" altLang="en-US" dirty="0">
                <a:ea typeface="Arial" panose="020B0604020202020204" pitchFamily="34" charset="0"/>
              </a:rPr>
              <a:t> </a:t>
            </a:r>
            <a:r>
              <a:rPr lang="en-US" altLang="en-US" dirty="0">
                <a:ea typeface="Arial" panose="020B0604020202020204" pitchFamily="34" charset="0"/>
                <a:sym typeface="Wingdings" panose="05000000000000000000" pitchFamily="2" charset="2"/>
              </a:rPr>
              <a:t> CO</a:t>
            </a:r>
            <a:r>
              <a:rPr lang="en-US" altLang="en-US" baseline="-25000" dirty="0">
                <a:ea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altLang="en-US" dirty="0">
                <a:ea typeface="Arial" panose="020B0604020202020204" pitchFamily="34" charset="0"/>
                <a:sym typeface="Wingdings" panose="05000000000000000000" pitchFamily="2" charset="2"/>
              </a:rPr>
              <a:t> + H</a:t>
            </a:r>
            <a:r>
              <a:rPr lang="en-US" altLang="en-US" baseline="-25000" dirty="0">
                <a:ea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altLang="en-US" dirty="0">
                <a:ea typeface="Arial" panose="020B0604020202020204" pitchFamily="34" charset="0"/>
                <a:sym typeface="Wingdings" panose="05000000000000000000" pitchFamily="2" charset="2"/>
              </a:rPr>
              <a:t>O</a:t>
            </a:r>
            <a:endParaRPr lang="en-US" altLang="en-US" dirty="0">
              <a:ea typeface="Arial" panose="020B0604020202020204" pitchFamily="34" charset="0"/>
            </a:endParaRPr>
          </a:p>
          <a:p>
            <a:pPr lvl="1" eaLnBrk="1" hangingPunct="1"/>
            <a:endParaRPr lang="en-US" altLang="en-US" sz="2400" dirty="0">
              <a:ea typeface="Arial" panose="020B0604020202020204" pitchFamily="34" charset="0"/>
            </a:endParaRP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CC3300"/>
                </a:solidFill>
                <a:ea typeface="Arial" panose="020B0604020202020204" pitchFamily="34" charset="0"/>
              </a:rPr>
              <a:t>(Notice that this is the reverse of photosynthesis)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z="2000" b="1" dirty="0">
              <a:solidFill>
                <a:srgbClr val="CC3300"/>
              </a:solidFill>
              <a:ea typeface="Arial" panose="020B0604020202020204" pitchFamily="34" charset="0"/>
            </a:endParaRPr>
          </a:p>
          <a:p>
            <a:pPr lvl="4" eaLnBrk="1" hangingPunct="1">
              <a:buFont typeface="Wingdings" panose="05000000000000000000" pitchFamily="2" charset="2"/>
              <a:buNone/>
            </a:pPr>
            <a:endParaRPr lang="en-US" altLang="en-US" sz="1800" dirty="0">
              <a:ea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ea typeface="Arial" panose="020B0604020202020204" pitchFamily="34" charset="0"/>
              </a:rPr>
              <a:t>36 molecules of ATP are produced for every molecule of glucose </a:t>
            </a:r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burned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endParaRPr lang="en-US" altLang="ja-JP" sz="2400" dirty="0">
              <a:ea typeface="ＭＳ Ｐゴシック" panose="020B0600070205080204" pitchFamily="34" charset="-128"/>
            </a:endParaRP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ea typeface="Arial" panose="020B0604020202020204" pitchFamily="34" charset="0"/>
              </a:rPr>
              <a:t>   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582063-E17D-4B70-B665-942CBAFBB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388"/>
            <a:ext cx="179863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6A9C-B67A-4EA8-864B-F9E14D003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Where does weight go?</a:t>
            </a:r>
          </a:p>
        </p:txBody>
      </p:sp>
      <p:pic>
        <p:nvPicPr>
          <p:cNvPr id="1026" name="Picture 2" descr="Image result for person standing on scale&quot;">
            <a:extLst>
              <a:ext uri="{FF2B5EF4-FFF2-40B4-BE49-F238E27FC236}">
                <a16:creationId xmlns:a16="http://schemas.microsoft.com/office/drawing/2014/main" id="{E1C55C7A-D59B-409A-8285-ACC40921F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90286"/>
            <a:ext cx="7620000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84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WINDOWS\Desktop\bio_ch9_476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7" r="32303"/>
          <a:stretch/>
        </p:blipFill>
        <p:spPr bwMode="auto">
          <a:xfrm>
            <a:off x="2156088" y="596348"/>
            <a:ext cx="4648200" cy="620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oloring page exh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88" y="2514600"/>
            <a:ext cx="2089896" cy="295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>
            <a:off x="1676400" y="609600"/>
            <a:ext cx="165155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7148D096-B7DB-4424-8417-271A014CBA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756"/>
            <a:ext cx="2632616" cy="14973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B014BE0-44BC-4313-AC32-AA6CD3A4F7F4}"/>
              </a:ext>
            </a:extLst>
          </p:cNvPr>
          <p:cNvSpPr/>
          <p:nvPr/>
        </p:nvSpPr>
        <p:spPr>
          <a:xfrm>
            <a:off x="229937" y="1497300"/>
            <a:ext cx="20874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>
                <a:ea typeface="Arial" panose="020B0604020202020204" pitchFamily="34" charset="0"/>
              </a:rPr>
              <a:t>C</a:t>
            </a:r>
            <a:r>
              <a:rPr lang="en-US" altLang="en-US" sz="4000" b="1" baseline="-25000" dirty="0">
                <a:ea typeface="Arial" panose="020B0604020202020204" pitchFamily="34" charset="0"/>
              </a:rPr>
              <a:t>6</a:t>
            </a:r>
            <a:r>
              <a:rPr lang="en-US" altLang="en-US" sz="4000" b="1" dirty="0">
                <a:ea typeface="Arial" panose="020B0604020202020204" pitchFamily="34" charset="0"/>
              </a:rPr>
              <a:t>H</a:t>
            </a:r>
            <a:r>
              <a:rPr lang="en-US" altLang="en-US" sz="4000" b="1" baseline="-25000" dirty="0">
                <a:ea typeface="Arial" panose="020B0604020202020204" pitchFamily="34" charset="0"/>
              </a:rPr>
              <a:t>12</a:t>
            </a:r>
            <a:r>
              <a:rPr lang="en-US" altLang="en-US" sz="4000" b="1" dirty="0">
                <a:ea typeface="Arial" panose="020B0604020202020204" pitchFamily="34" charset="0"/>
              </a:rPr>
              <a:t>O</a:t>
            </a:r>
            <a:r>
              <a:rPr lang="en-US" altLang="en-US" sz="4000" b="1" baseline="-25000" dirty="0">
                <a:ea typeface="Arial" panose="020B0604020202020204" pitchFamily="34" charset="0"/>
              </a:rPr>
              <a:t>6</a:t>
            </a:r>
            <a:endParaRPr lang="en-US" sz="40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367E5A-066C-4703-B5C4-0072625E6A76}"/>
              </a:ext>
            </a:extLst>
          </p:cNvPr>
          <p:cNvSpPr/>
          <p:nvPr/>
        </p:nvSpPr>
        <p:spPr>
          <a:xfrm>
            <a:off x="7553514" y="4744480"/>
            <a:ext cx="11769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>
                <a:ea typeface="Arial" panose="020B0604020202020204" pitchFamily="34" charset="0"/>
                <a:sym typeface="Wingdings" panose="05000000000000000000" pitchFamily="2" charset="2"/>
              </a:rPr>
              <a:t>CO</a:t>
            </a:r>
            <a:r>
              <a:rPr lang="en-US" altLang="en-US" sz="3600" b="1" baseline="-25000" dirty="0">
                <a:ea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altLang="en-US" sz="3600" b="1" dirty="0"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sz="36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210C051-3761-456C-A6C5-D79FA3F5DA3A}"/>
              </a:ext>
            </a:extLst>
          </p:cNvPr>
          <p:cNvSpPr/>
          <p:nvPr/>
        </p:nvSpPr>
        <p:spPr>
          <a:xfrm>
            <a:off x="7553514" y="5638800"/>
            <a:ext cx="11769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>
                <a:ea typeface="Arial" panose="020B0604020202020204" pitchFamily="34" charset="0"/>
                <a:sym typeface="Wingdings" panose="05000000000000000000" pitchFamily="2" charset="2"/>
              </a:rPr>
              <a:t>H</a:t>
            </a:r>
            <a:r>
              <a:rPr lang="en-US" altLang="en-US" sz="3600" b="1" baseline="-25000" dirty="0">
                <a:ea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altLang="en-US" sz="3600" b="1" dirty="0">
                <a:ea typeface="Arial" panose="020B0604020202020204" pitchFamily="34" charset="0"/>
                <a:sym typeface="Wingdings" panose="05000000000000000000" pitchFamily="2" charset="2"/>
              </a:rPr>
              <a:t>O</a:t>
            </a:r>
            <a:r>
              <a:rPr lang="en-US" altLang="en-US" sz="3600" dirty="0"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401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02F63CF-A5C2-4A3C-B8AC-81C5F7FEF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2. Anaerobic Respiration (without oxygen)   (Fermentation)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76EA5326-99B2-4768-BBF5-B25F3812E7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6019800" cy="43434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The partial </a:t>
            </a:r>
            <a:r>
              <a:rPr lang="ja-JP" altLang="en-US" sz="2800" dirty="0">
                <a:ea typeface="ＭＳ Ｐゴシック" panose="020B0600070205080204" pitchFamily="34" charset="-128"/>
              </a:rPr>
              <a:t>“</a:t>
            </a:r>
            <a:r>
              <a:rPr lang="en-US" altLang="ja-JP" sz="2800" dirty="0">
                <a:ea typeface="ＭＳ Ｐゴシック" panose="020B0600070205080204" pitchFamily="34" charset="-128"/>
              </a:rPr>
              <a:t>burning</a:t>
            </a:r>
            <a:r>
              <a:rPr lang="ja-JP" altLang="en-US" sz="2800" dirty="0">
                <a:ea typeface="ＭＳ Ｐゴシック" panose="020B0600070205080204" pitchFamily="34" charset="-128"/>
              </a:rPr>
              <a:t>”</a:t>
            </a:r>
            <a:r>
              <a:rPr lang="en-US" altLang="ja-JP" sz="2800" dirty="0">
                <a:ea typeface="ＭＳ Ｐゴシック" panose="020B0600070205080204" pitchFamily="34" charset="-128"/>
              </a:rPr>
              <a:t> of glucose in the absence of oxygen</a:t>
            </a: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Produces 2 molecules of ATP, carbon dioxide and </a:t>
            </a:r>
            <a:r>
              <a:rPr lang="en-US" altLang="en-US" sz="2800" b="1" dirty="0">
                <a:solidFill>
                  <a:schemeClr val="tx2"/>
                </a:solidFill>
                <a:ea typeface="ＭＳ Ｐゴシック" panose="020B0600070205080204" pitchFamily="34" charset="-128"/>
              </a:rPr>
              <a:t>ethyl alcohol</a:t>
            </a:r>
            <a:r>
              <a:rPr lang="en-US" altLang="en-US" sz="2800" dirty="0">
                <a:ea typeface="ＭＳ Ｐゴシック" panose="020B0600070205080204" pitchFamily="34" charset="-128"/>
              </a:rPr>
              <a:t>  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OR 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Produces 2 molecules of ATP, carbon dioxide and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lactic acid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endParaRPr lang="en-US" altLang="en-US" sz="2800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pic>
        <p:nvPicPr>
          <p:cNvPr id="29705" name="Picture 9" descr="yeast">
            <a:extLst>
              <a:ext uri="{FF2B5EF4-FFF2-40B4-BE49-F238E27FC236}">
                <a16:creationId xmlns:a16="http://schemas.microsoft.com/office/drawing/2014/main" id="{42153FF1-8364-4920-A500-C32B29D1228E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1447800"/>
            <a:ext cx="1905000" cy="1720850"/>
          </a:xfrm>
          <a:noFill/>
        </p:spPr>
      </p:pic>
      <p:pic>
        <p:nvPicPr>
          <p:cNvPr id="29706" name="Picture 10" descr="beer">
            <a:extLst>
              <a:ext uri="{FF2B5EF4-FFF2-40B4-BE49-F238E27FC236}">
                <a16:creationId xmlns:a16="http://schemas.microsoft.com/office/drawing/2014/main" id="{90A744A2-CD86-4BD4-BD1D-1135707B25B7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89900" y="2057400"/>
            <a:ext cx="1054100" cy="2074863"/>
          </a:xfrm>
          <a:noFill/>
        </p:spPr>
      </p:pic>
      <p:pic>
        <p:nvPicPr>
          <p:cNvPr id="2050" name="Picture 2" descr="Image result for strength and conditioning logo">
            <a:extLst>
              <a:ext uri="{FF2B5EF4-FFF2-40B4-BE49-F238E27FC236}">
                <a16:creationId xmlns:a16="http://schemas.microsoft.com/office/drawing/2014/main" id="{1F91047B-099F-44C5-8BF2-B8B90AEA4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2" y="5276850"/>
            <a:ext cx="30765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uiExpand="1" build="p" autoUpdateAnimBg="0" advAuto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</TotalTime>
  <Words>157</Words>
  <Application>Microsoft Office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Times New Roman</vt:lpstr>
      <vt:lpstr>Wingdings</vt:lpstr>
      <vt:lpstr>Pixel</vt:lpstr>
      <vt:lpstr>PowerPoint Presentation</vt:lpstr>
      <vt:lpstr>PowerPoint Presentation</vt:lpstr>
      <vt:lpstr>Where does weight go?</vt:lpstr>
      <vt:lpstr>PowerPoint Presentation</vt:lpstr>
      <vt:lpstr>2. Anaerobic Respiration (without oxygen)   (Fermentation)</vt:lpstr>
    </vt:vector>
  </TitlesOfParts>
  <Company>Sheldon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landis</dc:creator>
  <cp:lastModifiedBy>Lauren Wingard</cp:lastModifiedBy>
  <cp:revision>272</cp:revision>
  <cp:lastPrinted>2020-01-21T19:03:09Z</cp:lastPrinted>
  <dcterms:created xsi:type="dcterms:W3CDTF">2005-11-21T21:05:43Z</dcterms:created>
  <dcterms:modified xsi:type="dcterms:W3CDTF">2020-01-21T19:33:34Z</dcterms:modified>
</cp:coreProperties>
</file>