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9" r:id="rId2"/>
    <p:sldId id="261" r:id="rId3"/>
    <p:sldId id="272" r:id="rId4"/>
    <p:sldId id="270" r:id="rId5"/>
    <p:sldId id="274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2" autoAdjust="0"/>
    <p:restoredTop sz="66250" autoAdjust="0"/>
  </p:normalViewPr>
  <p:slideViewPr>
    <p:cSldViewPr>
      <p:cViewPr>
        <p:scale>
          <a:sx n="86" d="100"/>
          <a:sy n="86" d="100"/>
        </p:scale>
        <p:origin x="1382" y="-10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74823C-B8DD-4432-8059-9A1BFCC93389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B4FE6F-B378-4DC7-80E7-DCF80F18E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56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6D1E2D86-3D20-4B4D-8714-A7F717751C31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1"/>
            <a:ext cx="5140960" cy="418337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92100" indent="-292100" eaLnBrk="1" hangingPunct="1"/>
            <a:r>
              <a:rPr lang="en-US" altLang="en-US" dirty="0"/>
              <a:t>Review:</a:t>
            </a:r>
            <a:r>
              <a:rPr lang="en-US" altLang="en-US" baseline="0" dirty="0"/>
              <a:t>  </a:t>
            </a:r>
            <a:r>
              <a:rPr lang="en-US" altLang="en-US" dirty="0"/>
              <a:t>In crossing over, homologous portions of two </a:t>
            </a:r>
            <a:r>
              <a:rPr lang="en-US" altLang="en-US" dirty="0" err="1"/>
              <a:t>nonsister</a:t>
            </a:r>
            <a:r>
              <a:rPr lang="en-US" altLang="en-US" dirty="0"/>
              <a:t> chromatids trade places.</a:t>
            </a:r>
          </a:p>
          <a:p>
            <a:pPr marL="292100" indent="-292100" eaLnBrk="1" hangingPunct="1"/>
            <a:r>
              <a:rPr lang="en-US" altLang="en-US" dirty="0"/>
              <a:t>Crossing over contributes to genetic variation by combining DNA, producing chromosomes with </a:t>
            </a:r>
            <a:r>
              <a:rPr lang="en-US" altLang="en-US" baseline="0" dirty="0"/>
              <a:t> </a:t>
            </a:r>
            <a:r>
              <a:rPr lang="en-US" altLang="en-US" dirty="0"/>
              <a:t>new combinations of maternal and paternal alleles.</a:t>
            </a:r>
          </a:p>
          <a:p>
            <a:pPr eaLnBrk="1" hangingPunct="1"/>
            <a:endParaRPr lang="en-US" altLang="en-US" dirty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A89981D5-573F-48F9-8C83-DA1FB27F7766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3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1"/>
            <a:ext cx="5140960" cy="4183379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2100" indent="-292100" eaLnBrk="1" hangingPunct="1"/>
            <a:r>
              <a:rPr lang="en-US" altLang="en-US" dirty="0"/>
              <a:t>Homologous pairs of chromosomes orient randomly at metaphase I of meiosis.</a:t>
            </a:r>
          </a:p>
          <a:p>
            <a:pPr marL="292100" indent="-292100" eaLnBrk="1" hangingPunct="1"/>
            <a:r>
              <a:rPr lang="en-US" altLang="en-US" dirty="0"/>
              <a:t>In independent assortment, each pair of chromosomes sorts maternal and paternal homologs into daughter cells</a:t>
            </a:r>
            <a:r>
              <a:rPr lang="en-US" altLang="en-US" baseline="0" dirty="0"/>
              <a:t> </a:t>
            </a:r>
            <a:r>
              <a:rPr lang="en-US" altLang="en-US" dirty="0"/>
              <a:t>independently of the other pairs.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For humans (</a:t>
            </a:r>
            <a:r>
              <a:rPr lang="en-US" altLang="en-US" i="1" dirty="0"/>
              <a:t>n</a:t>
            </a:r>
            <a:r>
              <a:rPr lang="en-US" altLang="en-US" dirty="0"/>
              <a:t> = 23), there are more than 8 million (2</a:t>
            </a:r>
            <a:r>
              <a:rPr lang="en-US" altLang="en-US" baseline="30000" dirty="0"/>
              <a:t>23</a:t>
            </a:r>
            <a:r>
              <a:rPr lang="en-US" altLang="en-US" dirty="0"/>
              <a:t>) possible combinations of chromosomes.</a:t>
            </a:r>
          </a:p>
          <a:p>
            <a:endParaRPr lang="en-US" altLang="en-US" dirty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1906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6D1E2D86-3D20-4B4D-8714-A7F717751C31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1"/>
            <a:ext cx="5140960" cy="418337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92100" indent="-292100" eaLnBrk="1" hangingPunct="1"/>
            <a:r>
              <a:rPr lang="en-US" altLang="en-US" dirty="0"/>
              <a:t>Review:</a:t>
            </a:r>
            <a:r>
              <a:rPr lang="en-US" altLang="en-US" baseline="0" dirty="0"/>
              <a:t>  </a:t>
            </a:r>
            <a:r>
              <a:rPr lang="en-US" altLang="en-US" dirty="0"/>
              <a:t>In crossing over, homologous portions of two </a:t>
            </a:r>
            <a:r>
              <a:rPr lang="en-US" altLang="en-US" dirty="0" err="1"/>
              <a:t>nonsister</a:t>
            </a:r>
            <a:r>
              <a:rPr lang="en-US" altLang="en-US" dirty="0"/>
              <a:t> chromatids trade places.</a:t>
            </a:r>
          </a:p>
          <a:p>
            <a:pPr marL="292100" indent="-292100" eaLnBrk="1" hangingPunct="1"/>
            <a:r>
              <a:rPr lang="en-US" altLang="en-US" dirty="0"/>
              <a:t>Crossing over contributes to genetic variation by combining DNA, producing chromosomes with </a:t>
            </a:r>
            <a:r>
              <a:rPr lang="en-US" altLang="en-US" baseline="0" dirty="0"/>
              <a:t> </a:t>
            </a:r>
            <a:r>
              <a:rPr lang="en-US" altLang="en-US" dirty="0"/>
              <a:t>new combinations of maternal and paternal alleles.</a:t>
            </a:r>
          </a:p>
          <a:p>
            <a:pPr eaLnBrk="1" hangingPunct="1"/>
            <a:endParaRPr lang="en-US" altLang="en-US" dirty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817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972560" y="8831581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</a:pPr>
            <a:fld id="{6D1E2D86-3D20-4B4D-8714-A7F717751C31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1"/>
            <a:ext cx="5140960" cy="418337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marL="292100" indent="-292100" eaLnBrk="1" hangingPunct="1"/>
            <a:r>
              <a:rPr lang="en-US" altLang="en-US" dirty="0"/>
              <a:t>Review:</a:t>
            </a:r>
            <a:r>
              <a:rPr lang="en-US" altLang="en-US" baseline="0" dirty="0"/>
              <a:t>  </a:t>
            </a:r>
            <a:r>
              <a:rPr lang="en-US" altLang="en-US" dirty="0"/>
              <a:t>In crossing over, homologous portions of two </a:t>
            </a:r>
            <a:r>
              <a:rPr lang="en-US" altLang="en-US" dirty="0" err="1"/>
              <a:t>nonsister</a:t>
            </a:r>
            <a:r>
              <a:rPr lang="en-US" altLang="en-US" dirty="0"/>
              <a:t> chromatids trade places.</a:t>
            </a:r>
          </a:p>
          <a:p>
            <a:pPr marL="292100" indent="-292100" eaLnBrk="1" hangingPunct="1"/>
            <a:r>
              <a:rPr lang="en-US" altLang="en-US" dirty="0"/>
              <a:t>Crossing over contributes to genetic variation by combining DNA, producing chromosomes with </a:t>
            </a:r>
            <a:r>
              <a:rPr lang="en-US" altLang="en-US" baseline="0" dirty="0"/>
              <a:t> </a:t>
            </a:r>
            <a:r>
              <a:rPr lang="en-US" altLang="en-US" dirty="0"/>
              <a:t>new combinations of maternal and paternal alleles.</a:t>
            </a:r>
          </a:p>
          <a:p>
            <a:pPr eaLnBrk="1" hangingPunct="1"/>
            <a:endParaRPr lang="en-US" altLang="en-US" dirty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2231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0000"/>
              </a:schemeClr>
            </a:gs>
            <a:gs pos="100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06A72EB-7765-408C-BAD0-8CD80BD320E6}" type="datetimeFigureOut">
              <a:rPr lang="en-US" smtClean="0"/>
              <a:t>1/30/2020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F598AC-C0FE-49B5-A771-AD11057AF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19" y="-381000"/>
            <a:ext cx="7620000" cy="1143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Review: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3A8169-29CC-42FB-9D29-F17F67172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57200"/>
            <a:ext cx="8686800" cy="5943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Where do you get your DNA?</a:t>
            </a:r>
          </a:p>
          <a:p>
            <a:pPr lvl="1"/>
            <a:r>
              <a:rPr lang="en-US" sz="3600" dirty="0">
                <a:solidFill>
                  <a:srgbClr val="002060"/>
                </a:solidFill>
              </a:rPr>
              <a:t>Mother and Father</a:t>
            </a:r>
          </a:p>
          <a:p>
            <a:pPr lvl="1"/>
            <a:endParaRPr lang="en-US" sz="3800" dirty="0"/>
          </a:p>
          <a:p>
            <a:endParaRPr lang="en-US" sz="3600" dirty="0">
              <a:solidFill>
                <a:srgbClr val="C00000"/>
              </a:solidFill>
            </a:endParaRPr>
          </a:p>
          <a:p>
            <a:r>
              <a:rPr lang="en-US" sz="3600" dirty="0">
                <a:solidFill>
                  <a:srgbClr val="C00000"/>
                </a:solidFill>
              </a:rPr>
              <a:t>What is the probability that you would have the exact same DNA as your brother or sister?</a:t>
            </a:r>
          </a:p>
          <a:p>
            <a:pPr lvl="1"/>
            <a:r>
              <a:rPr lang="en-US" sz="3600" dirty="0">
                <a:solidFill>
                  <a:srgbClr val="C00000"/>
                </a:solidFill>
              </a:rPr>
              <a:t>Way less that 1 in 70 trillion!</a:t>
            </a:r>
          </a:p>
          <a:p>
            <a:pPr marL="11430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         70,000,000,000,000</a:t>
            </a: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8A161B-84E8-4705-B3EC-F939E3BBA411}"/>
              </a:ext>
            </a:extLst>
          </p:cNvPr>
          <p:cNvSpPr txBox="1">
            <a:spLocks/>
          </p:cNvSpPr>
          <p:nvPr/>
        </p:nvSpPr>
        <p:spPr>
          <a:xfrm>
            <a:off x="-6658" y="22098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C00000"/>
                </a:solidFill>
              </a:rPr>
              <a:t>Wild guess : </a:t>
            </a:r>
          </a:p>
        </p:txBody>
      </p:sp>
    </p:spTree>
    <p:extLst>
      <p:ext uri="{BB962C8B-B14F-4D97-AF65-F5344CB8AC3E}">
        <p14:creationId xmlns:p14="http://schemas.microsoft.com/office/powerpoint/2010/main" val="419181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495" y="152400"/>
            <a:ext cx="8801100" cy="5200650"/>
          </a:xfrm>
        </p:spPr>
        <p:txBody>
          <a:bodyPr lIns="91440" tIns="45720" rIns="91440" bIns="45720"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4800" dirty="0"/>
              <a:t>Three things contribute to genetic variation in siblings</a:t>
            </a:r>
          </a:p>
          <a:p>
            <a:pPr marL="1371600" lvl="1" indent="-914400" eaLnBrk="1" hangingPunct="1">
              <a:buFont typeface="+mj-lt"/>
              <a:buAutoNum type="arabicPeriod"/>
            </a:pPr>
            <a:r>
              <a:rPr lang="en-US" altLang="en-US" sz="4800" dirty="0"/>
              <a:t>Independent assortment of chromosomes during meiosis</a:t>
            </a:r>
          </a:p>
        </p:txBody>
      </p:sp>
      <p:sp>
        <p:nvSpPr>
          <p:cNvPr id="8197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8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12" descr="10_10IndependentAssort_1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75"/>
          <a:stretch>
            <a:fillRect/>
          </a:stretch>
        </p:blipFill>
        <p:spPr bwMode="auto">
          <a:xfrm>
            <a:off x="265241" y="225939"/>
            <a:ext cx="8548687" cy="504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8763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eaLnBrk="1" hangingPunct="1"/>
            <a:r>
              <a:rPr lang="en-US" altLang="en-US" sz="1800" b="1" dirty="0">
                <a:solidFill>
                  <a:schemeClr val="accent4">
                    <a:lumMod val="50000"/>
                  </a:schemeClr>
                </a:solidFill>
                <a:latin typeface="Arial" charset="0"/>
              </a:rPr>
              <a:t>Independent Assortment of Chromosomes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43153" y="230701"/>
            <a:ext cx="6505575" cy="298450"/>
            <a:chOff x="1374775" y="765175"/>
            <a:chExt cx="6505575" cy="298450"/>
          </a:xfrm>
        </p:grpSpPr>
        <p:sp>
          <p:nvSpPr>
            <p:cNvPr id="11268" name="Text Box 31"/>
            <p:cNvSpPr txBox="1">
              <a:spLocks noChangeArrowheads="1"/>
            </p:cNvSpPr>
            <p:nvPr/>
          </p:nvSpPr>
          <p:spPr bwMode="auto">
            <a:xfrm>
              <a:off x="1374775" y="803275"/>
              <a:ext cx="1450975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/>
                <a:t>Possibility 1</a:t>
              </a:r>
            </a:p>
          </p:txBody>
        </p:sp>
        <p:sp>
          <p:nvSpPr>
            <p:cNvPr id="11269" name="Text Box 31"/>
            <p:cNvSpPr txBox="1">
              <a:spLocks noChangeArrowheads="1"/>
            </p:cNvSpPr>
            <p:nvPr/>
          </p:nvSpPr>
          <p:spPr bwMode="auto">
            <a:xfrm>
              <a:off x="6429375" y="765175"/>
              <a:ext cx="1450975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/>
                <a:t>Possibility 2</a:t>
              </a:r>
            </a:p>
          </p:txBody>
        </p:sp>
      </p:grpSp>
      <p:pic>
        <p:nvPicPr>
          <p:cNvPr id="9" name="Picture 18" descr="10_10IndependentAssort_2-U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83" b="7141"/>
          <a:stretch/>
        </p:blipFill>
        <p:spPr bwMode="auto">
          <a:xfrm>
            <a:off x="265241" y="2060445"/>
            <a:ext cx="8548687" cy="3120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265241" y="3815104"/>
            <a:ext cx="8548687" cy="1705147"/>
            <a:chOff x="296863" y="4349578"/>
            <a:chExt cx="8548687" cy="1705147"/>
          </a:xfrm>
        </p:grpSpPr>
        <p:pic>
          <p:nvPicPr>
            <p:cNvPr id="12" name="Picture 2" descr="10_10IndependentAssort_3-U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7268" b="3333"/>
            <a:stretch/>
          </p:blipFill>
          <p:spPr bwMode="auto">
            <a:xfrm>
              <a:off x="296863" y="4349578"/>
              <a:ext cx="8548687" cy="15686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 Box 31"/>
            <p:cNvSpPr txBox="1">
              <a:spLocks noChangeArrowheads="1"/>
            </p:cNvSpPr>
            <p:nvPr/>
          </p:nvSpPr>
          <p:spPr bwMode="auto">
            <a:xfrm>
              <a:off x="4016375" y="5019675"/>
              <a:ext cx="1171575" cy="501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1800" b="1"/>
                <a:t>Daughter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en-US" sz="1800" b="1"/>
                <a:t>cells</a:t>
              </a:r>
            </a:p>
          </p:txBody>
        </p:sp>
        <p:sp>
          <p:nvSpPr>
            <p:cNvPr id="14" name="Text Box 31"/>
            <p:cNvSpPr txBox="1">
              <a:spLocks noChangeArrowheads="1"/>
            </p:cNvSpPr>
            <p:nvPr/>
          </p:nvSpPr>
          <p:spPr bwMode="auto">
            <a:xfrm>
              <a:off x="346075" y="5705475"/>
              <a:ext cx="164147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1800" b="1"/>
                <a:t>Combination 1</a:t>
              </a:r>
            </a:p>
          </p:txBody>
        </p:sp>
        <p:sp>
          <p:nvSpPr>
            <p:cNvPr id="15" name="Text Box 31"/>
            <p:cNvSpPr txBox="1">
              <a:spLocks noChangeArrowheads="1"/>
            </p:cNvSpPr>
            <p:nvPr/>
          </p:nvSpPr>
          <p:spPr bwMode="auto">
            <a:xfrm>
              <a:off x="2111375" y="5705475"/>
              <a:ext cx="164147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1800" b="1"/>
                <a:t>Combination 2</a:t>
              </a:r>
            </a:p>
          </p:txBody>
        </p:sp>
        <p:sp>
          <p:nvSpPr>
            <p:cNvPr id="16" name="Text Box 31"/>
            <p:cNvSpPr txBox="1">
              <a:spLocks noChangeArrowheads="1"/>
            </p:cNvSpPr>
            <p:nvPr/>
          </p:nvSpPr>
          <p:spPr bwMode="auto">
            <a:xfrm>
              <a:off x="5464175" y="5705475"/>
              <a:ext cx="164147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1800" b="1"/>
                <a:t>Combination 3</a:t>
              </a:r>
            </a:p>
          </p:txBody>
        </p:sp>
        <p:sp>
          <p:nvSpPr>
            <p:cNvPr id="17" name="Text Box 31"/>
            <p:cNvSpPr txBox="1">
              <a:spLocks noChangeArrowheads="1"/>
            </p:cNvSpPr>
            <p:nvPr/>
          </p:nvSpPr>
          <p:spPr bwMode="auto">
            <a:xfrm>
              <a:off x="7204075" y="5705475"/>
              <a:ext cx="1641475" cy="34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sz="1800" b="1"/>
                <a:t>Combination 4</a:t>
              </a:r>
            </a:p>
          </p:txBody>
        </p:sp>
        <p:sp>
          <p:nvSpPr>
            <p:cNvPr id="18" name="AutoShape 13"/>
            <p:cNvSpPr>
              <a:spLocks/>
            </p:cNvSpPr>
            <p:nvPr/>
          </p:nvSpPr>
          <p:spPr bwMode="auto">
            <a:xfrm rot="-5400000">
              <a:off x="6146800" y="4775200"/>
              <a:ext cx="215900" cy="1657350"/>
            </a:xfrm>
            <a:prstGeom prst="leftBrace">
              <a:avLst>
                <a:gd name="adj1" fmla="val 63971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b="1">
                <a:latin typeface="Times" pitchFamily="84" charset="0"/>
              </a:endParaRPr>
            </a:p>
          </p:txBody>
        </p:sp>
        <p:sp>
          <p:nvSpPr>
            <p:cNvPr id="19" name="AutoShape 14"/>
            <p:cNvSpPr>
              <a:spLocks/>
            </p:cNvSpPr>
            <p:nvPr/>
          </p:nvSpPr>
          <p:spPr bwMode="auto">
            <a:xfrm rot="-5400000">
              <a:off x="7861300" y="4775200"/>
              <a:ext cx="215900" cy="1657350"/>
            </a:xfrm>
            <a:prstGeom prst="leftBrace">
              <a:avLst>
                <a:gd name="adj1" fmla="val 63971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b="1">
                <a:latin typeface="Times" pitchFamily="84" charset="0"/>
              </a:endParaRPr>
            </a:p>
          </p:txBody>
        </p:sp>
        <p:sp>
          <p:nvSpPr>
            <p:cNvPr id="20" name="AutoShape 15"/>
            <p:cNvSpPr>
              <a:spLocks/>
            </p:cNvSpPr>
            <p:nvPr/>
          </p:nvSpPr>
          <p:spPr bwMode="auto">
            <a:xfrm rot="-5400000">
              <a:off x="2800350" y="4775200"/>
              <a:ext cx="215900" cy="1657350"/>
            </a:xfrm>
            <a:prstGeom prst="leftBrace">
              <a:avLst>
                <a:gd name="adj1" fmla="val 63971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b="1">
                <a:latin typeface="Times" pitchFamily="84" charset="0"/>
              </a:endParaRPr>
            </a:p>
          </p:txBody>
        </p:sp>
        <p:sp>
          <p:nvSpPr>
            <p:cNvPr id="21" name="AutoShape 16"/>
            <p:cNvSpPr>
              <a:spLocks/>
            </p:cNvSpPr>
            <p:nvPr/>
          </p:nvSpPr>
          <p:spPr bwMode="auto">
            <a:xfrm rot="-5400000">
              <a:off x="1085850" y="4775200"/>
              <a:ext cx="215900" cy="1657350"/>
            </a:xfrm>
            <a:prstGeom prst="leftBrace">
              <a:avLst>
                <a:gd name="adj1" fmla="val 63971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b="1">
                <a:latin typeface="Times" pitchFamily="84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265241" y="5383726"/>
            <a:ext cx="8878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indent="-292100"/>
            <a:r>
              <a:rPr lang="en-US" altLang="en-US" sz="2800" dirty="0">
                <a:solidFill>
                  <a:schemeClr val="accent4">
                    <a:lumMod val="50000"/>
                  </a:schemeClr>
                </a:solidFill>
              </a:rPr>
              <a:t>What is the haploid number for humans?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790D8A-8477-4E74-B5BF-CC66B5C30BD2}"/>
              </a:ext>
            </a:extLst>
          </p:cNvPr>
          <p:cNvSpPr txBox="1"/>
          <p:nvPr/>
        </p:nvSpPr>
        <p:spPr>
          <a:xfrm>
            <a:off x="166855" y="5873030"/>
            <a:ext cx="463928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accent4">
                    <a:lumMod val="50000"/>
                  </a:schemeClr>
                </a:solidFill>
              </a:rPr>
              <a:t>23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C269CA-95AA-4C1A-998C-2683F468D8F6}"/>
              </a:ext>
            </a:extLst>
          </p:cNvPr>
          <p:cNvSpPr/>
          <p:nvPr/>
        </p:nvSpPr>
        <p:spPr>
          <a:xfrm>
            <a:off x="159457" y="6334780"/>
            <a:ext cx="86685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altLang="en-US" sz="2800" baseline="30000" dirty="0">
                <a:solidFill>
                  <a:schemeClr val="accent4">
                    <a:lumMod val="50000"/>
                  </a:schemeClr>
                </a:solidFill>
              </a:rPr>
              <a:t>23</a:t>
            </a:r>
            <a:r>
              <a:rPr lang="en-US" altLang="en-US" sz="2800" dirty="0">
                <a:solidFill>
                  <a:schemeClr val="accent4">
                    <a:lumMod val="50000"/>
                  </a:schemeClr>
                </a:solidFill>
              </a:rPr>
              <a:t> = </a:t>
            </a:r>
            <a:r>
              <a:rPr lang="en-US" sz="2800" dirty="0"/>
              <a:t>8,388,608 possible chromosome combinations</a:t>
            </a:r>
            <a:endParaRPr lang="en-US" alt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9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4439" y="32000"/>
            <a:ext cx="8801100" cy="2819399"/>
          </a:xfrm>
        </p:spPr>
        <p:txBody>
          <a:bodyPr lIns="91440" tIns="45720" rIns="91440" bIns="45720">
            <a:normAutofit/>
          </a:bodyPr>
          <a:lstStyle/>
          <a:p>
            <a:pPr marL="1371600" lvl="1" indent="-914400" eaLnBrk="1" hangingPunct="1">
              <a:buFont typeface="+mj-lt"/>
              <a:buAutoNum type="arabicPeriod" startAt="2"/>
            </a:pPr>
            <a:r>
              <a:rPr lang="en-US" altLang="en-US" sz="4800" dirty="0"/>
              <a:t>Crossing over during meiosis </a:t>
            </a:r>
          </a:p>
          <a:p>
            <a:pPr marL="457200" lvl="1" indent="0" eaLnBrk="1" hangingPunct="1">
              <a:buNone/>
            </a:pPr>
            <a:endParaRPr lang="en-US" altLang="en-US" sz="4800" dirty="0"/>
          </a:p>
        </p:txBody>
      </p:sp>
      <p:sp>
        <p:nvSpPr>
          <p:cNvPr id="8197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3B0A65E-CBAB-4BC1-97CD-FD3081C326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85800" y="914400"/>
            <a:ext cx="6465596" cy="3600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DC70637-1C8A-4CBD-8FB7-5157D28ED983}"/>
              </a:ext>
            </a:extLst>
          </p:cNvPr>
          <p:cNvSpPr/>
          <p:nvPr/>
        </p:nvSpPr>
        <p:spPr>
          <a:xfrm>
            <a:off x="157410" y="4872287"/>
            <a:ext cx="90804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2F2B20"/>
                </a:solidFill>
                <a:ea typeface="ヒラギノ角ゴ Pro W3" pitchFamily="-84" charset="-128"/>
              </a:rPr>
              <a:t>DNA can be exchanged between chromatids of homologous chromosomes to produce new combinations of DNA.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43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4439" y="32001"/>
            <a:ext cx="8801100" cy="999606"/>
          </a:xfrm>
        </p:spPr>
        <p:txBody>
          <a:bodyPr lIns="91440" tIns="45720" rIns="91440" bIns="45720">
            <a:normAutofit/>
          </a:bodyPr>
          <a:lstStyle/>
          <a:p>
            <a:pPr marL="1371600" lvl="1" indent="-914400" eaLnBrk="1" hangingPunct="1">
              <a:buFont typeface="+mj-lt"/>
              <a:buAutoNum type="arabicPeriod" startAt="3"/>
            </a:pPr>
            <a:r>
              <a:rPr lang="en-US" altLang="en-US" sz="4800" dirty="0"/>
              <a:t>Random fertilization – any sperm can fuse with any egg</a:t>
            </a:r>
          </a:p>
          <a:p>
            <a:pPr marL="457200" lvl="1" indent="0" eaLnBrk="1" hangingPunct="1">
              <a:buNone/>
            </a:pPr>
            <a:endParaRPr lang="en-US" altLang="en-US" sz="4800" dirty="0"/>
          </a:p>
        </p:txBody>
      </p:sp>
      <p:sp>
        <p:nvSpPr>
          <p:cNvPr id="8197" name="Line 7"/>
          <p:cNvSpPr>
            <a:spLocks noChangeShapeType="1"/>
          </p:cNvSpPr>
          <p:nvPr/>
        </p:nvSpPr>
        <p:spPr bwMode="auto">
          <a:xfrm>
            <a:off x="182563" y="6535738"/>
            <a:ext cx="8775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2" descr="http://images.dailytech.com/nimage/21450_egg-sperm.jpg">
            <a:extLst>
              <a:ext uri="{FF2B5EF4-FFF2-40B4-BE49-F238E27FC236}">
                <a16:creationId xmlns:a16="http://schemas.microsoft.com/office/drawing/2014/main" id="{15136F95-6566-4F39-81AC-713ED2503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14600"/>
            <a:ext cx="5680354" cy="312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35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890</TotalTime>
  <Words>287</Words>
  <Application>Microsoft Office PowerPoint</Application>
  <PresentationFormat>On-screen Show (4:3)</PresentationFormat>
  <Paragraphs>39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Times</vt:lpstr>
      <vt:lpstr>Times New Roman</vt:lpstr>
      <vt:lpstr>Adjacency</vt:lpstr>
      <vt:lpstr>Review: </vt:lpstr>
      <vt:lpstr>PowerPoint Presentation</vt:lpstr>
      <vt:lpstr>Independent Assortment of Chromosomes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L. Wingard</dc:creator>
  <cp:lastModifiedBy>Lauren Wingard</cp:lastModifiedBy>
  <cp:revision>94</cp:revision>
  <cp:lastPrinted>2020-01-30T17:06:48Z</cp:lastPrinted>
  <dcterms:created xsi:type="dcterms:W3CDTF">2012-11-21T12:53:12Z</dcterms:created>
  <dcterms:modified xsi:type="dcterms:W3CDTF">2020-01-30T17:37:44Z</dcterms:modified>
</cp:coreProperties>
</file>