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5" r:id="rId2"/>
    <p:sldId id="257" r:id="rId3"/>
    <p:sldId id="258" r:id="rId4"/>
    <p:sldId id="272" r:id="rId5"/>
    <p:sldId id="309" r:id="rId6"/>
    <p:sldId id="307" r:id="rId7"/>
    <p:sldId id="308" r:id="rId8"/>
    <p:sldId id="312" r:id="rId9"/>
    <p:sldId id="313" r:id="rId10"/>
    <p:sldId id="314" r:id="rId11"/>
    <p:sldId id="281" r:id="rId12"/>
    <p:sldId id="262" r:id="rId13"/>
    <p:sldId id="265" r:id="rId14"/>
    <p:sldId id="275" r:id="rId15"/>
    <p:sldId id="276" r:id="rId16"/>
    <p:sldId id="278" r:id="rId17"/>
    <p:sldId id="280" r:id="rId18"/>
    <p:sldId id="285" r:id="rId19"/>
    <p:sldId id="289" r:id="rId20"/>
    <p:sldId id="298" r:id="rId21"/>
    <p:sldId id="29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317" autoAdjust="0"/>
  </p:normalViewPr>
  <p:slideViewPr>
    <p:cSldViewPr>
      <p:cViewPr varScale="1">
        <p:scale>
          <a:sx n="49" d="100"/>
          <a:sy n="49" d="100"/>
        </p:scale>
        <p:origin x="243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13A538-B26E-48A1-8EFA-8FC5D37EE21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0A4733-B4B7-4DC7-839D-C20291946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5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704498D6-2D62-48ED-8EB2-C5EA51ABFD6C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EE8EB26A-8ABC-4381-981A-C886939FC131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BFEEEA7-34AC-4B62-AEF2-F14ED90DE29E}" type="slidenum">
              <a:rPr lang="en-US" altLang="en-US">
                <a:ea typeface="ヒラギノ角ゴ Pro W3" pitchFamily="84" charset="-128"/>
                <a:sym typeface="Symbol" pitchFamily="84" charset="2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ea typeface="ヒラギノ角ゴ Pro W3" pitchFamily="84" charset="-128"/>
              <a:sym typeface="Symbol" pitchFamily="84" charset="2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All three stages require protein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factors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that aid in the translation process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7BDD626-DF1C-4A55-8472-ED805704180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The initiation stage of translation brings together mRNA, a </a:t>
            </a:r>
            <a:r>
              <a:rPr lang="en-US" altLang="en-US" dirty="0" err="1"/>
              <a:t>tRNA</a:t>
            </a:r>
            <a:r>
              <a:rPr lang="en-US" altLang="en-US" dirty="0"/>
              <a:t> with the first amino acid, and the two ribosomal subunits.</a:t>
            </a:r>
          </a:p>
          <a:p>
            <a:pPr marL="297650" indent="-297650"/>
            <a:r>
              <a:rPr lang="en-US" altLang="en-US" dirty="0"/>
              <a:t>A small ribosomal subunit binds with mRNA and a special initiator </a:t>
            </a:r>
            <a:r>
              <a:rPr lang="en-US" altLang="en-US" dirty="0" err="1"/>
              <a:t>tRNA</a:t>
            </a:r>
            <a:r>
              <a:rPr lang="en-US" altLang="en-US" dirty="0"/>
              <a:t>.</a:t>
            </a:r>
          </a:p>
          <a:p>
            <a:pPr marL="297650" indent="-297650"/>
            <a:r>
              <a:rPr lang="en-US" altLang="en-US" dirty="0"/>
              <a:t>Then the small subunit moves along the mRNA until it reaches the start codon (AUG).</a:t>
            </a:r>
          </a:p>
          <a:p>
            <a:pPr marL="297650" indent="-297650"/>
            <a:r>
              <a:rPr lang="en-US" altLang="en-US" dirty="0"/>
              <a:t>The start codon is important because it establishes the reading frame for the mRNA.</a:t>
            </a:r>
          </a:p>
          <a:p>
            <a:pPr marL="297650" indent="-297650"/>
            <a:r>
              <a:rPr lang="en-US" altLang="en-US" dirty="0"/>
              <a:t>The addition of the large ribosomal subunit is last and completes the formation of the translation initiation complex.</a:t>
            </a:r>
          </a:p>
          <a:p>
            <a:pPr marL="297650" indent="-297650"/>
            <a:r>
              <a:rPr lang="en-US" altLang="en-US" dirty="0"/>
              <a:t>Proteins called initiation factors bring all these components together.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603ED71-B7C3-416C-80CE-07C93CCA0B82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During elongation, amino acids are added one by one to the previous amino acid at the C-terminus of the growing chain.</a:t>
            </a:r>
          </a:p>
          <a:p>
            <a:pPr marL="297650" indent="-297650"/>
            <a:r>
              <a:rPr lang="en-US" altLang="en-US" dirty="0"/>
              <a:t>Each addition involves proteins called elongation factors and occurs in three steps: codon recognition, peptide bond formation, and translocation.</a:t>
            </a:r>
          </a:p>
          <a:p>
            <a:pPr marL="297650" indent="-297650"/>
            <a:r>
              <a:rPr lang="en-US" altLang="en-US" dirty="0"/>
              <a:t>Translation proceeds along the mRNA in a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to 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direction.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E9A54B2-F653-460E-BD46-941F10DF346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Termination occurs when a stop codon in the mRNA reaches the A site of the ribosome.</a:t>
            </a:r>
          </a:p>
          <a:p>
            <a:pPr marL="297650" indent="-297650"/>
            <a:r>
              <a:rPr lang="en-US" altLang="en-US" dirty="0"/>
              <a:t>The A site accepts a protein called a release factor.</a:t>
            </a:r>
          </a:p>
          <a:p>
            <a:pPr marL="297650" indent="-297650"/>
            <a:r>
              <a:rPr lang="en-US" altLang="en-US" dirty="0"/>
              <a:t>The release factor causes the addition of a water molecule instead of an amino acid.</a:t>
            </a:r>
          </a:p>
          <a:p>
            <a:pPr marL="297650" indent="-297650"/>
            <a:r>
              <a:rPr lang="en-US" altLang="en-US" dirty="0"/>
              <a:t>This reaction releases the polypeptide, and the translation assembly then comes apart.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03F9E76-37AB-4773-AB28-50293D811FE5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In bacteria and eukaryotes multiple ribosomes translate an mRNA at the same time.</a:t>
            </a:r>
          </a:p>
          <a:p>
            <a:pPr marL="297650" indent="-297650"/>
            <a:r>
              <a:rPr lang="en-US" altLang="en-US" dirty="0"/>
              <a:t>Once a ribosome is far enough past the start codon, another ribosome can attach to the mRNA.</a:t>
            </a:r>
          </a:p>
          <a:p>
            <a:pPr marL="297650" indent="-297650"/>
            <a:r>
              <a:rPr lang="en-US" altLang="en-US" dirty="0"/>
              <a:t>Strings of ribosomes called polyribosomes (or </a:t>
            </a:r>
            <a:r>
              <a:rPr lang="en-US" altLang="en-US" dirty="0" err="1"/>
              <a:t>polysomes</a:t>
            </a:r>
            <a:r>
              <a:rPr lang="en-US" altLang="en-US" dirty="0"/>
              <a:t>) can be seen with an electron microscope.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electron micrograph came from a prokaryote and which came from a eukaryote.  How can you tell?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4733-B4B7-4DC7-839D-C202919466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9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C0B56FB-2475-4BEA-A19C-7D19B8AEE98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en-US" dirty="0">
              <a:latin typeface="Times" pitchFamily="8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b="1" dirty="0"/>
              <a:t>Amino acids </a:t>
            </a:r>
            <a:r>
              <a:rPr lang="en-US" altLang="en-US" dirty="0"/>
              <a:t>are organic molecules with carboxyl and amino groups.</a:t>
            </a:r>
          </a:p>
          <a:p>
            <a:pPr marL="297650" indent="-297650"/>
            <a:r>
              <a:rPr lang="en-US" altLang="en-US" dirty="0"/>
              <a:t>Amino acids differ in their properties due to differing side chains, called R groups.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C0B56FB-2475-4BEA-A19C-7D19B8AEE98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 dirty="0">
              <a:latin typeface="Times" pitchFamily="8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b="1" dirty="0"/>
              <a:t>Amino acids </a:t>
            </a:r>
            <a:r>
              <a:rPr lang="en-US" altLang="en-US" dirty="0"/>
              <a:t>are organic molecules with carboxyl and amino groups.</a:t>
            </a:r>
          </a:p>
          <a:p>
            <a:pPr marL="297650" indent="-297650"/>
            <a:r>
              <a:rPr lang="en-US" altLang="en-US" dirty="0"/>
              <a:t>Amino acids differ in their properties due to differing side chains, called R groups.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45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650" indent="-297650"/>
            <a:r>
              <a:rPr lang="en-US" altLang="en-US" dirty="0"/>
              <a:t>Amino acids are linked by </a:t>
            </a:r>
            <a:r>
              <a:rPr lang="en-US" altLang="en-US" b="1" dirty="0"/>
              <a:t>peptide bonds</a:t>
            </a:r>
          </a:p>
          <a:p>
            <a:pPr marL="297650" indent="-297650"/>
            <a:r>
              <a:rPr lang="en-US" altLang="en-US" dirty="0"/>
              <a:t>A polypeptide is a polymer of amino acids</a:t>
            </a:r>
          </a:p>
          <a:p>
            <a:pPr marL="297650" indent="-297650"/>
            <a:r>
              <a:rPr lang="en-US" altLang="en-US" dirty="0"/>
              <a:t>Polypeptides range in length from a few to more than a thousand monomers </a:t>
            </a:r>
          </a:p>
          <a:p>
            <a:pPr marL="297650" indent="-297650"/>
            <a:r>
              <a:rPr lang="en-US" altLang="en-US" dirty="0"/>
              <a:t>Each polypeptide has a unique linear sequence of amino acids, with a carboxyl end (C-terminus) and an amino end (N-terminus)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92839-BA2B-4C0F-AB08-11B8E55D69A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2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3AE028-CD0A-44F4-A6CF-F9FBCE6CE44F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65887">
              <a:spcBef>
                <a:spcPct val="0"/>
              </a:spcBef>
              <a:defRPr/>
            </a:pPr>
            <a:r>
              <a:rPr lang="en-US" altLang="en-US" b="1" dirty="0"/>
              <a:t>Polypeptides </a:t>
            </a:r>
            <a:r>
              <a:rPr lang="en-US" altLang="en-US" dirty="0"/>
              <a:t>are unbranched polymers built from the same set of 20 amino acids. A </a:t>
            </a:r>
            <a:r>
              <a:rPr lang="en-US" altLang="en-US" b="1" dirty="0"/>
              <a:t>protein </a:t>
            </a:r>
            <a:r>
              <a:rPr lang="en-US" altLang="en-US" dirty="0"/>
              <a:t>is a biologically functional molecule that consists of one or more polypeptides.</a:t>
            </a:r>
          </a:p>
          <a:p>
            <a:pPr defTabSz="465887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E7D1D02A-7437-4EE5-806D-787FEC73202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 cell translates an mRNA message into protein with the help of </a:t>
            </a:r>
            <a:r>
              <a:rPr lang="en-US" altLang="en-US" b="1" dirty="0"/>
              <a:t>transfer RNA </a:t>
            </a:r>
            <a:r>
              <a:rPr lang="en-US" altLang="en-US" dirty="0"/>
              <a:t>(</a:t>
            </a:r>
            <a:r>
              <a:rPr lang="en-US" altLang="en-US" b="1" dirty="0" err="1"/>
              <a:t>tRNA</a:t>
            </a:r>
            <a:r>
              <a:rPr lang="en-US" altLang="en-US" dirty="0"/>
              <a:t>).</a:t>
            </a:r>
          </a:p>
          <a:p>
            <a:pPr marL="297650" indent="-297650"/>
            <a:r>
              <a:rPr lang="en-US" altLang="en-US" dirty="0" err="1"/>
              <a:t>tRNAs</a:t>
            </a:r>
            <a:r>
              <a:rPr lang="en-US" altLang="en-US" dirty="0"/>
              <a:t> transfer amino acids to the growing polypeptide in a ribosome.</a:t>
            </a:r>
          </a:p>
          <a:p>
            <a:pPr marL="297650" indent="-297650"/>
            <a:r>
              <a:rPr lang="en-US" altLang="en-US" dirty="0"/>
              <a:t>Each </a:t>
            </a:r>
            <a:r>
              <a:rPr lang="en-US" altLang="en-US" dirty="0" err="1"/>
              <a:t>tRNA</a:t>
            </a:r>
            <a:r>
              <a:rPr lang="en-US" altLang="en-US" dirty="0"/>
              <a:t> can translate a particular mRNA codon into a given amino acid.</a:t>
            </a:r>
          </a:p>
          <a:p>
            <a:pPr marL="297650" indent="-297650"/>
            <a:r>
              <a:rPr lang="en-US" altLang="en-US" dirty="0"/>
              <a:t>The </a:t>
            </a:r>
            <a:r>
              <a:rPr lang="en-US" altLang="en-US" dirty="0" err="1"/>
              <a:t>tRNA</a:t>
            </a:r>
            <a:r>
              <a:rPr lang="en-US" altLang="en-US" dirty="0"/>
              <a:t> contains an amino acid at one end and at the other end has a nucleotide triplet that can base-pair with the complementary codon on mRNA.</a:t>
            </a:r>
          </a:p>
          <a:p>
            <a:pPr marL="297650" indent="-297650"/>
            <a:endParaRPr lang="en-US" altLang="en-US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44457C7-16D2-46CA-A7FC-F39998D4CBF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 </a:t>
            </a:r>
            <a:r>
              <a:rPr lang="en-US" altLang="en-US" dirty="0" err="1"/>
              <a:t>tRNA</a:t>
            </a:r>
            <a:r>
              <a:rPr lang="en-US" altLang="en-US" dirty="0"/>
              <a:t> molecule consists of a single RNA strand that is only about 80 nucleotides long.</a:t>
            </a:r>
          </a:p>
          <a:p>
            <a:pPr marL="297650" indent="-297650"/>
            <a:r>
              <a:rPr lang="en-US" altLang="en-US" dirty="0" err="1"/>
              <a:t>tRNA</a:t>
            </a:r>
            <a:r>
              <a:rPr lang="en-US" altLang="en-US" dirty="0"/>
              <a:t> molecules can base-pair with themselves</a:t>
            </a:r>
          </a:p>
          <a:p>
            <a:pPr marL="297650" indent="-297650"/>
            <a:r>
              <a:rPr lang="en-US" altLang="en-US" dirty="0"/>
              <a:t>Flattened into one plane, a </a:t>
            </a:r>
            <a:r>
              <a:rPr lang="en-US" altLang="en-US" dirty="0" err="1"/>
              <a:t>tRNA</a:t>
            </a:r>
            <a:r>
              <a:rPr lang="en-US" altLang="en-US" dirty="0"/>
              <a:t> molecule looks like a cloverleaf.</a:t>
            </a:r>
          </a:p>
          <a:p>
            <a:pPr marL="297650" indent="-297650"/>
            <a:r>
              <a:rPr lang="en-US" altLang="en-US" dirty="0"/>
              <a:t>In three dimensions, </a:t>
            </a:r>
            <a:r>
              <a:rPr lang="en-US" altLang="en-US" dirty="0" err="1"/>
              <a:t>tRNA</a:t>
            </a:r>
            <a:r>
              <a:rPr lang="en-US" altLang="en-US" dirty="0"/>
              <a:t> is roughly L-shaped, where one end of the L contains the </a:t>
            </a:r>
            <a:r>
              <a:rPr lang="en-US" altLang="en-US" b="1" dirty="0"/>
              <a:t>anticodon</a:t>
            </a:r>
            <a:r>
              <a:rPr lang="en-US" altLang="en-US" dirty="0"/>
              <a:t> that base-pairs with an mRNA codon.</a:t>
            </a:r>
          </a:p>
          <a:p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RNA)</a:t>
            </a:r>
          </a:p>
          <a:p>
            <a:pPr marL="297650" indent="-297650"/>
            <a:r>
              <a:rPr lang="en-US" altLang="en-US" dirty="0"/>
              <a:t>Accurate translation requires two steps</a:t>
            </a:r>
            <a:endParaRPr lang="en-US" altLang="en-US" sz="3100" dirty="0"/>
          </a:p>
          <a:p>
            <a:pPr marL="737654" lvl="1" indent="-258826"/>
            <a:r>
              <a:rPr lang="en-US" altLang="en-US" dirty="0"/>
              <a:t>First: a correct match between a </a:t>
            </a:r>
            <a:r>
              <a:rPr lang="en-US" altLang="en-US" dirty="0" err="1"/>
              <a:t>tRNA</a:t>
            </a:r>
            <a:r>
              <a:rPr lang="en-US" altLang="en-US" dirty="0"/>
              <a:t> and an amino acid.</a:t>
            </a:r>
            <a:endParaRPr lang="en-US" altLang="en-US" b="1" dirty="0"/>
          </a:p>
          <a:p>
            <a:pPr marL="737654" lvl="1" indent="-258826"/>
            <a:r>
              <a:rPr lang="en-US" altLang="en-US" dirty="0"/>
              <a:t>Second: a correct match between the </a:t>
            </a:r>
            <a:r>
              <a:rPr lang="en-US" altLang="en-US" dirty="0" err="1"/>
              <a:t>tRNA</a:t>
            </a:r>
            <a:r>
              <a:rPr lang="en-US" altLang="en-US" dirty="0"/>
              <a:t> anticodon and an mRNA codon.</a:t>
            </a:r>
          </a:p>
          <a:p>
            <a:pPr marL="297650" indent="-297650"/>
            <a:r>
              <a:rPr lang="en-US" altLang="en-US" dirty="0"/>
              <a:t>Flexible pairing at the third base of a codon is called </a:t>
            </a:r>
            <a:r>
              <a:rPr lang="en-US" altLang="en-US" b="1" dirty="0"/>
              <a:t>wobble</a:t>
            </a:r>
            <a:r>
              <a:rPr lang="en-US" altLang="en-US" dirty="0"/>
              <a:t> and allows some </a:t>
            </a:r>
            <a:r>
              <a:rPr lang="en-US" altLang="en-US" dirty="0" err="1"/>
              <a:t>tRNAs</a:t>
            </a:r>
            <a:r>
              <a:rPr lang="en-US" altLang="en-US" dirty="0"/>
              <a:t> to bind to more than one codon.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E936DEC-7C29-4FA3-97D0-ED7F6A5DE7F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Ribosomes facilitate specific coupling of </a:t>
            </a:r>
            <a:r>
              <a:rPr lang="en-US" altLang="en-US" dirty="0" err="1"/>
              <a:t>tRNA</a:t>
            </a:r>
            <a:r>
              <a:rPr lang="en-US" altLang="en-US" dirty="0"/>
              <a:t> anticodons with mRNA codons during protein synthesis.</a:t>
            </a:r>
          </a:p>
          <a:p>
            <a:pPr marL="297650" indent="-297650"/>
            <a:r>
              <a:rPr lang="en-US" altLang="en-US" dirty="0"/>
              <a:t>The large and small ribosomal are made of proteins and </a:t>
            </a:r>
            <a:r>
              <a:rPr lang="en-US" altLang="en-US" b="1" dirty="0"/>
              <a:t>ribosomal RNAs (</a:t>
            </a:r>
            <a:r>
              <a:rPr lang="en-US" altLang="en-US" b="1" dirty="0" err="1"/>
              <a:t>rRNAs</a:t>
            </a:r>
            <a:r>
              <a:rPr lang="en-US" altLang="en-US" b="1" dirty="0"/>
              <a:t>).</a:t>
            </a:r>
          </a:p>
          <a:p>
            <a:pPr marL="297650" indent="-297650"/>
            <a:r>
              <a:rPr lang="en-US" altLang="en-US" dirty="0"/>
              <a:t>In bacterial and eukaryotic ribosomes the large and small subunits join to form a ribosome only when attached to an mRNA molecule.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EC300B9-74DE-47F2-887B-974CD18CD07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 ribosome has three binding sites for </a:t>
            </a:r>
            <a:r>
              <a:rPr lang="en-US" altLang="en-US" dirty="0" err="1"/>
              <a:t>tRNA</a:t>
            </a:r>
            <a:endParaRPr lang="en-US" altLang="en-US" sz="3100" dirty="0"/>
          </a:p>
          <a:p>
            <a:pPr marL="737654" lvl="1" indent="-258826"/>
            <a:r>
              <a:rPr lang="en-US" altLang="en-US" dirty="0"/>
              <a:t>The </a:t>
            </a:r>
            <a:r>
              <a:rPr lang="en-US" altLang="en-US" b="1" dirty="0"/>
              <a:t>P site </a:t>
            </a:r>
            <a:r>
              <a:rPr lang="en-US" altLang="en-US" dirty="0"/>
              <a:t>holds the </a:t>
            </a:r>
            <a:r>
              <a:rPr lang="en-US" altLang="en-US" dirty="0" err="1"/>
              <a:t>tRNA</a:t>
            </a:r>
            <a:r>
              <a:rPr lang="en-US" altLang="en-US" dirty="0"/>
              <a:t> that carries the growing polypeptide chain</a:t>
            </a:r>
          </a:p>
          <a:p>
            <a:pPr marL="737654" lvl="1" indent="-258826"/>
            <a:r>
              <a:rPr lang="en-US" altLang="en-US" dirty="0"/>
              <a:t>The </a:t>
            </a:r>
            <a:r>
              <a:rPr lang="en-US" altLang="en-US" b="1" dirty="0"/>
              <a:t>A site </a:t>
            </a:r>
            <a:r>
              <a:rPr lang="en-US" altLang="en-US" dirty="0"/>
              <a:t>holds the </a:t>
            </a:r>
            <a:r>
              <a:rPr lang="en-US" altLang="en-US" dirty="0" err="1"/>
              <a:t>tRNA</a:t>
            </a:r>
            <a:r>
              <a:rPr lang="en-US" altLang="en-US" dirty="0"/>
              <a:t> that carries the next amino acid to be added to the chain</a:t>
            </a:r>
          </a:p>
          <a:p>
            <a:pPr marL="737654" lvl="1" indent="-258826"/>
            <a:r>
              <a:rPr lang="en-US" altLang="en-US" dirty="0"/>
              <a:t>The </a:t>
            </a:r>
            <a:r>
              <a:rPr lang="en-US" altLang="en-US" b="1" dirty="0"/>
              <a:t>E site </a:t>
            </a:r>
            <a:r>
              <a:rPr lang="en-US" altLang="en-US" dirty="0"/>
              <a:t>is the exit site, where discharged </a:t>
            </a:r>
            <a:r>
              <a:rPr lang="en-US" altLang="en-US" dirty="0" err="1"/>
              <a:t>tRNAs</a:t>
            </a:r>
            <a:r>
              <a:rPr lang="en-US" altLang="en-US" dirty="0"/>
              <a:t> leave the ribosome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2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3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2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9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2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F452-6309-49D6-9B7C-1FBC16D65E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1E7A-3C5D-4201-AB95-CCB22D90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7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3980-C2EC-4CD8-A840-A4C2869A2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34B41-3D41-4AC1-A46D-9B262F5CC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310E2-CBF7-48B2-916C-E7870805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four levels of protein structure&quot;">
            <a:extLst>
              <a:ext uri="{FF2B5EF4-FFF2-40B4-BE49-F238E27FC236}">
                <a16:creationId xmlns:a16="http://schemas.microsoft.com/office/drawing/2014/main" id="{863A5534-585E-40C8-B41A-A9401DAD7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9"/>
          <a:stretch/>
        </p:blipFill>
        <p:spPr bwMode="auto">
          <a:xfrm>
            <a:off x="-152400" y="522509"/>
            <a:ext cx="3657600" cy="63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E7C663-210F-457F-AA15-1E0418D18E99}"/>
              </a:ext>
            </a:extLst>
          </p:cNvPr>
          <p:cNvSpPr txBox="1">
            <a:spLocks/>
          </p:cNvSpPr>
          <p:nvPr/>
        </p:nvSpPr>
        <p:spPr>
          <a:xfrm>
            <a:off x="0" y="-80522"/>
            <a:ext cx="967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What are the four levels of protein structure?</a:t>
            </a:r>
            <a:endParaRPr lang="en-US" sz="3600" dirty="0"/>
          </a:p>
        </p:txBody>
      </p:sp>
      <p:pic>
        <p:nvPicPr>
          <p:cNvPr id="8" name="Picture 2" descr="Image result for jog your memory&quot;">
            <a:extLst>
              <a:ext uri="{FF2B5EF4-FFF2-40B4-BE49-F238E27FC236}">
                <a16:creationId xmlns:a16="http://schemas.microsoft.com/office/drawing/2014/main" id="{AA4A0ECF-A7E7-4E98-8CD9-4DABF9A2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95932"/>
            <a:ext cx="1881666" cy="18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2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48134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http://thumbs.dreamstime.com/x/hemoglobin-molecule-3d-model-25517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174874"/>
            <a:ext cx="3184311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850" y="1371600"/>
            <a:ext cx="894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3600" dirty="0"/>
              <a:t>A protein’s</a:t>
            </a:r>
            <a:r>
              <a:rPr lang="en-US" altLang="ja-JP" sz="3600" dirty="0">
                <a:ea typeface="ＭＳ Ｐゴシック" pitchFamily="84" charset="-128"/>
              </a:rPr>
              <a:t> </a:t>
            </a:r>
            <a:r>
              <a:rPr lang="en-US" altLang="ja-JP" sz="3600" u="sng" dirty="0">
                <a:ea typeface="ＭＳ Ｐゴシック" pitchFamily="84" charset="-128"/>
              </a:rPr>
              <a:t>structure</a:t>
            </a:r>
            <a:r>
              <a:rPr lang="en-US" altLang="ja-JP" sz="3600" dirty="0">
                <a:ea typeface="ＭＳ Ｐゴシック" pitchFamily="84" charset="-128"/>
              </a:rPr>
              <a:t> determines its function!</a:t>
            </a:r>
          </a:p>
        </p:txBody>
      </p:sp>
      <p:pic>
        <p:nvPicPr>
          <p:cNvPr id="2052" name="Picture 4" descr="Image result for protein molecule structure insul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3646212" y="3987045"/>
            <a:ext cx="3231381" cy="22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rotein molecule stru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81560"/>
            <a:ext cx="2518703" cy="21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jog your memory&quot;">
            <a:extLst>
              <a:ext uri="{FF2B5EF4-FFF2-40B4-BE49-F238E27FC236}">
                <a16:creationId xmlns:a16="http://schemas.microsoft.com/office/drawing/2014/main" id="{8B2A1173-ADEC-4BAA-961D-44A60062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8" y="4889500"/>
            <a:ext cx="1881666" cy="18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4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1" descr="14_14Transl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>
            <a:fillRect/>
          </a:stretch>
        </p:blipFill>
        <p:spPr bwMode="auto">
          <a:xfrm>
            <a:off x="2014538" y="136525"/>
            <a:ext cx="5114925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00024" y="136524"/>
            <a:ext cx="3689304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dirty="0">
                <a:latin typeface="Arial" charset="0"/>
              </a:rPr>
              <a:t>Translation - overview</a:t>
            </a:r>
          </a:p>
        </p:txBody>
      </p:sp>
      <p:sp>
        <p:nvSpPr>
          <p:cNvPr id="10244" name="Text Box 31"/>
          <p:cNvSpPr txBox="1">
            <a:spLocks noChangeArrowheads="1"/>
          </p:cNvSpPr>
          <p:nvPr/>
        </p:nvSpPr>
        <p:spPr bwMode="auto">
          <a:xfrm>
            <a:off x="2181225" y="5894388"/>
            <a:ext cx="19526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5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10246" name="Text Box 31"/>
          <p:cNvSpPr txBox="1">
            <a:spLocks noChangeArrowheads="1"/>
          </p:cNvSpPr>
          <p:nvPr/>
        </p:nvSpPr>
        <p:spPr bwMode="auto">
          <a:xfrm>
            <a:off x="2205038" y="1857375"/>
            <a:ext cx="13192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Polypeptide</a:t>
            </a:r>
          </a:p>
        </p:txBody>
      </p:sp>
      <p:sp>
        <p:nvSpPr>
          <p:cNvPr id="10247" name="Line 32"/>
          <p:cNvSpPr>
            <a:spLocks noChangeShapeType="1"/>
          </p:cNvSpPr>
          <p:nvPr/>
        </p:nvSpPr>
        <p:spPr bwMode="auto">
          <a:xfrm>
            <a:off x="3530600" y="1985963"/>
            <a:ext cx="17780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4327525" y="3059113"/>
            <a:ext cx="1116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Ribosome</a:t>
            </a:r>
          </a:p>
        </p:txBody>
      </p:sp>
      <p:sp>
        <p:nvSpPr>
          <p:cNvPr id="10249" name="Line 34"/>
          <p:cNvSpPr>
            <a:spLocks noChangeShapeType="1"/>
          </p:cNvSpPr>
          <p:nvPr/>
        </p:nvSpPr>
        <p:spPr bwMode="auto">
          <a:xfrm flipH="1">
            <a:off x="4902200" y="3297238"/>
            <a:ext cx="1143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5527675" y="4970463"/>
            <a:ext cx="1116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Anticodon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91138" y="4468813"/>
            <a:ext cx="946150" cy="252412"/>
            <a:chOff x="5291138" y="4468813"/>
            <a:chExt cx="946150" cy="252412"/>
          </a:xfrm>
        </p:grpSpPr>
        <p:sp>
          <p:nvSpPr>
            <p:cNvPr id="10245" name="Text Box 31"/>
            <p:cNvSpPr txBox="1">
              <a:spLocks noChangeArrowheads="1"/>
            </p:cNvSpPr>
            <p:nvPr/>
          </p:nvSpPr>
          <p:spPr bwMode="auto">
            <a:xfrm>
              <a:off x="5646738" y="4468813"/>
              <a:ext cx="590550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 err="1"/>
                <a:t>tRNA</a:t>
              </a:r>
              <a:endParaRPr lang="en-US" altLang="en-US" sz="1800" b="1" dirty="0"/>
            </a:p>
          </p:txBody>
        </p:sp>
        <p:sp>
          <p:nvSpPr>
            <p:cNvPr id="10252" name="Line 37"/>
            <p:cNvSpPr>
              <a:spLocks noChangeShapeType="1"/>
            </p:cNvSpPr>
            <p:nvPr/>
          </p:nvSpPr>
          <p:spPr bwMode="auto">
            <a:xfrm>
              <a:off x="5291138" y="4627563"/>
              <a:ext cx="296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3" name="Line 38"/>
          <p:cNvSpPr>
            <a:spLocks noChangeShapeType="1"/>
          </p:cNvSpPr>
          <p:nvPr/>
        </p:nvSpPr>
        <p:spPr bwMode="auto">
          <a:xfrm>
            <a:off x="4965700" y="5126038"/>
            <a:ext cx="550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31"/>
          <p:cNvSpPr txBox="1">
            <a:spLocks noChangeArrowheads="1"/>
          </p:cNvSpPr>
          <p:nvPr/>
        </p:nvSpPr>
        <p:spPr bwMode="auto">
          <a:xfrm>
            <a:off x="2638425" y="6323013"/>
            <a:ext cx="7350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mRNA</a:t>
            </a:r>
          </a:p>
        </p:txBody>
      </p:sp>
      <p:sp>
        <p:nvSpPr>
          <p:cNvPr id="10254" name="Line 39"/>
          <p:cNvSpPr>
            <a:spLocks noChangeShapeType="1"/>
          </p:cNvSpPr>
          <p:nvPr/>
        </p:nvSpPr>
        <p:spPr bwMode="auto">
          <a:xfrm>
            <a:off x="2598738" y="5872163"/>
            <a:ext cx="161925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3751263" y="5867400"/>
            <a:ext cx="84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>
                <a:solidFill>
                  <a:schemeClr val="bg1"/>
                </a:solidFill>
              </a:rPr>
              <a:t>Codons</a:t>
            </a:r>
          </a:p>
        </p:txBody>
      </p:sp>
      <p:sp>
        <p:nvSpPr>
          <p:cNvPr id="10256" name="Text Box 31"/>
          <p:cNvSpPr txBox="1">
            <a:spLocks noChangeArrowheads="1"/>
          </p:cNvSpPr>
          <p:nvPr/>
        </p:nvSpPr>
        <p:spPr bwMode="auto">
          <a:xfrm>
            <a:off x="6035675" y="5965825"/>
            <a:ext cx="1952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3</a:t>
            </a:r>
            <a:r>
              <a:rPr lang="en-US" altLang="en-US" sz="1800" b="1">
                <a:sym typeface="Symbol" pitchFamily="84" charset="2"/>
              </a:rPr>
              <a:t></a:t>
            </a:r>
            <a:endParaRPr lang="en-US" altLang="en-US" sz="1800" b="1"/>
          </a:p>
        </p:txBody>
      </p:sp>
      <p:sp>
        <p:nvSpPr>
          <p:cNvPr id="10257" name="Text Box 31"/>
          <p:cNvSpPr txBox="1">
            <a:spLocks noChangeArrowheads="1"/>
          </p:cNvSpPr>
          <p:nvPr/>
        </p:nvSpPr>
        <p:spPr bwMode="auto">
          <a:xfrm>
            <a:off x="5608638" y="2363788"/>
            <a:ext cx="126841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 err="1"/>
              <a:t>tRNA</a:t>
            </a:r>
            <a:r>
              <a:rPr lang="en-US" altLang="en-US" sz="1800" b="1" dirty="0"/>
              <a:t> with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amino acid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attached</a:t>
            </a:r>
          </a:p>
        </p:txBody>
      </p:sp>
      <p:sp>
        <p:nvSpPr>
          <p:cNvPr id="10259" name="Line 44"/>
          <p:cNvSpPr>
            <a:spLocks noChangeShapeType="1"/>
          </p:cNvSpPr>
          <p:nvPr/>
        </p:nvSpPr>
        <p:spPr bwMode="auto">
          <a:xfrm>
            <a:off x="5105400" y="2090738"/>
            <a:ext cx="465138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31"/>
          <p:cNvSpPr txBox="1">
            <a:spLocks noChangeArrowheads="1"/>
          </p:cNvSpPr>
          <p:nvPr/>
        </p:nvSpPr>
        <p:spPr bwMode="auto">
          <a:xfrm>
            <a:off x="5730875" y="1617663"/>
            <a:ext cx="13731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Amino acids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57850" y="1876425"/>
            <a:ext cx="276225" cy="311150"/>
            <a:chOff x="5657850" y="1876425"/>
            <a:chExt cx="276225" cy="311150"/>
          </a:xfrm>
        </p:grpSpPr>
        <p:sp>
          <p:nvSpPr>
            <p:cNvPr id="10260" name="Line 45"/>
            <p:cNvSpPr>
              <a:spLocks noChangeShapeType="1"/>
            </p:cNvSpPr>
            <p:nvPr/>
          </p:nvSpPr>
          <p:spPr bwMode="auto">
            <a:xfrm flipV="1">
              <a:off x="5657850" y="1879600"/>
              <a:ext cx="276225" cy="60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46"/>
            <p:cNvSpPr>
              <a:spLocks noChangeShapeType="1"/>
            </p:cNvSpPr>
            <p:nvPr/>
          </p:nvSpPr>
          <p:spPr bwMode="auto">
            <a:xfrm flipV="1">
              <a:off x="5861050" y="1876425"/>
              <a:ext cx="69850" cy="311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2" name="Text Box 31"/>
          <p:cNvSpPr txBox="1">
            <a:spLocks noChangeArrowheads="1"/>
          </p:cNvSpPr>
          <p:nvPr/>
        </p:nvSpPr>
        <p:spPr bwMode="auto">
          <a:xfrm>
            <a:off x="5713413" y="3792538"/>
            <a:ext cx="2952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0263" name="Text Box 31"/>
          <p:cNvSpPr txBox="1">
            <a:spLocks noChangeArrowheads="1"/>
          </p:cNvSpPr>
          <p:nvPr/>
        </p:nvSpPr>
        <p:spPr bwMode="auto">
          <a:xfrm rot="-1043731">
            <a:off x="3913188" y="3382963"/>
            <a:ext cx="29527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Trp</a:t>
            </a:r>
          </a:p>
        </p:txBody>
      </p:sp>
      <p:sp>
        <p:nvSpPr>
          <p:cNvPr id="10264" name="Text Box 31"/>
          <p:cNvSpPr txBox="1">
            <a:spLocks noChangeArrowheads="1"/>
          </p:cNvSpPr>
          <p:nvPr/>
        </p:nvSpPr>
        <p:spPr bwMode="auto">
          <a:xfrm rot="-738104">
            <a:off x="4000500" y="3803650"/>
            <a:ext cx="334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0265" name="Text Box 31"/>
          <p:cNvSpPr txBox="1">
            <a:spLocks noChangeArrowheads="1"/>
          </p:cNvSpPr>
          <p:nvPr/>
        </p:nvSpPr>
        <p:spPr bwMode="auto">
          <a:xfrm>
            <a:off x="3976688" y="53197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266" name="Text Box 31"/>
          <p:cNvSpPr txBox="1">
            <a:spLocks noChangeArrowheads="1"/>
          </p:cNvSpPr>
          <p:nvPr/>
        </p:nvSpPr>
        <p:spPr bwMode="auto">
          <a:xfrm>
            <a:off x="4129088" y="53197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267" name="Text Box 31"/>
          <p:cNvSpPr txBox="1">
            <a:spLocks noChangeArrowheads="1"/>
          </p:cNvSpPr>
          <p:nvPr/>
        </p:nvSpPr>
        <p:spPr bwMode="auto">
          <a:xfrm>
            <a:off x="4281488" y="53197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268" name="Text Box 31"/>
          <p:cNvSpPr txBox="1">
            <a:spLocks noChangeArrowheads="1"/>
          </p:cNvSpPr>
          <p:nvPr/>
        </p:nvSpPr>
        <p:spPr bwMode="auto">
          <a:xfrm rot="-1334806">
            <a:off x="3411538" y="5075238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269" name="Text Box 31"/>
          <p:cNvSpPr txBox="1">
            <a:spLocks noChangeArrowheads="1"/>
          </p:cNvSpPr>
          <p:nvPr/>
        </p:nvSpPr>
        <p:spPr bwMode="auto">
          <a:xfrm rot="-1334806">
            <a:off x="3538538" y="502126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270" name="Text Box 31"/>
          <p:cNvSpPr txBox="1">
            <a:spLocks noChangeArrowheads="1"/>
          </p:cNvSpPr>
          <p:nvPr/>
        </p:nvSpPr>
        <p:spPr bwMode="auto">
          <a:xfrm rot="-1334806">
            <a:off x="3662363" y="4967288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 rot="1856816">
            <a:off x="4675188" y="4859338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272" name="Text Box 31"/>
          <p:cNvSpPr txBox="1">
            <a:spLocks noChangeArrowheads="1"/>
          </p:cNvSpPr>
          <p:nvPr/>
        </p:nvSpPr>
        <p:spPr bwMode="auto">
          <a:xfrm rot="1856816">
            <a:off x="4776788" y="4960938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273" name="Text Box 31"/>
          <p:cNvSpPr txBox="1">
            <a:spLocks noChangeArrowheads="1"/>
          </p:cNvSpPr>
          <p:nvPr/>
        </p:nvSpPr>
        <p:spPr bwMode="auto">
          <a:xfrm rot="1856816">
            <a:off x="4884738" y="504666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74" name="Text Box 31"/>
          <p:cNvSpPr txBox="1">
            <a:spLocks noChangeArrowheads="1"/>
          </p:cNvSpPr>
          <p:nvPr/>
        </p:nvSpPr>
        <p:spPr bwMode="auto">
          <a:xfrm>
            <a:off x="3979863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75" name="Text Box 31"/>
          <p:cNvSpPr txBox="1">
            <a:spLocks noChangeArrowheads="1"/>
          </p:cNvSpPr>
          <p:nvPr/>
        </p:nvSpPr>
        <p:spPr bwMode="auto">
          <a:xfrm>
            <a:off x="4129088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76" name="Text Box 31"/>
          <p:cNvSpPr txBox="1">
            <a:spLocks noChangeArrowheads="1"/>
          </p:cNvSpPr>
          <p:nvPr/>
        </p:nvSpPr>
        <p:spPr bwMode="auto">
          <a:xfrm>
            <a:off x="4281488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77" name="Text Box 31"/>
          <p:cNvSpPr txBox="1">
            <a:spLocks noChangeArrowheads="1"/>
          </p:cNvSpPr>
          <p:nvPr/>
        </p:nvSpPr>
        <p:spPr bwMode="auto">
          <a:xfrm>
            <a:off x="4430713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78" name="Text Box 31"/>
          <p:cNvSpPr txBox="1">
            <a:spLocks noChangeArrowheads="1"/>
          </p:cNvSpPr>
          <p:nvPr/>
        </p:nvSpPr>
        <p:spPr bwMode="auto">
          <a:xfrm>
            <a:off x="4583113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79" name="Text Box 31"/>
          <p:cNvSpPr txBox="1">
            <a:spLocks noChangeArrowheads="1"/>
          </p:cNvSpPr>
          <p:nvPr/>
        </p:nvSpPr>
        <p:spPr bwMode="auto">
          <a:xfrm>
            <a:off x="4738688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280" name="Text Box 31"/>
          <p:cNvSpPr txBox="1">
            <a:spLocks noChangeArrowheads="1"/>
          </p:cNvSpPr>
          <p:nvPr/>
        </p:nvSpPr>
        <p:spPr bwMode="auto">
          <a:xfrm>
            <a:off x="3525838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81" name="Text Box 31"/>
          <p:cNvSpPr txBox="1">
            <a:spLocks noChangeArrowheads="1"/>
          </p:cNvSpPr>
          <p:nvPr/>
        </p:nvSpPr>
        <p:spPr bwMode="auto">
          <a:xfrm>
            <a:off x="3671888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82" name="Text Box 31"/>
          <p:cNvSpPr txBox="1">
            <a:spLocks noChangeArrowheads="1"/>
          </p:cNvSpPr>
          <p:nvPr/>
        </p:nvSpPr>
        <p:spPr bwMode="auto">
          <a:xfrm>
            <a:off x="3824288" y="5510213"/>
            <a:ext cx="8572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83" name="AutoShape 68"/>
          <p:cNvSpPr>
            <a:spLocks/>
          </p:cNvSpPr>
          <p:nvPr/>
        </p:nvSpPr>
        <p:spPr bwMode="auto">
          <a:xfrm rot="5400000">
            <a:off x="3652044" y="5607844"/>
            <a:ext cx="150812" cy="349250"/>
          </a:xfrm>
          <a:prstGeom prst="rightBrace">
            <a:avLst>
              <a:gd name="adj1" fmla="val 3140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10284" name="AutoShape 69"/>
          <p:cNvSpPr>
            <a:spLocks/>
          </p:cNvSpPr>
          <p:nvPr/>
        </p:nvSpPr>
        <p:spPr bwMode="auto">
          <a:xfrm rot="5400000">
            <a:off x="4093369" y="5607844"/>
            <a:ext cx="150812" cy="349250"/>
          </a:xfrm>
          <a:prstGeom prst="rightBrace">
            <a:avLst>
              <a:gd name="adj1" fmla="val 3140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10285" name="AutoShape 70"/>
          <p:cNvSpPr>
            <a:spLocks/>
          </p:cNvSpPr>
          <p:nvPr/>
        </p:nvSpPr>
        <p:spPr bwMode="auto">
          <a:xfrm rot="5400000">
            <a:off x="4556919" y="5607844"/>
            <a:ext cx="150812" cy="349250"/>
          </a:xfrm>
          <a:prstGeom prst="rightBrace">
            <a:avLst>
              <a:gd name="adj1" fmla="val 3140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 animBg="1"/>
      <p:bldP spid="10248" grpId="0"/>
      <p:bldP spid="10249" grpId="0" animBg="1"/>
      <p:bldP spid="10250" grpId="0"/>
      <p:bldP spid="10253" grpId="0" animBg="1"/>
      <p:bldP spid="10251" grpId="0"/>
      <p:bldP spid="10254" grpId="0" animBg="1"/>
      <p:bldP spid="10255" grpId="0"/>
      <p:bldP spid="10257" grpId="0"/>
      <p:bldP spid="10259" grpId="0" animBg="1"/>
      <p:bldP spid="10258" grpId="0"/>
      <p:bldP spid="10283" grpId="0" animBg="1"/>
      <p:bldP spid="10284" grpId="0" animBg="1"/>
      <p:bldP spid="102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6" descr="14_15_TransferRNAStruct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0" b="3255"/>
          <a:stretch/>
        </p:blipFill>
        <p:spPr bwMode="auto">
          <a:xfrm>
            <a:off x="296863" y="647700"/>
            <a:ext cx="3608387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latin typeface="Arial" charset="0"/>
              </a:rPr>
              <a:t>tRNA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13316" name="Text Box 31"/>
          <p:cNvSpPr txBox="1">
            <a:spLocks noChangeArrowheads="1"/>
          </p:cNvSpPr>
          <p:nvPr/>
        </p:nvSpPr>
        <p:spPr bwMode="auto">
          <a:xfrm>
            <a:off x="1993900" y="1417638"/>
            <a:ext cx="19526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600" b="1"/>
              <a:t>5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sp>
        <p:nvSpPr>
          <p:cNvPr id="13318" name="Text Box 31"/>
          <p:cNvSpPr txBox="1">
            <a:spLocks noChangeArrowheads="1"/>
          </p:cNvSpPr>
          <p:nvPr/>
        </p:nvSpPr>
        <p:spPr bwMode="auto">
          <a:xfrm>
            <a:off x="1708150" y="679450"/>
            <a:ext cx="1952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600" b="1"/>
              <a:t>3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sp>
        <p:nvSpPr>
          <p:cNvPr id="13320" name="Text Box 31"/>
          <p:cNvSpPr txBox="1">
            <a:spLocks noChangeArrowheads="1"/>
          </p:cNvSpPr>
          <p:nvPr/>
        </p:nvSpPr>
        <p:spPr bwMode="auto">
          <a:xfrm>
            <a:off x="1528763" y="5405438"/>
            <a:ext cx="11160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Anticodon</a:t>
            </a:r>
          </a:p>
        </p:txBody>
      </p:sp>
      <p:sp>
        <p:nvSpPr>
          <p:cNvPr id="13330" name="Text Box 31"/>
          <p:cNvSpPr txBox="1">
            <a:spLocks noChangeArrowheads="1"/>
          </p:cNvSpPr>
          <p:nvPr/>
        </p:nvSpPr>
        <p:spPr bwMode="auto">
          <a:xfrm>
            <a:off x="407988" y="962025"/>
            <a:ext cx="11731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Amino acid</a:t>
            </a:r>
          </a:p>
          <a:p>
            <a:pPr>
              <a:lnSpc>
                <a:spcPct val="95000"/>
              </a:lnSpc>
            </a:pPr>
            <a:r>
              <a:rPr lang="en-US" altLang="en-US" sz="1600" b="1"/>
              <a:t>attachment </a:t>
            </a:r>
          </a:p>
          <a:p>
            <a:pPr>
              <a:lnSpc>
                <a:spcPct val="95000"/>
              </a:lnSpc>
            </a:pPr>
            <a:r>
              <a:rPr lang="en-US" altLang="en-US" sz="1600" b="1"/>
              <a:t>site</a:t>
            </a:r>
          </a:p>
        </p:txBody>
      </p:sp>
      <p:sp>
        <p:nvSpPr>
          <p:cNvPr id="13331" name="Text Box 31"/>
          <p:cNvSpPr txBox="1">
            <a:spLocks noChangeArrowheads="1"/>
          </p:cNvSpPr>
          <p:nvPr/>
        </p:nvSpPr>
        <p:spPr bwMode="auto">
          <a:xfrm>
            <a:off x="2516188" y="3776663"/>
            <a:ext cx="9509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Hydrogen</a:t>
            </a:r>
          </a:p>
          <a:p>
            <a:pPr>
              <a:lnSpc>
                <a:spcPct val="95000"/>
              </a:lnSpc>
            </a:pPr>
            <a:r>
              <a:rPr lang="en-US" altLang="en-US" sz="1600" b="1"/>
              <a:t>bonds</a:t>
            </a:r>
          </a:p>
        </p:txBody>
      </p:sp>
      <p:sp>
        <p:nvSpPr>
          <p:cNvPr id="13338" name="AutoShape 34"/>
          <p:cNvSpPr>
            <a:spLocks/>
          </p:cNvSpPr>
          <p:nvPr/>
        </p:nvSpPr>
        <p:spPr bwMode="auto">
          <a:xfrm rot="5400000">
            <a:off x="1928812" y="5011738"/>
            <a:ext cx="169863" cy="636588"/>
          </a:xfrm>
          <a:prstGeom prst="rightBrace">
            <a:avLst>
              <a:gd name="adj1" fmla="val 35637"/>
              <a:gd name="adj2" fmla="val 50218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13339" name="Line 35"/>
          <p:cNvSpPr>
            <a:spLocks noChangeShapeType="1"/>
          </p:cNvSpPr>
          <p:nvPr/>
        </p:nvSpPr>
        <p:spPr bwMode="auto">
          <a:xfrm flipV="1">
            <a:off x="2027238" y="3911600"/>
            <a:ext cx="449262" cy="271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Line 36"/>
          <p:cNvSpPr>
            <a:spLocks noChangeShapeType="1"/>
          </p:cNvSpPr>
          <p:nvPr/>
        </p:nvSpPr>
        <p:spPr bwMode="auto">
          <a:xfrm flipV="1">
            <a:off x="2035175" y="3911600"/>
            <a:ext cx="446088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1755775" y="930275"/>
            <a:ext cx="12223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1757363" y="1479550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749425" y="1854200"/>
            <a:ext cx="1444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44" name="Text Box 31"/>
          <p:cNvSpPr txBox="1">
            <a:spLocks noChangeArrowheads="1"/>
          </p:cNvSpPr>
          <p:nvPr/>
        </p:nvSpPr>
        <p:spPr bwMode="auto">
          <a:xfrm>
            <a:off x="1728788" y="49895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345" name="Text Box 31"/>
          <p:cNvSpPr txBox="1">
            <a:spLocks noChangeArrowheads="1"/>
          </p:cNvSpPr>
          <p:nvPr/>
        </p:nvSpPr>
        <p:spPr bwMode="auto">
          <a:xfrm>
            <a:off x="1014413" y="29114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46" name="Text Box 31"/>
          <p:cNvSpPr txBox="1">
            <a:spLocks noChangeArrowheads="1"/>
          </p:cNvSpPr>
          <p:nvPr/>
        </p:nvSpPr>
        <p:spPr bwMode="auto">
          <a:xfrm>
            <a:off x="395288" y="306863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47" name="Text Box 31"/>
          <p:cNvSpPr txBox="1">
            <a:spLocks noChangeArrowheads="1"/>
          </p:cNvSpPr>
          <p:nvPr/>
        </p:nvSpPr>
        <p:spPr bwMode="auto">
          <a:xfrm>
            <a:off x="1751013" y="1292225"/>
            <a:ext cx="119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348" name="Text Box 31"/>
          <p:cNvSpPr txBox="1">
            <a:spLocks noChangeArrowheads="1"/>
          </p:cNvSpPr>
          <p:nvPr/>
        </p:nvSpPr>
        <p:spPr bwMode="auto">
          <a:xfrm>
            <a:off x="1751013" y="1106488"/>
            <a:ext cx="119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349" name="Text Box 31"/>
          <p:cNvSpPr txBox="1">
            <a:spLocks noChangeArrowheads="1"/>
          </p:cNvSpPr>
          <p:nvPr/>
        </p:nvSpPr>
        <p:spPr bwMode="auto">
          <a:xfrm>
            <a:off x="1752600" y="2028825"/>
            <a:ext cx="1190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50" name="Text Box 31"/>
          <p:cNvSpPr txBox="1">
            <a:spLocks noChangeArrowheads="1"/>
          </p:cNvSpPr>
          <p:nvPr/>
        </p:nvSpPr>
        <p:spPr bwMode="auto">
          <a:xfrm>
            <a:off x="1754188" y="1674813"/>
            <a:ext cx="119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51" name="Text Box 31"/>
          <p:cNvSpPr txBox="1">
            <a:spLocks noChangeArrowheads="1"/>
          </p:cNvSpPr>
          <p:nvPr/>
        </p:nvSpPr>
        <p:spPr bwMode="auto">
          <a:xfrm>
            <a:off x="681038" y="27590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52" name="Text Box 31"/>
          <p:cNvSpPr txBox="1">
            <a:spLocks noChangeArrowheads="1"/>
          </p:cNvSpPr>
          <p:nvPr/>
        </p:nvSpPr>
        <p:spPr bwMode="auto">
          <a:xfrm>
            <a:off x="1754188" y="2571750"/>
            <a:ext cx="119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53" name="Text Box 31"/>
          <p:cNvSpPr txBox="1">
            <a:spLocks noChangeArrowheads="1"/>
          </p:cNvSpPr>
          <p:nvPr/>
        </p:nvSpPr>
        <p:spPr bwMode="auto">
          <a:xfrm>
            <a:off x="1370013" y="2936875"/>
            <a:ext cx="119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54" name="Text Box 31"/>
          <p:cNvSpPr txBox="1">
            <a:spLocks noChangeArrowheads="1"/>
          </p:cNvSpPr>
          <p:nvPr/>
        </p:nvSpPr>
        <p:spPr bwMode="auto">
          <a:xfrm>
            <a:off x="1682750" y="2876550"/>
            <a:ext cx="1190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55" name="Text Box 31"/>
          <p:cNvSpPr txBox="1">
            <a:spLocks noChangeArrowheads="1"/>
          </p:cNvSpPr>
          <p:nvPr/>
        </p:nvSpPr>
        <p:spPr bwMode="auto">
          <a:xfrm>
            <a:off x="1752600" y="2397125"/>
            <a:ext cx="1190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56" name="Text Box 31"/>
          <p:cNvSpPr txBox="1">
            <a:spLocks noChangeArrowheads="1"/>
          </p:cNvSpPr>
          <p:nvPr/>
        </p:nvSpPr>
        <p:spPr bwMode="auto">
          <a:xfrm>
            <a:off x="1754188" y="2222500"/>
            <a:ext cx="119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57" name="Text Box 31"/>
          <p:cNvSpPr txBox="1">
            <a:spLocks noChangeArrowheads="1"/>
          </p:cNvSpPr>
          <p:nvPr/>
        </p:nvSpPr>
        <p:spPr bwMode="auto">
          <a:xfrm>
            <a:off x="1751013" y="2738438"/>
            <a:ext cx="1190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58" name="Text Box 31"/>
          <p:cNvSpPr txBox="1">
            <a:spLocks noChangeArrowheads="1"/>
          </p:cNvSpPr>
          <p:nvPr/>
        </p:nvSpPr>
        <p:spPr bwMode="auto">
          <a:xfrm>
            <a:off x="1195388" y="2936875"/>
            <a:ext cx="119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59" name="Text Box 31"/>
          <p:cNvSpPr txBox="1">
            <a:spLocks noChangeArrowheads="1"/>
          </p:cNvSpPr>
          <p:nvPr/>
        </p:nvSpPr>
        <p:spPr bwMode="auto">
          <a:xfrm>
            <a:off x="1550988" y="2927350"/>
            <a:ext cx="119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60" name="Text Box 31"/>
          <p:cNvSpPr txBox="1">
            <a:spLocks noChangeArrowheads="1"/>
          </p:cNvSpPr>
          <p:nvPr/>
        </p:nvSpPr>
        <p:spPr bwMode="auto">
          <a:xfrm>
            <a:off x="1697038" y="460533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61" name="Text Box 31"/>
          <p:cNvSpPr txBox="1">
            <a:spLocks noChangeArrowheads="1"/>
          </p:cNvSpPr>
          <p:nvPr/>
        </p:nvSpPr>
        <p:spPr bwMode="auto">
          <a:xfrm>
            <a:off x="876300" y="28098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62" name="Text Box 31"/>
          <p:cNvSpPr txBox="1">
            <a:spLocks noChangeArrowheads="1"/>
          </p:cNvSpPr>
          <p:nvPr/>
        </p:nvSpPr>
        <p:spPr bwMode="auto">
          <a:xfrm>
            <a:off x="1376363" y="32035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63" name="Text Box 31"/>
          <p:cNvSpPr txBox="1">
            <a:spLocks noChangeArrowheads="1"/>
          </p:cNvSpPr>
          <p:nvPr/>
        </p:nvSpPr>
        <p:spPr bwMode="auto">
          <a:xfrm>
            <a:off x="1558925" y="3200400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64" name="Text Box 31"/>
          <p:cNvSpPr txBox="1">
            <a:spLocks noChangeArrowheads="1"/>
          </p:cNvSpPr>
          <p:nvPr/>
        </p:nvSpPr>
        <p:spPr bwMode="auto">
          <a:xfrm>
            <a:off x="1966913" y="510063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365" name="Text Box 31"/>
          <p:cNvSpPr txBox="1">
            <a:spLocks noChangeArrowheads="1"/>
          </p:cNvSpPr>
          <p:nvPr/>
        </p:nvSpPr>
        <p:spPr bwMode="auto">
          <a:xfrm>
            <a:off x="465138" y="3308350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66" name="Text Box 31"/>
          <p:cNvSpPr txBox="1">
            <a:spLocks noChangeArrowheads="1"/>
          </p:cNvSpPr>
          <p:nvPr/>
        </p:nvSpPr>
        <p:spPr bwMode="auto">
          <a:xfrm>
            <a:off x="990600" y="323532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67" name="Text Box 31"/>
          <p:cNvSpPr txBox="1">
            <a:spLocks noChangeArrowheads="1"/>
          </p:cNvSpPr>
          <p:nvPr/>
        </p:nvSpPr>
        <p:spPr bwMode="auto">
          <a:xfrm>
            <a:off x="1200150" y="32035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68" name="Text Box 31"/>
          <p:cNvSpPr txBox="1">
            <a:spLocks noChangeArrowheads="1"/>
          </p:cNvSpPr>
          <p:nvPr/>
        </p:nvSpPr>
        <p:spPr bwMode="auto">
          <a:xfrm>
            <a:off x="1709738" y="36687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69" name="Text Box 31"/>
          <p:cNvSpPr txBox="1">
            <a:spLocks noChangeArrowheads="1"/>
          </p:cNvSpPr>
          <p:nvPr/>
        </p:nvSpPr>
        <p:spPr bwMode="auto">
          <a:xfrm>
            <a:off x="1662113" y="34067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70" name="Text Box 31"/>
          <p:cNvSpPr txBox="1">
            <a:spLocks noChangeArrowheads="1"/>
          </p:cNvSpPr>
          <p:nvPr/>
        </p:nvSpPr>
        <p:spPr bwMode="auto">
          <a:xfrm>
            <a:off x="1566863" y="36687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71" name="Text Box 31"/>
          <p:cNvSpPr txBox="1">
            <a:spLocks noChangeArrowheads="1"/>
          </p:cNvSpPr>
          <p:nvPr/>
        </p:nvSpPr>
        <p:spPr bwMode="auto">
          <a:xfrm>
            <a:off x="1482725" y="34956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72" name="Text Box 31"/>
          <p:cNvSpPr txBox="1">
            <a:spLocks noChangeArrowheads="1"/>
          </p:cNvSpPr>
          <p:nvPr/>
        </p:nvSpPr>
        <p:spPr bwMode="auto">
          <a:xfrm>
            <a:off x="2133600" y="449103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73" name="Text Box 31"/>
          <p:cNvSpPr txBox="1">
            <a:spLocks noChangeArrowheads="1"/>
          </p:cNvSpPr>
          <p:nvPr/>
        </p:nvSpPr>
        <p:spPr bwMode="auto">
          <a:xfrm>
            <a:off x="2247900" y="464978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74" name="Text Box 31"/>
          <p:cNvSpPr txBox="1">
            <a:spLocks noChangeArrowheads="1"/>
          </p:cNvSpPr>
          <p:nvPr/>
        </p:nvSpPr>
        <p:spPr bwMode="auto">
          <a:xfrm>
            <a:off x="1822450" y="376078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75" name="Text Box 31"/>
          <p:cNvSpPr txBox="1">
            <a:spLocks noChangeArrowheads="1"/>
          </p:cNvSpPr>
          <p:nvPr/>
        </p:nvSpPr>
        <p:spPr bwMode="auto">
          <a:xfrm>
            <a:off x="1825625" y="41052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76" name="Text Box 31"/>
          <p:cNvSpPr txBox="1">
            <a:spLocks noChangeArrowheads="1"/>
          </p:cNvSpPr>
          <p:nvPr/>
        </p:nvSpPr>
        <p:spPr bwMode="auto">
          <a:xfrm>
            <a:off x="498475" y="2855913"/>
            <a:ext cx="84138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377" name="Text Box 31"/>
          <p:cNvSpPr txBox="1">
            <a:spLocks noChangeArrowheads="1"/>
          </p:cNvSpPr>
          <p:nvPr/>
        </p:nvSpPr>
        <p:spPr bwMode="auto">
          <a:xfrm>
            <a:off x="2041525" y="1847850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78" name="Text Box 31"/>
          <p:cNvSpPr txBox="1">
            <a:spLocks noChangeArrowheads="1"/>
          </p:cNvSpPr>
          <p:nvPr/>
        </p:nvSpPr>
        <p:spPr bwMode="auto">
          <a:xfrm>
            <a:off x="2038350" y="167322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79" name="Text Box 31"/>
          <p:cNvSpPr txBox="1">
            <a:spLocks noChangeArrowheads="1"/>
          </p:cNvSpPr>
          <p:nvPr/>
        </p:nvSpPr>
        <p:spPr bwMode="auto">
          <a:xfrm>
            <a:off x="650875" y="3405188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380" name="Text Box 31"/>
          <p:cNvSpPr txBox="1">
            <a:spLocks noChangeArrowheads="1"/>
          </p:cNvSpPr>
          <p:nvPr/>
        </p:nvSpPr>
        <p:spPr bwMode="auto">
          <a:xfrm>
            <a:off x="1822450" y="39354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81" name="Text Box 31"/>
          <p:cNvSpPr txBox="1">
            <a:spLocks noChangeArrowheads="1"/>
          </p:cNvSpPr>
          <p:nvPr/>
        </p:nvSpPr>
        <p:spPr bwMode="auto">
          <a:xfrm>
            <a:off x="2192338" y="5016500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382" name="Text Box 31"/>
          <p:cNvSpPr txBox="1">
            <a:spLocks noChangeArrowheads="1"/>
          </p:cNvSpPr>
          <p:nvPr/>
        </p:nvSpPr>
        <p:spPr bwMode="auto">
          <a:xfrm>
            <a:off x="2292350" y="48371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83" name="Text Box 31"/>
          <p:cNvSpPr txBox="1">
            <a:spLocks noChangeArrowheads="1"/>
          </p:cNvSpPr>
          <p:nvPr/>
        </p:nvSpPr>
        <p:spPr bwMode="auto">
          <a:xfrm>
            <a:off x="2997200" y="28813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84" name="Text Box 31"/>
          <p:cNvSpPr txBox="1">
            <a:spLocks noChangeArrowheads="1"/>
          </p:cNvSpPr>
          <p:nvPr/>
        </p:nvSpPr>
        <p:spPr bwMode="auto">
          <a:xfrm>
            <a:off x="2979738" y="34194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85" name="Text Box 31"/>
          <p:cNvSpPr txBox="1">
            <a:spLocks noChangeArrowheads="1"/>
          </p:cNvSpPr>
          <p:nvPr/>
        </p:nvSpPr>
        <p:spPr bwMode="auto">
          <a:xfrm>
            <a:off x="2644775" y="32877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86" name="Text Box 31"/>
          <p:cNvSpPr txBox="1">
            <a:spLocks noChangeArrowheads="1"/>
          </p:cNvSpPr>
          <p:nvPr/>
        </p:nvSpPr>
        <p:spPr bwMode="auto">
          <a:xfrm>
            <a:off x="2089150" y="41132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387" name="Text Box 31"/>
          <p:cNvSpPr txBox="1">
            <a:spLocks noChangeArrowheads="1"/>
          </p:cNvSpPr>
          <p:nvPr/>
        </p:nvSpPr>
        <p:spPr bwMode="auto">
          <a:xfrm>
            <a:off x="2468563" y="30257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88" name="Text Box 31"/>
          <p:cNvSpPr txBox="1">
            <a:spLocks noChangeArrowheads="1"/>
          </p:cNvSpPr>
          <p:nvPr/>
        </p:nvSpPr>
        <p:spPr bwMode="auto">
          <a:xfrm>
            <a:off x="2838450" y="30003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89" name="Text Box 31"/>
          <p:cNvSpPr txBox="1">
            <a:spLocks noChangeArrowheads="1"/>
          </p:cNvSpPr>
          <p:nvPr/>
        </p:nvSpPr>
        <p:spPr bwMode="auto">
          <a:xfrm>
            <a:off x="2260600" y="32877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90" name="Text Box 31"/>
          <p:cNvSpPr txBox="1">
            <a:spLocks noChangeArrowheads="1"/>
          </p:cNvSpPr>
          <p:nvPr/>
        </p:nvSpPr>
        <p:spPr bwMode="auto">
          <a:xfrm>
            <a:off x="2087563" y="375443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91" name="Text Box 31"/>
          <p:cNvSpPr txBox="1">
            <a:spLocks noChangeArrowheads="1"/>
          </p:cNvSpPr>
          <p:nvPr/>
        </p:nvSpPr>
        <p:spPr bwMode="auto">
          <a:xfrm>
            <a:off x="2085975" y="3930650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C</a:t>
            </a:r>
          </a:p>
        </p:txBody>
      </p:sp>
      <p:sp>
        <p:nvSpPr>
          <p:cNvPr id="13392" name="Text Box 31"/>
          <p:cNvSpPr txBox="1">
            <a:spLocks noChangeArrowheads="1"/>
          </p:cNvSpPr>
          <p:nvPr/>
        </p:nvSpPr>
        <p:spPr bwMode="auto">
          <a:xfrm>
            <a:off x="3360738" y="34147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93" name="Text Box 31"/>
          <p:cNvSpPr txBox="1">
            <a:spLocks noChangeArrowheads="1"/>
          </p:cNvSpPr>
          <p:nvPr/>
        </p:nvSpPr>
        <p:spPr bwMode="auto">
          <a:xfrm>
            <a:off x="3165475" y="348773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94" name="Text Box 31"/>
          <p:cNvSpPr txBox="1">
            <a:spLocks noChangeArrowheads="1"/>
          </p:cNvSpPr>
          <p:nvPr/>
        </p:nvSpPr>
        <p:spPr bwMode="auto">
          <a:xfrm>
            <a:off x="2813050" y="3295650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95" name="Text Box 31"/>
          <p:cNvSpPr txBox="1">
            <a:spLocks noChangeArrowheads="1"/>
          </p:cNvSpPr>
          <p:nvPr/>
        </p:nvSpPr>
        <p:spPr bwMode="auto">
          <a:xfrm>
            <a:off x="2460625" y="328612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96" name="Text Box 31"/>
          <p:cNvSpPr txBox="1">
            <a:spLocks noChangeArrowheads="1"/>
          </p:cNvSpPr>
          <p:nvPr/>
        </p:nvSpPr>
        <p:spPr bwMode="auto">
          <a:xfrm>
            <a:off x="2085975" y="430212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397" name="Text Box 31"/>
          <p:cNvSpPr txBox="1">
            <a:spLocks noChangeArrowheads="1"/>
          </p:cNvSpPr>
          <p:nvPr/>
        </p:nvSpPr>
        <p:spPr bwMode="auto">
          <a:xfrm>
            <a:off x="2038350" y="2571750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98" name="Text Box 31"/>
          <p:cNvSpPr txBox="1">
            <a:spLocks noChangeArrowheads="1"/>
          </p:cNvSpPr>
          <p:nvPr/>
        </p:nvSpPr>
        <p:spPr bwMode="auto">
          <a:xfrm>
            <a:off x="2039938" y="273843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399" name="Text Box 31"/>
          <p:cNvSpPr txBox="1">
            <a:spLocks noChangeArrowheads="1"/>
          </p:cNvSpPr>
          <p:nvPr/>
        </p:nvSpPr>
        <p:spPr bwMode="auto">
          <a:xfrm>
            <a:off x="2058988" y="28860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400" name="Text Box 31"/>
          <p:cNvSpPr txBox="1">
            <a:spLocks noChangeArrowheads="1"/>
          </p:cNvSpPr>
          <p:nvPr/>
        </p:nvSpPr>
        <p:spPr bwMode="auto">
          <a:xfrm>
            <a:off x="2640013" y="3025775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U</a:t>
            </a:r>
          </a:p>
        </p:txBody>
      </p:sp>
      <p:sp>
        <p:nvSpPr>
          <p:cNvPr id="13401" name="Text Box 31"/>
          <p:cNvSpPr txBox="1">
            <a:spLocks noChangeArrowheads="1"/>
          </p:cNvSpPr>
          <p:nvPr/>
        </p:nvSpPr>
        <p:spPr bwMode="auto">
          <a:xfrm>
            <a:off x="2039938" y="22209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402" name="Text Box 31"/>
          <p:cNvSpPr txBox="1">
            <a:spLocks noChangeArrowheads="1"/>
          </p:cNvSpPr>
          <p:nvPr/>
        </p:nvSpPr>
        <p:spPr bwMode="auto">
          <a:xfrm>
            <a:off x="2038350" y="2038350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403" name="Text Box 31"/>
          <p:cNvSpPr txBox="1">
            <a:spLocks noChangeArrowheads="1"/>
          </p:cNvSpPr>
          <p:nvPr/>
        </p:nvSpPr>
        <p:spPr bwMode="auto">
          <a:xfrm>
            <a:off x="3182938" y="285273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404" name="Text Box 31"/>
          <p:cNvSpPr txBox="1">
            <a:spLocks noChangeArrowheads="1"/>
          </p:cNvSpPr>
          <p:nvPr/>
        </p:nvSpPr>
        <p:spPr bwMode="auto">
          <a:xfrm>
            <a:off x="3455988" y="32496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G</a:t>
            </a:r>
          </a:p>
        </p:txBody>
      </p:sp>
      <p:sp>
        <p:nvSpPr>
          <p:cNvPr id="13405" name="Text Box 31"/>
          <p:cNvSpPr txBox="1">
            <a:spLocks noChangeArrowheads="1"/>
          </p:cNvSpPr>
          <p:nvPr/>
        </p:nvSpPr>
        <p:spPr bwMode="auto">
          <a:xfrm>
            <a:off x="2043113" y="2401888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406" name="Text Box 31"/>
          <p:cNvSpPr txBox="1">
            <a:spLocks noChangeArrowheads="1"/>
          </p:cNvSpPr>
          <p:nvPr/>
        </p:nvSpPr>
        <p:spPr bwMode="auto">
          <a:xfrm>
            <a:off x="2154238" y="2982913"/>
            <a:ext cx="11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A</a:t>
            </a:r>
          </a:p>
        </p:txBody>
      </p:sp>
      <p:sp>
        <p:nvSpPr>
          <p:cNvPr id="13407" name="Text Box 31"/>
          <p:cNvSpPr txBox="1">
            <a:spLocks noChangeArrowheads="1"/>
          </p:cNvSpPr>
          <p:nvPr/>
        </p:nvSpPr>
        <p:spPr bwMode="auto">
          <a:xfrm>
            <a:off x="866775" y="3367088"/>
            <a:ext cx="84138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08" name="Text Box 31"/>
          <p:cNvSpPr txBox="1">
            <a:spLocks noChangeArrowheads="1"/>
          </p:cNvSpPr>
          <p:nvPr/>
        </p:nvSpPr>
        <p:spPr bwMode="auto">
          <a:xfrm>
            <a:off x="1722438" y="3276600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09" name="Text Box 31"/>
          <p:cNvSpPr txBox="1">
            <a:spLocks noChangeArrowheads="1"/>
          </p:cNvSpPr>
          <p:nvPr/>
        </p:nvSpPr>
        <p:spPr bwMode="auto">
          <a:xfrm>
            <a:off x="1463675" y="3648075"/>
            <a:ext cx="84138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10" name="Text Box 31"/>
          <p:cNvSpPr txBox="1">
            <a:spLocks noChangeArrowheads="1"/>
          </p:cNvSpPr>
          <p:nvPr/>
        </p:nvSpPr>
        <p:spPr bwMode="auto">
          <a:xfrm>
            <a:off x="1844675" y="4300538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11" name="Text Box 31"/>
          <p:cNvSpPr txBox="1">
            <a:spLocks noChangeArrowheads="1"/>
          </p:cNvSpPr>
          <p:nvPr/>
        </p:nvSpPr>
        <p:spPr bwMode="auto">
          <a:xfrm>
            <a:off x="1668463" y="4794250"/>
            <a:ext cx="8413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12" name="Text Box 31"/>
          <p:cNvSpPr txBox="1">
            <a:spLocks noChangeArrowheads="1"/>
          </p:cNvSpPr>
          <p:nvPr/>
        </p:nvSpPr>
        <p:spPr bwMode="auto">
          <a:xfrm>
            <a:off x="2111375" y="3511550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13" name="Text Box 31"/>
          <p:cNvSpPr txBox="1">
            <a:spLocks noChangeArrowheads="1"/>
          </p:cNvSpPr>
          <p:nvPr/>
        </p:nvSpPr>
        <p:spPr bwMode="auto">
          <a:xfrm>
            <a:off x="2314575" y="3024188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14" name="Text Box 31"/>
          <p:cNvSpPr txBox="1">
            <a:spLocks noChangeArrowheads="1"/>
          </p:cNvSpPr>
          <p:nvPr/>
        </p:nvSpPr>
        <p:spPr bwMode="auto">
          <a:xfrm>
            <a:off x="3376613" y="2911475"/>
            <a:ext cx="8413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15" name="Text Box 31"/>
          <p:cNvSpPr txBox="1">
            <a:spLocks noChangeArrowheads="1"/>
          </p:cNvSpPr>
          <p:nvPr/>
        </p:nvSpPr>
        <p:spPr bwMode="auto">
          <a:xfrm>
            <a:off x="3465513" y="3074988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sp>
        <p:nvSpPr>
          <p:cNvPr id="13419" name="Text Box 31"/>
          <p:cNvSpPr txBox="1">
            <a:spLocks noChangeArrowheads="1"/>
          </p:cNvSpPr>
          <p:nvPr/>
        </p:nvSpPr>
        <p:spPr bwMode="auto">
          <a:xfrm>
            <a:off x="1820863" y="4494213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100" b="1"/>
              <a:t>*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5546726" y="666749"/>
            <a:ext cx="1757362" cy="5394325"/>
            <a:chOff x="7088188" y="647700"/>
            <a:chExt cx="1757362" cy="5394325"/>
          </a:xfrm>
        </p:grpSpPr>
        <p:pic>
          <p:nvPicPr>
            <p:cNvPr id="109" name="Picture 116" descr="14_15_TransferRNAStruct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85" b="3255"/>
            <a:stretch/>
          </p:blipFill>
          <p:spPr bwMode="auto">
            <a:xfrm>
              <a:off x="7185819" y="647700"/>
              <a:ext cx="1659731" cy="538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Text Box 31"/>
            <p:cNvSpPr txBox="1">
              <a:spLocks noChangeArrowheads="1"/>
            </p:cNvSpPr>
            <p:nvPr/>
          </p:nvSpPr>
          <p:spPr bwMode="auto">
            <a:xfrm>
              <a:off x="7297738" y="1589088"/>
              <a:ext cx="1500187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Amino acid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/>
                <a:t>attachment site</a:t>
              </a:r>
            </a:p>
          </p:txBody>
        </p:sp>
        <p:sp>
          <p:nvSpPr>
            <p:cNvPr id="111" name="Text Box 31"/>
            <p:cNvSpPr txBox="1">
              <a:spLocks noChangeArrowheads="1"/>
            </p:cNvSpPr>
            <p:nvPr/>
          </p:nvSpPr>
          <p:spPr bwMode="auto">
            <a:xfrm>
              <a:off x="7400925" y="5133975"/>
              <a:ext cx="11160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Anticodon</a:t>
              </a:r>
            </a:p>
          </p:txBody>
        </p:sp>
        <p:sp>
          <p:nvSpPr>
            <p:cNvPr id="112" name="Text Box 31"/>
            <p:cNvSpPr txBox="1">
              <a:spLocks noChangeArrowheads="1"/>
            </p:cNvSpPr>
            <p:nvPr/>
          </p:nvSpPr>
          <p:spPr bwMode="auto">
            <a:xfrm>
              <a:off x="7583488" y="4691063"/>
              <a:ext cx="144462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3" name="Text Box 31"/>
            <p:cNvSpPr txBox="1">
              <a:spLocks noChangeArrowheads="1"/>
            </p:cNvSpPr>
            <p:nvPr/>
          </p:nvSpPr>
          <p:spPr bwMode="auto">
            <a:xfrm>
              <a:off x="7831138" y="4691063"/>
              <a:ext cx="144462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8078788" y="4687888"/>
              <a:ext cx="144462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15" name="Text Box 31"/>
            <p:cNvSpPr txBox="1">
              <a:spLocks noChangeArrowheads="1"/>
            </p:cNvSpPr>
            <p:nvPr/>
          </p:nvSpPr>
          <p:spPr bwMode="auto">
            <a:xfrm>
              <a:off x="8350250" y="4897438"/>
              <a:ext cx="1666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116" name="Text Box 31"/>
            <p:cNvSpPr txBox="1">
              <a:spLocks noChangeArrowheads="1"/>
            </p:cNvSpPr>
            <p:nvPr/>
          </p:nvSpPr>
          <p:spPr bwMode="auto">
            <a:xfrm>
              <a:off x="7239000" y="4895850"/>
              <a:ext cx="141288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117" name="Text Box 31"/>
            <p:cNvSpPr txBox="1">
              <a:spLocks noChangeArrowheads="1"/>
            </p:cNvSpPr>
            <p:nvPr/>
          </p:nvSpPr>
          <p:spPr bwMode="auto">
            <a:xfrm>
              <a:off x="7088188" y="2268538"/>
              <a:ext cx="195262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endParaRPr lang="en-US" altLang="en-US" sz="1600" b="1" dirty="0"/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>
              <a:off x="7924800" y="2065338"/>
              <a:ext cx="452438" cy="525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AutoShape 32"/>
            <p:cNvSpPr>
              <a:spLocks/>
            </p:cNvSpPr>
            <p:nvPr/>
          </p:nvSpPr>
          <p:spPr bwMode="auto">
            <a:xfrm rot="5400000">
              <a:off x="7817643" y="4701382"/>
              <a:ext cx="169863" cy="717550"/>
            </a:xfrm>
            <a:prstGeom prst="rightBrace">
              <a:avLst>
                <a:gd name="adj1" fmla="val 40170"/>
                <a:gd name="adj2" fmla="val 5021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120" name="Text Box 31"/>
            <p:cNvSpPr txBox="1">
              <a:spLocks noChangeArrowheads="1"/>
            </p:cNvSpPr>
            <p:nvPr/>
          </p:nvSpPr>
          <p:spPr bwMode="auto">
            <a:xfrm>
              <a:off x="7227888" y="5564188"/>
              <a:ext cx="160337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15913" indent="-3159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endParaRPr lang="en-US" altLang="en-US" sz="1600" b="1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152400" y="533399"/>
            <a:ext cx="2959099" cy="1450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954588" y="1183482"/>
            <a:ext cx="2959099" cy="1799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128713" y="4601766"/>
            <a:ext cx="1722438" cy="127079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499893" y="4533503"/>
            <a:ext cx="1722438" cy="127079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400300" y="5237163"/>
            <a:ext cx="1714500" cy="12398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3960" y="6292334"/>
            <a:ext cx="1295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wobble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53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" grpId="0" animBg="1"/>
      <p:bldP spid="123" grpId="0" animBg="1"/>
      <p:bldP spid="12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4_17bRiboBindingSit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"/>
          <a:stretch>
            <a:fillRect/>
          </a:stretch>
        </p:blipFill>
        <p:spPr bwMode="auto">
          <a:xfrm>
            <a:off x="681038" y="736600"/>
            <a:ext cx="7780337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241379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36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Ribosome</a:t>
            </a:r>
            <a:endParaRPr lang="en-US" altLang="en-US" sz="3600" dirty="0">
              <a:latin typeface="Arial" charset="0"/>
            </a:endParaRPr>
          </a:p>
        </p:txBody>
      </p:sp>
      <p:sp>
        <p:nvSpPr>
          <p:cNvPr id="23556" name="Text Box 31"/>
          <p:cNvSpPr txBox="1">
            <a:spLocks noChangeArrowheads="1"/>
          </p:cNvSpPr>
          <p:nvPr/>
        </p:nvSpPr>
        <p:spPr bwMode="auto">
          <a:xfrm>
            <a:off x="4008438" y="3490913"/>
            <a:ext cx="196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3557" name="Text Box 31"/>
          <p:cNvSpPr txBox="1">
            <a:spLocks noChangeArrowheads="1"/>
          </p:cNvSpPr>
          <p:nvPr/>
        </p:nvSpPr>
        <p:spPr bwMode="auto">
          <a:xfrm>
            <a:off x="3465513" y="3490913"/>
            <a:ext cx="196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3558" name="Text Box 31"/>
          <p:cNvSpPr txBox="1">
            <a:spLocks noChangeArrowheads="1"/>
          </p:cNvSpPr>
          <p:nvPr/>
        </p:nvSpPr>
        <p:spPr bwMode="auto">
          <a:xfrm>
            <a:off x="4595813" y="3490913"/>
            <a:ext cx="2254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566" name="Line 31"/>
          <p:cNvSpPr>
            <a:spLocks noChangeShapeType="1"/>
          </p:cNvSpPr>
          <p:nvPr/>
        </p:nvSpPr>
        <p:spPr bwMode="auto">
          <a:xfrm flipH="1" flipV="1">
            <a:off x="1689100" y="2909888"/>
            <a:ext cx="1754188" cy="463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32"/>
          <p:cNvSpPr>
            <a:spLocks noChangeShapeType="1"/>
          </p:cNvSpPr>
          <p:nvPr/>
        </p:nvSpPr>
        <p:spPr bwMode="auto">
          <a:xfrm flipH="1" flipV="1">
            <a:off x="1712913" y="4630738"/>
            <a:ext cx="1438275" cy="4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33"/>
          <p:cNvSpPr>
            <a:spLocks noChangeShapeType="1"/>
          </p:cNvSpPr>
          <p:nvPr/>
        </p:nvSpPr>
        <p:spPr bwMode="auto">
          <a:xfrm>
            <a:off x="5392738" y="3716338"/>
            <a:ext cx="5651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34"/>
          <p:cNvSpPr>
            <a:spLocks noChangeShapeType="1"/>
          </p:cNvSpPr>
          <p:nvPr/>
        </p:nvSpPr>
        <p:spPr bwMode="auto">
          <a:xfrm>
            <a:off x="5243513" y="4862513"/>
            <a:ext cx="7223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35"/>
          <p:cNvSpPr>
            <a:spLocks noChangeShapeType="1"/>
          </p:cNvSpPr>
          <p:nvPr/>
        </p:nvSpPr>
        <p:spPr bwMode="auto">
          <a:xfrm flipV="1">
            <a:off x="4687888" y="2430463"/>
            <a:ext cx="976312" cy="684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36"/>
          <p:cNvSpPr>
            <a:spLocks noChangeShapeType="1"/>
          </p:cNvSpPr>
          <p:nvPr/>
        </p:nvSpPr>
        <p:spPr bwMode="auto">
          <a:xfrm flipH="1" flipV="1">
            <a:off x="2828925" y="1439863"/>
            <a:ext cx="1223963" cy="16621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37"/>
          <p:cNvSpPr>
            <a:spLocks noChangeShapeType="1"/>
          </p:cNvSpPr>
          <p:nvPr/>
        </p:nvSpPr>
        <p:spPr bwMode="auto">
          <a:xfrm flipV="1">
            <a:off x="4183063" y="1355725"/>
            <a:ext cx="1552575" cy="6556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87888" y="2203450"/>
            <a:ext cx="3825875" cy="911225"/>
            <a:chOff x="4687888" y="2203450"/>
            <a:chExt cx="3825875" cy="911225"/>
          </a:xfrm>
        </p:grpSpPr>
        <p:sp>
          <p:nvSpPr>
            <p:cNvPr id="23573" name="Text Box 31"/>
            <p:cNvSpPr txBox="1">
              <a:spLocks noChangeArrowheads="1"/>
            </p:cNvSpPr>
            <p:nvPr/>
          </p:nvSpPr>
          <p:spPr bwMode="auto">
            <a:xfrm>
              <a:off x="5753100" y="2203450"/>
              <a:ext cx="2760663" cy="74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A site (</a:t>
              </a:r>
              <a:r>
                <a:rPr lang="en-US" altLang="en-US" b="1" u="sng" dirty="0"/>
                <a:t>A</a:t>
              </a:r>
              <a:r>
                <a:rPr lang="en-US" altLang="en-US" b="1" dirty="0"/>
                <a:t>minoacyl-</a:t>
              </a:r>
            </a:p>
            <a:p>
              <a:pPr>
                <a:lnSpc>
                  <a:spcPct val="95000"/>
                </a:lnSpc>
              </a:pPr>
              <a:r>
                <a:rPr lang="en-US" altLang="en-US" b="1" dirty="0" err="1"/>
                <a:t>tRNA</a:t>
              </a:r>
              <a:r>
                <a:rPr lang="en-US" altLang="en-US" b="1" dirty="0"/>
                <a:t> binding site)</a:t>
              </a:r>
            </a:p>
          </p:txBody>
        </p:sp>
        <p:sp>
          <p:nvSpPr>
            <p:cNvPr id="23574" name="Line 40"/>
            <p:cNvSpPr>
              <a:spLocks noChangeShapeType="1"/>
            </p:cNvSpPr>
            <p:nvPr/>
          </p:nvSpPr>
          <p:spPr bwMode="auto">
            <a:xfrm flipV="1">
              <a:off x="4687888" y="2430463"/>
              <a:ext cx="976312" cy="684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8663" y="733425"/>
            <a:ext cx="3324225" cy="2368550"/>
            <a:chOff x="728663" y="733425"/>
            <a:chExt cx="3324225" cy="2368550"/>
          </a:xfrm>
        </p:grpSpPr>
        <p:sp>
          <p:nvSpPr>
            <p:cNvPr id="23561" name="Text Box 31"/>
            <p:cNvSpPr txBox="1">
              <a:spLocks noChangeArrowheads="1"/>
            </p:cNvSpPr>
            <p:nvPr/>
          </p:nvSpPr>
          <p:spPr bwMode="auto">
            <a:xfrm>
              <a:off x="728663" y="733425"/>
              <a:ext cx="2138362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P site </a:t>
              </a:r>
            </a:p>
            <a:p>
              <a:pPr>
                <a:lnSpc>
                  <a:spcPct val="95000"/>
                </a:lnSpc>
              </a:pPr>
              <a:r>
                <a:rPr lang="en-US" altLang="en-US" b="1" dirty="0"/>
                <a:t>(</a:t>
              </a:r>
              <a:r>
                <a:rPr lang="en-US" altLang="en-US" b="1" u="sng" dirty="0"/>
                <a:t>P</a:t>
              </a:r>
              <a:r>
                <a:rPr lang="en-US" altLang="en-US" b="1" dirty="0"/>
                <a:t>eptidyl-</a:t>
              </a:r>
              <a:r>
                <a:rPr lang="en-US" altLang="en-US" b="1" dirty="0" err="1"/>
                <a:t>tRNA</a:t>
              </a:r>
              <a:r>
                <a:rPr lang="en-US" altLang="en-US" b="1" dirty="0"/>
                <a:t> </a:t>
              </a:r>
            </a:p>
            <a:p>
              <a:pPr>
                <a:lnSpc>
                  <a:spcPct val="95000"/>
                </a:lnSpc>
              </a:pPr>
              <a:r>
                <a:rPr lang="en-US" altLang="en-US" b="1" dirty="0"/>
                <a:t>binding site)</a:t>
              </a:r>
            </a:p>
          </p:txBody>
        </p:sp>
        <p:sp>
          <p:nvSpPr>
            <p:cNvPr id="23575" name="Line 41"/>
            <p:cNvSpPr>
              <a:spLocks noChangeShapeType="1"/>
            </p:cNvSpPr>
            <p:nvPr/>
          </p:nvSpPr>
          <p:spPr bwMode="auto">
            <a:xfrm flipH="1" flipV="1">
              <a:off x="2828925" y="1439863"/>
              <a:ext cx="1223963" cy="166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83063" y="1158875"/>
            <a:ext cx="3178175" cy="852488"/>
            <a:chOff x="4183063" y="1158875"/>
            <a:chExt cx="3178175" cy="852488"/>
          </a:xfrm>
        </p:grpSpPr>
        <p:sp>
          <p:nvSpPr>
            <p:cNvPr id="23562" name="Text Box 31"/>
            <p:cNvSpPr txBox="1">
              <a:spLocks noChangeArrowheads="1"/>
            </p:cNvSpPr>
            <p:nvPr/>
          </p:nvSpPr>
          <p:spPr bwMode="auto">
            <a:xfrm>
              <a:off x="5792788" y="1158875"/>
              <a:ext cx="1568450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Exit tunnel</a:t>
              </a:r>
            </a:p>
          </p:txBody>
        </p:sp>
        <p:sp>
          <p:nvSpPr>
            <p:cNvPr id="23576" name="Line 42"/>
            <p:cNvSpPr>
              <a:spLocks noChangeShapeType="1"/>
            </p:cNvSpPr>
            <p:nvPr/>
          </p:nvSpPr>
          <p:spPr bwMode="auto">
            <a:xfrm flipV="1">
              <a:off x="4183063" y="1355725"/>
              <a:ext cx="1552575" cy="655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92738" y="3532188"/>
            <a:ext cx="1819275" cy="688975"/>
            <a:chOff x="5392738" y="3532188"/>
            <a:chExt cx="1819275" cy="688975"/>
          </a:xfrm>
        </p:grpSpPr>
        <p:sp>
          <p:nvSpPr>
            <p:cNvPr id="23559" name="Text Box 31"/>
            <p:cNvSpPr txBox="1">
              <a:spLocks noChangeArrowheads="1"/>
            </p:cNvSpPr>
            <p:nvPr/>
          </p:nvSpPr>
          <p:spPr bwMode="auto">
            <a:xfrm>
              <a:off x="6045200" y="3532188"/>
              <a:ext cx="116681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Large</a:t>
              </a:r>
            </a:p>
            <a:p>
              <a:pPr>
                <a:lnSpc>
                  <a:spcPct val="95000"/>
                </a:lnSpc>
              </a:pPr>
              <a:r>
                <a:rPr lang="en-US" altLang="en-US" b="1" dirty="0"/>
                <a:t>subunit</a:t>
              </a:r>
            </a:p>
          </p:txBody>
        </p:sp>
        <p:sp>
          <p:nvSpPr>
            <p:cNvPr id="23577" name="Line 43"/>
            <p:cNvSpPr>
              <a:spLocks noChangeShapeType="1"/>
            </p:cNvSpPr>
            <p:nvPr/>
          </p:nvSpPr>
          <p:spPr bwMode="auto">
            <a:xfrm>
              <a:off x="5392738" y="3716338"/>
              <a:ext cx="565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43513" y="4668838"/>
            <a:ext cx="1949450" cy="661987"/>
            <a:chOff x="5243513" y="4668838"/>
            <a:chExt cx="1949450" cy="661987"/>
          </a:xfrm>
        </p:grpSpPr>
        <p:sp>
          <p:nvSpPr>
            <p:cNvPr id="23560" name="Text Box 31"/>
            <p:cNvSpPr txBox="1">
              <a:spLocks noChangeArrowheads="1"/>
            </p:cNvSpPr>
            <p:nvPr/>
          </p:nvSpPr>
          <p:spPr bwMode="auto">
            <a:xfrm>
              <a:off x="6035675" y="4668838"/>
              <a:ext cx="1157288" cy="6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Small</a:t>
              </a:r>
            </a:p>
            <a:p>
              <a:pPr>
                <a:lnSpc>
                  <a:spcPct val="95000"/>
                </a:lnSpc>
              </a:pPr>
              <a:r>
                <a:rPr lang="en-US" altLang="en-US" b="1" dirty="0"/>
                <a:t>subunit</a:t>
              </a:r>
            </a:p>
          </p:txBody>
        </p:sp>
        <p:sp>
          <p:nvSpPr>
            <p:cNvPr id="23578" name="Line 44"/>
            <p:cNvSpPr>
              <a:spLocks noChangeShapeType="1"/>
            </p:cNvSpPr>
            <p:nvPr/>
          </p:nvSpPr>
          <p:spPr bwMode="auto">
            <a:xfrm>
              <a:off x="5243513" y="4862513"/>
              <a:ext cx="722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1838" y="4427538"/>
            <a:ext cx="2419350" cy="688975"/>
            <a:chOff x="731838" y="4427538"/>
            <a:chExt cx="2419350" cy="688975"/>
          </a:xfrm>
        </p:grpSpPr>
        <p:sp>
          <p:nvSpPr>
            <p:cNvPr id="23564" name="Text Box 31"/>
            <p:cNvSpPr txBox="1">
              <a:spLocks noChangeArrowheads="1"/>
            </p:cNvSpPr>
            <p:nvPr/>
          </p:nvSpPr>
          <p:spPr bwMode="auto">
            <a:xfrm>
              <a:off x="731838" y="4427538"/>
              <a:ext cx="1782762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mRNA </a:t>
              </a:r>
            </a:p>
            <a:p>
              <a:pPr>
                <a:lnSpc>
                  <a:spcPct val="95000"/>
                </a:lnSpc>
              </a:pPr>
              <a:r>
                <a:rPr lang="en-US" altLang="en-US" b="1" dirty="0"/>
                <a:t>binding site</a:t>
              </a:r>
            </a:p>
          </p:txBody>
        </p:sp>
        <p:sp>
          <p:nvSpPr>
            <p:cNvPr id="23579" name="Line 46"/>
            <p:cNvSpPr>
              <a:spLocks noChangeShapeType="1"/>
            </p:cNvSpPr>
            <p:nvPr/>
          </p:nvSpPr>
          <p:spPr bwMode="auto">
            <a:xfrm flipH="1" flipV="1">
              <a:off x="1712913" y="4630738"/>
              <a:ext cx="1438275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9300" y="2697163"/>
            <a:ext cx="2693988" cy="704850"/>
            <a:chOff x="749300" y="2697163"/>
            <a:chExt cx="2693988" cy="704850"/>
          </a:xfrm>
        </p:grpSpPr>
        <p:sp>
          <p:nvSpPr>
            <p:cNvPr id="23563" name="Text Box 31"/>
            <p:cNvSpPr txBox="1">
              <a:spLocks noChangeArrowheads="1"/>
            </p:cNvSpPr>
            <p:nvPr/>
          </p:nvSpPr>
          <p:spPr bwMode="auto">
            <a:xfrm>
              <a:off x="749300" y="2697163"/>
              <a:ext cx="143351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b="1" dirty="0"/>
                <a:t>E site </a:t>
              </a:r>
            </a:p>
            <a:p>
              <a:pPr>
                <a:lnSpc>
                  <a:spcPct val="95000"/>
                </a:lnSpc>
              </a:pPr>
              <a:r>
                <a:rPr lang="en-US" altLang="en-US" b="1" dirty="0"/>
                <a:t>(</a:t>
              </a:r>
              <a:r>
                <a:rPr lang="en-US" altLang="en-US" b="1" u="sng" dirty="0"/>
                <a:t>E</a:t>
              </a:r>
              <a:r>
                <a:rPr lang="en-US" altLang="en-US" b="1" dirty="0"/>
                <a:t>xit site)</a:t>
              </a:r>
            </a:p>
          </p:txBody>
        </p:sp>
        <p:sp>
          <p:nvSpPr>
            <p:cNvPr id="23580" name="Line 31"/>
            <p:cNvSpPr>
              <a:spLocks noChangeShapeType="1"/>
            </p:cNvSpPr>
            <p:nvPr/>
          </p:nvSpPr>
          <p:spPr bwMode="auto">
            <a:xfrm flipH="1" flipV="1">
              <a:off x="1689100" y="2909888"/>
              <a:ext cx="1754188" cy="463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4_17cRibomRNAandtRN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"/>
          <a:stretch>
            <a:fillRect/>
          </a:stretch>
        </p:blipFill>
        <p:spPr bwMode="auto">
          <a:xfrm>
            <a:off x="1250950" y="700088"/>
            <a:ext cx="6640513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87325" y="377825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dirty="0">
                <a:latin typeface="Arial" charset="0"/>
              </a:rPr>
              <a:t>Ribosome</a:t>
            </a:r>
          </a:p>
        </p:txBody>
      </p:sp>
      <p:sp>
        <p:nvSpPr>
          <p:cNvPr id="24580" name="Text Box 31"/>
          <p:cNvSpPr txBox="1">
            <a:spLocks noChangeArrowheads="1"/>
          </p:cNvSpPr>
          <p:nvPr/>
        </p:nvSpPr>
        <p:spPr bwMode="auto">
          <a:xfrm>
            <a:off x="4775200" y="682625"/>
            <a:ext cx="3095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Growing polypeptide</a:t>
            </a:r>
          </a:p>
        </p:txBody>
      </p: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6453188" y="3389313"/>
            <a:ext cx="838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tRNA</a:t>
            </a:r>
          </a:p>
        </p:txBody>
      </p:sp>
      <p:sp>
        <p:nvSpPr>
          <p:cNvPr id="24582" name="Text Box 31"/>
          <p:cNvSpPr txBox="1">
            <a:spLocks noChangeArrowheads="1"/>
          </p:cNvSpPr>
          <p:nvPr/>
        </p:nvSpPr>
        <p:spPr bwMode="auto">
          <a:xfrm>
            <a:off x="1890713" y="4867275"/>
            <a:ext cx="3413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5</a:t>
            </a:r>
            <a:r>
              <a:rPr lang="en-US" altLang="en-US" b="1">
                <a:sym typeface="Symbol" pitchFamily="84" charset="2"/>
              </a:rPr>
              <a:t></a:t>
            </a:r>
            <a:endParaRPr lang="en-US" altLang="en-US" b="1"/>
          </a:p>
        </p:txBody>
      </p:sp>
      <p:sp>
        <p:nvSpPr>
          <p:cNvPr id="24583" name="Text Box 31"/>
          <p:cNvSpPr txBox="1">
            <a:spLocks noChangeArrowheads="1"/>
          </p:cNvSpPr>
          <p:nvPr/>
        </p:nvSpPr>
        <p:spPr bwMode="auto">
          <a:xfrm>
            <a:off x="7231063" y="3841750"/>
            <a:ext cx="2365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3</a:t>
            </a:r>
            <a:r>
              <a:rPr lang="en-US" altLang="en-US" b="1">
                <a:sym typeface="Symbol" pitchFamily="84" charset="2"/>
              </a:rPr>
              <a:t></a:t>
            </a:r>
            <a:endParaRPr lang="en-US" altLang="en-US" b="1"/>
          </a:p>
        </p:txBody>
      </p:sp>
      <p:sp>
        <p:nvSpPr>
          <p:cNvPr id="24584" name="Text Box 31"/>
          <p:cNvSpPr txBox="1">
            <a:spLocks noChangeArrowheads="1"/>
          </p:cNvSpPr>
          <p:nvPr/>
        </p:nvSpPr>
        <p:spPr bwMode="auto">
          <a:xfrm>
            <a:off x="3919538" y="3362325"/>
            <a:ext cx="2301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4585" name="Text Box 31"/>
          <p:cNvSpPr txBox="1">
            <a:spLocks noChangeArrowheads="1"/>
          </p:cNvSpPr>
          <p:nvPr/>
        </p:nvSpPr>
        <p:spPr bwMode="auto">
          <a:xfrm>
            <a:off x="1293813" y="3749675"/>
            <a:ext cx="989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mRNA</a:t>
            </a:r>
          </a:p>
        </p:txBody>
      </p:sp>
      <p:sp>
        <p:nvSpPr>
          <p:cNvPr id="24587" name="Text Box 31"/>
          <p:cNvSpPr txBox="1">
            <a:spLocks noChangeArrowheads="1"/>
          </p:cNvSpPr>
          <p:nvPr/>
        </p:nvSpPr>
        <p:spPr bwMode="auto">
          <a:xfrm>
            <a:off x="4322763" y="4762500"/>
            <a:ext cx="12207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chemeClr val="bg1"/>
                </a:solidFill>
              </a:rPr>
              <a:t>Codons</a:t>
            </a:r>
          </a:p>
        </p:txBody>
      </p:sp>
      <p:sp>
        <p:nvSpPr>
          <p:cNvPr id="24588" name="Text Box 31"/>
          <p:cNvSpPr txBox="1">
            <a:spLocks noChangeArrowheads="1"/>
          </p:cNvSpPr>
          <p:nvPr/>
        </p:nvSpPr>
        <p:spPr bwMode="auto">
          <a:xfrm>
            <a:off x="1852613" y="1149350"/>
            <a:ext cx="1568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Amino end</a:t>
            </a:r>
          </a:p>
        </p:txBody>
      </p:sp>
      <p:sp>
        <p:nvSpPr>
          <p:cNvPr id="24589" name="Text Box 31"/>
          <p:cNvSpPr txBox="1">
            <a:spLocks noChangeArrowheads="1"/>
          </p:cNvSpPr>
          <p:nvPr/>
        </p:nvSpPr>
        <p:spPr bwMode="auto">
          <a:xfrm>
            <a:off x="5470525" y="1293813"/>
            <a:ext cx="237807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b="1"/>
              <a:t>Next amino acid</a:t>
            </a:r>
          </a:p>
          <a:p>
            <a:pPr algn="r">
              <a:lnSpc>
                <a:spcPct val="90000"/>
              </a:lnSpc>
            </a:pPr>
            <a:r>
              <a:rPr lang="en-US" altLang="en-US" b="1"/>
              <a:t>to be added to</a:t>
            </a:r>
          </a:p>
          <a:p>
            <a:pPr algn="r">
              <a:lnSpc>
                <a:spcPct val="90000"/>
              </a:lnSpc>
            </a:pPr>
            <a:r>
              <a:rPr lang="en-US" altLang="en-US" b="1"/>
              <a:t>polypeptide</a:t>
            </a:r>
          </a:p>
          <a:p>
            <a:pPr algn="r">
              <a:lnSpc>
                <a:spcPct val="90000"/>
              </a:lnSpc>
            </a:pPr>
            <a:r>
              <a:rPr lang="en-US" altLang="en-US" b="1"/>
              <a:t>chain</a:t>
            </a:r>
          </a:p>
        </p:txBody>
      </p:sp>
      <p:sp>
        <p:nvSpPr>
          <p:cNvPr id="24590" name="Line 28"/>
          <p:cNvSpPr>
            <a:spLocks noChangeShapeType="1"/>
          </p:cNvSpPr>
          <p:nvPr/>
        </p:nvSpPr>
        <p:spPr bwMode="auto">
          <a:xfrm flipH="1">
            <a:off x="4748213" y="1017588"/>
            <a:ext cx="36195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30"/>
          <p:cNvSpPr>
            <a:spLocks noChangeShapeType="1"/>
          </p:cNvSpPr>
          <p:nvPr/>
        </p:nvSpPr>
        <p:spPr bwMode="auto">
          <a:xfrm flipH="1">
            <a:off x="3486150" y="1112838"/>
            <a:ext cx="534988" cy="188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32"/>
          <p:cNvSpPr>
            <a:spLocks noChangeShapeType="1"/>
          </p:cNvSpPr>
          <p:nvPr/>
        </p:nvSpPr>
        <p:spPr bwMode="auto">
          <a:xfrm>
            <a:off x="1778000" y="4073525"/>
            <a:ext cx="390525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AutoShape 35"/>
          <p:cNvSpPr>
            <a:spLocks/>
          </p:cNvSpPr>
          <p:nvPr/>
        </p:nvSpPr>
        <p:spPr bwMode="auto">
          <a:xfrm rot="-2304819">
            <a:off x="4575175" y="809625"/>
            <a:ext cx="200025" cy="1498600"/>
          </a:xfrm>
          <a:prstGeom prst="rightBrace">
            <a:avLst>
              <a:gd name="adj1" fmla="val 41484"/>
              <a:gd name="adj2" fmla="val 49773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4594" name="Line 36"/>
          <p:cNvSpPr>
            <a:spLocks noChangeShapeType="1"/>
          </p:cNvSpPr>
          <p:nvPr/>
        </p:nvSpPr>
        <p:spPr bwMode="auto">
          <a:xfrm flipV="1">
            <a:off x="5408613" y="2133600"/>
            <a:ext cx="650875" cy="476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37"/>
          <p:cNvSpPr>
            <a:spLocks noChangeShapeType="1"/>
          </p:cNvSpPr>
          <p:nvPr/>
        </p:nvSpPr>
        <p:spPr bwMode="auto">
          <a:xfrm flipV="1">
            <a:off x="5262563" y="3579813"/>
            <a:ext cx="1117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AutoShape 38"/>
          <p:cNvSpPr>
            <a:spLocks/>
          </p:cNvSpPr>
          <p:nvPr/>
        </p:nvSpPr>
        <p:spPr bwMode="auto">
          <a:xfrm rot="5400000">
            <a:off x="5083175" y="4391025"/>
            <a:ext cx="217488" cy="547688"/>
          </a:xfrm>
          <a:prstGeom prst="rightBrace">
            <a:avLst>
              <a:gd name="adj1" fmla="val 42181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4597" name="AutoShape 39"/>
          <p:cNvSpPr>
            <a:spLocks/>
          </p:cNvSpPr>
          <p:nvPr/>
        </p:nvSpPr>
        <p:spPr bwMode="auto">
          <a:xfrm rot="5400000">
            <a:off x="4510088" y="4389437"/>
            <a:ext cx="217488" cy="550863"/>
          </a:xfrm>
          <a:prstGeom prst="rightBrace">
            <a:avLst>
              <a:gd name="adj1" fmla="val 4242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4598" name="AutoShape 41"/>
          <p:cNvSpPr>
            <a:spLocks/>
          </p:cNvSpPr>
          <p:nvPr/>
        </p:nvSpPr>
        <p:spPr bwMode="auto">
          <a:xfrm rot="-2304819">
            <a:off x="4575175" y="809625"/>
            <a:ext cx="200025" cy="1498600"/>
          </a:xfrm>
          <a:prstGeom prst="rightBrace">
            <a:avLst>
              <a:gd name="adj1" fmla="val 41484"/>
              <a:gd name="adj2" fmla="val 4977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4599" name="Line 42"/>
          <p:cNvSpPr>
            <a:spLocks noChangeShapeType="1"/>
          </p:cNvSpPr>
          <p:nvPr/>
        </p:nvSpPr>
        <p:spPr bwMode="auto">
          <a:xfrm flipV="1">
            <a:off x="5408613" y="2133600"/>
            <a:ext cx="650875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43"/>
          <p:cNvSpPr>
            <a:spLocks noChangeShapeType="1"/>
          </p:cNvSpPr>
          <p:nvPr/>
        </p:nvSpPr>
        <p:spPr bwMode="auto">
          <a:xfrm flipV="1">
            <a:off x="5262563" y="3579813"/>
            <a:ext cx="111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AutoShape 44"/>
          <p:cNvSpPr>
            <a:spLocks/>
          </p:cNvSpPr>
          <p:nvPr/>
        </p:nvSpPr>
        <p:spPr bwMode="auto">
          <a:xfrm rot="5400000">
            <a:off x="5083175" y="4391025"/>
            <a:ext cx="217488" cy="547688"/>
          </a:xfrm>
          <a:prstGeom prst="rightBrace">
            <a:avLst>
              <a:gd name="adj1" fmla="val 4218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24602" name="AutoShape 45"/>
          <p:cNvSpPr>
            <a:spLocks/>
          </p:cNvSpPr>
          <p:nvPr/>
        </p:nvSpPr>
        <p:spPr bwMode="auto">
          <a:xfrm rot="5400000">
            <a:off x="4510088" y="4389437"/>
            <a:ext cx="217488" cy="550863"/>
          </a:xfrm>
          <a:prstGeom prst="rightBrace">
            <a:avLst>
              <a:gd name="adj1" fmla="val 424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5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3" y="146050"/>
            <a:ext cx="8534400" cy="530225"/>
          </a:xfrm>
        </p:spPr>
        <p:txBody>
          <a:bodyPr lIns="91440" tIns="45720" rIns="91440" bIns="45720">
            <a:spAutoFit/>
          </a:bodyPr>
          <a:lstStyle/>
          <a:p>
            <a:pPr eaLnBrk="1" hangingPunct="1"/>
            <a:r>
              <a:rPr lang="en-US" altLang="en-US"/>
              <a:t>Building a Polypeptide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8888"/>
            <a:ext cx="8534400" cy="3662541"/>
          </a:xfrm>
        </p:spPr>
        <p:txBody>
          <a:bodyPr lIns="91440" tIns="45720" rIns="91440" bIns="45720">
            <a:spAutoFit/>
          </a:bodyPr>
          <a:lstStyle/>
          <a:p>
            <a:pPr marL="292100" indent="-292100" eaLnBrk="1" hangingPunct="1"/>
            <a:r>
              <a:rPr lang="en-US" altLang="en-US" sz="4000" dirty="0"/>
              <a:t>The three stages of translation</a:t>
            </a:r>
          </a:p>
          <a:p>
            <a:pPr marL="723900" lvl="1" indent="-254000" eaLnBrk="1" hangingPunct="1"/>
            <a:r>
              <a:rPr lang="en-US" altLang="en-US" sz="4000" dirty="0"/>
              <a:t>Initiation</a:t>
            </a:r>
          </a:p>
          <a:p>
            <a:pPr marL="723900" lvl="1" indent="-254000" eaLnBrk="1" hangingPunct="1"/>
            <a:r>
              <a:rPr lang="en-US" altLang="en-US" sz="4000" dirty="0"/>
              <a:t>Elongation</a:t>
            </a:r>
          </a:p>
          <a:p>
            <a:pPr marL="723900" lvl="1" indent="-254000" eaLnBrk="1" hangingPunct="1"/>
            <a:r>
              <a:rPr lang="en-US" altLang="en-US" sz="4000" dirty="0"/>
              <a:t>Termination</a:t>
            </a:r>
          </a:p>
          <a:p>
            <a:pPr marL="292100" indent="-292100" eaLnBrk="1" hangingPunct="1">
              <a:buFont typeface="Wingdings" pitchFamily="84" charset="2"/>
              <a:buNone/>
            </a:pPr>
            <a:endParaRPr lang="en-US" altLang="en-US" sz="4000" dirty="0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4" descr="14_18TranslateInitia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07" b="3549"/>
          <a:stretch/>
        </p:blipFill>
        <p:spPr bwMode="auto">
          <a:xfrm>
            <a:off x="296864" y="1035050"/>
            <a:ext cx="364966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3974" y="0"/>
            <a:ext cx="509651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Initiation of translation</a:t>
            </a:r>
          </a:p>
        </p:txBody>
      </p:sp>
      <p:sp>
        <p:nvSpPr>
          <p:cNvPr id="28676" name="Text Box 31"/>
          <p:cNvSpPr txBox="1">
            <a:spLocks noChangeArrowheads="1"/>
          </p:cNvSpPr>
          <p:nvPr/>
        </p:nvSpPr>
        <p:spPr bwMode="auto">
          <a:xfrm>
            <a:off x="3092450" y="2122488"/>
            <a:ext cx="176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677" name="Text Box 31"/>
          <p:cNvSpPr txBox="1">
            <a:spLocks noChangeArrowheads="1"/>
          </p:cNvSpPr>
          <p:nvPr/>
        </p:nvSpPr>
        <p:spPr bwMode="auto">
          <a:xfrm>
            <a:off x="647700" y="5153025"/>
            <a:ext cx="3162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Small ribosomal subunit binds</a:t>
            </a:r>
          </a:p>
          <a:p>
            <a:pPr>
              <a:lnSpc>
                <a:spcPct val="95000"/>
              </a:lnSpc>
            </a:pPr>
            <a:r>
              <a:rPr lang="en-US" altLang="en-US" sz="1700" b="1"/>
              <a:t>to mRNA.</a:t>
            </a:r>
          </a:p>
        </p:txBody>
      </p:sp>
      <p:sp>
        <p:nvSpPr>
          <p:cNvPr id="28680" name="Text Box 31"/>
          <p:cNvSpPr txBox="1">
            <a:spLocks noChangeArrowheads="1"/>
          </p:cNvSpPr>
          <p:nvPr/>
        </p:nvSpPr>
        <p:spPr bwMode="auto">
          <a:xfrm>
            <a:off x="3089275" y="1808163"/>
            <a:ext cx="17621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8681" name="Text Box 31"/>
          <p:cNvSpPr txBox="1">
            <a:spLocks noChangeArrowheads="1"/>
          </p:cNvSpPr>
          <p:nvPr/>
        </p:nvSpPr>
        <p:spPr bwMode="auto">
          <a:xfrm>
            <a:off x="3322638" y="1897063"/>
            <a:ext cx="1730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682" name="Text Box 31"/>
          <p:cNvSpPr txBox="1">
            <a:spLocks noChangeArrowheads="1"/>
          </p:cNvSpPr>
          <p:nvPr/>
        </p:nvSpPr>
        <p:spPr bwMode="auto">
          <a:xfrm>
            <a:off x="915988" y="3500438"/>
            <a:ext cx="7064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mRNA</a:t>
            </a:r>
          </a:p>
        </p:txBody>
      </p:sp>
      <p:sp>
        <p:nvSpPr>
          <p:cNvPr id="28683" name="Text Box 31"/>
          <p:cNvSpPr txBox="1">
            <a:spLocks noChangeArrowheads="1"/>
          </p:cNvSpPr>
          <p:nvPr/>
        </p:nvSpPr>
        <p:spPr bwMode="auto">
          <a:xfrm>
            <a:off x="744538" y="3838575"/>
            <a:ext cx="20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700" b="1"/>
              <a:t>5</a:t>
            </a:r>
            <a:r>
              <a:rPr lang="en-US" altLang="en-US" sz="1700" b="1">
                <a:sym typeface="Symbol" pitchFamily="84" charset="2"/>
              </a:rPr>
              <a:t></a:t>
            </a:r>
            <a:endParaRPr lang="en-US" altLang="en-US" sz="1700" b="1"/>
          </a:p>
        </p:txBody>
      </p:sp>
      <p:sp>
        <p:nvSpPr>
          <p:cNvPr id="28684" name="Text Box 31"/>
          <p:cNvSpPr txBox="1">
            <a:spLocks noChangeArrowheads="1"/>
          </p:cNvSpPr>
          <p:nvPr/>
        </p:nvSpPr>
        <p:spPr bwMode="auto">
          <a:xfrm>
            <a:off x="3567113" y="3959225"/>
            <a:ext cx="1793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700" b="1"/>
              <a:t>3</a:t>
            </a:r>
            <a:r>
              <a:rPr lang="en-US" altLang="en-US" sz="1700" b="1">
                <a:sym typeface="Symbol" pitchFamily="84" charset="2"/>
              </a:rPr>
              <a:t></a:t>
            </a:r>
            <a:endParaRPr lang="en-US" altLang="en-US" sz="1700" b="1"/>
          </a:p>
        </p:txBody>
      </p:sp>
      <p:sp>
        <p:nvSpPr>
          <p:cNvPr id="28685" name="Text Box 31"/>
          <p:cNvSpPr txBox="1">
            <a:spLocks noChangeArrowheads="1"/>
          </p:cNvSpPr>
          <p:nvPr/>
        </p:nvSpPr>
        <p:spPr bwMode="auto">
          <a:xfrm rot="-665959">
            <a:off x="2173288" y="2082800"/>
            <a:ext cx="3746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8687" name="Text Box 31"/>
          <p:cNvSpPr txBox="1">
            <a:spLocks noChangeArrowheads="1"/>
          </p:cNvSpPr>
          <p:nvPr/>
        </p:nvSpPr>
        <p:spPr bwMode="auto">
          <a:xfrm>
            <a:off x="349250" y="4687888"/>
            <a:ext cx="196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mRNA binding site</a:t>
            </a:r>
          </a:p>
        </p:txBody>
      </p:sp>
      <p:sp>
        <p:nvSpPr>
          <p:cNvPr id="28693" name="Text Box 31"/>
          <p:cNvSpPr txBox="1">
            <a:spLocks noChangeArrowheads="1"/>
          </p:cNvSpPr>
          <p:nvPr/>
        </p:nvSpPr>
        <p:spPr bwMode="auto">
          <a:xfrm>
            <a:off x="3746500" y="1806575"/>
            <a:ext cx="20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700" b="1"/>
              <a:t>5</a:t>
            </a:r>
            <a:r>
              <a:rPr lang="en-US" altLang="en-US" sz="1700" b="1">
                <a:sym typeface="Symbol" pitchFamily="84" charset="2"/>
              </a:rPr>
              <a:t></a:t>
            </a:r>
            <a:endParaRPr lang="en-US" altLang="en-US" sz="1700" b="1"/>
          </a:p>
        </p:txBody>
      </p:sp>
      <p:sp>
        <p:nvSpPr>
          <p:cNvPr id="28694" name="Text Box 31"/>
          <p:cNvSpPr txBox="1">
            <a:spLocks noChangeArrowheads="1"/>
          </p:cNvSpPr>
          <p:nvPr/>
        </p:nvSpPr>
        <p:spPr bwMode="auto">
          <a:xfrm>
            <a:off x="3749675" y="2100263"/>
            <a:ext cx="1793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700" b="1"/>
              <a:t>3</a:t>
            </a:r>
            <a:r>
              <a:rPr lang="en-US" altLang="en-US" sz="1700" b="1">
                <a:sym typeface="Symbol" pitchFamily="84" charset="2"/>
              </a:rPr>
              <a:t></a:t>
            </a:r>
            <a:endParaRPr lang="en-US" altLang="en-US" sz="1700" b="1"/>
          </a:p>
        </p:txBody>
      </p:sp>
      <p:sp>
        <p:nvSpPr>
          <p:cNvPr id="28696" name="Text Box 31"/>
          <p:cNvSpPr txBox="1">
            <a:spLocks noChangeArrowheads="1"/>
          </p:cNvSpPr>
          <p:nvPr/>
        </p:nvSpPr>
        <p:spPr bwMode="auto">
          <a:xfrm>
            <a:off x="3321050" y="2187575"/>
            <a:ext cx="1762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8697" name="Text Box 31"/>
          <p:cNvSpPr txBox="1">
            <a:spLocks noChangeArrowheads="1"/>
          </p:cNvSpPr>
          <p:nvPr/>
        </p:nvSpPr>
        <p:spPr bwMode="auto">
          <a:xfrm>
            <a:off x="3544888" y="2146300"/>
            <a:ext cx="17621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8698" name="Text Box 31"/>
          <p:cNvSpPr txBox="1">
            <a:spLocks noChangeArrowheads="1"/>
          </p:cNvSpPr>
          <p:nvPr/>
        </p:nvSpPr>
        <p:spPr bwMode="auto">
          <a:xfrm>
            <a:off x="3551238" y="1841500"/>
            <a:ext cx="17621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8699" name="Text Box 31"/>
          <p:cNvSpPr txBox="1">
            <a:spLocks noChangeArrowheads="1"/>
          </p:cNvSpPr>
          <p:nvPr/>
        </p:nvSpPr>
        <p:spPr bwMode="auto">
          <a:xfrm>
            <a:off x="2876550" y="2101850"/>
            <a:ext cx="20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700" b="1"/>
              <a:t>5</a:t>
            </a:r>
            <a:r>
              <a:rPr lang="en-US" altLang="en-US" sz="1700" b="1">
                <a:sym typeface="Symbol" pitchFamily="84" charset="2"/>
              </a:rPr>
              <a:t></a:t>
            </a:r>
            <a:endParaRPr lang="en-US" altLang="en-US" sz="1700" b="1"/>
          </a:p>
        </p:txBody>
      </p:sp>
      <p:sp>
        <p:nvSpPr>
          <p:cNvPr id="28700" name="Text Box 31"/>
          <p:cNvSpPr txBox="1">
            <a:spLocks noChangeArrowheads="1"/>
          </p:cNvSpPr>
          <p:nvPr/>
        </p:nvSpPr>
        <p:spPr bwMode="auto">
          <a:xfrm>
            <a:off x="2865438" y="1806575"/>
            <a:ext cx="1793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700" b="1"/>
              <a:t>3</a:t>
            </a:r>
            <a:r>
              <a:rPr lang="en-US" altLang="en-US" sz="1700" b="1">
                <a:sym typeface="Symbol" pitchFamily="84" charset="2"/>
              </a:rPr>
              <a:t></a:t>
            </a:r>
            <a:endParaRPr lang="en-US" altLang="en-US" sz="1700" b="1"/>
          </a:p>
        </p:txBody>
      </p:sp>
      <p:grpSp>
        <p:nvGrpSpPr>
          <p:cNvPr id="2" name="Group 1"/>
          <p:cNvGrpSpPr/>
          <p:nvPr/>
        </p:nvGrpSpPr>
        <p:grpSpPr>
          <a:xfrm>
            <a:off x="695325" y="2733675"/>
            <a:ext cx="1646238" cy="469900"/>
            <a:chOff x="695325" y="2733675"/>
            <a:chExt cx="1646238" cy="469900"/>
          </a:xfrm>
        </p:grpSpPr>
        <p:sp>
          <p:nvSpPr>
            <p:cNvPr id="28690" name="Text Box 31"/>
            <p:cNvSpPr txBox="1">
              <a:spLocks noChangeArrowheads="1"/>
            </p:cNvSpPr>
            <p:nvPr/>
          </p:nvSpPr>
          <p:spPr bwMode="auto">
            <a:xfrm>
              <a:off x="695325" y="2733675"/>
              <a:ext cx="820738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95000"/>
                </a:lnSpc>
              </a:pPr>
              <a:r>
                <a:rPr lang="en-US" altLang="en-US" sz="1700" b="1"/>
                <a:t>Initiator</a:t>
              </a:r>
            </a:p>
            <a:p>
              <a:pPr algn="r">
                <a:lnSpc>
                  <a:spcPct val="95000"/>
                </a:lnSpc>
              </a:pPr>
              <a:r>
                <a:rPr lang="en-US" altLang="en-US" sz="1700" b="1"/>
                <a:t>tRNA</a:t>
              </a:r>
            </a:p>
          </p:txBody>
        </p:sp>
        <p:sp>
          <p:nvSpPr>
            <p:cNvPr id="28709" name="Line 81"/>
            <p:cNvSpPr>
              <a:spLocks noChangeShapeType="1"/>
            </p:cNvSpPr>
            <p:nvPr/>
          </p:nvSpPr>
          <p:spPr bwMode="auto">
            <a:xfrm flipH="1">
              <a:off x="1531938" y="3098800"/>
              <a:ext cx="809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10" name="Line 82"/>
          <p:cNvSpPr>
            <a:spLocks noChangeShapeType="1"/>
          </p:cNvSpPr>
          <p:nvPr/>
        </p:nvSpPr>
        <p:spPr bwMode="auto">
          <a:xfrm flipH="1">
            <a:off x="1257300" y="4051300"/>
            <a:ext cx="2794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Line 83"/>
          <p:cNvSpPr>
            <a:spLocks noChangeShapeType="1"/>
          </p:cNvSpPr>
          <p:nvPr/>
        </p:nvSpPr>
        <p:spPr bwMode="auto">
          <a:xfrm>
            <a:off x="3094038" y="4343400"/>
            <a:ext cx="3048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AutoShape 84"/>
          <p:cNvSpPr>
            <a:spLocks/>
          </p:cNvSpPr>
          <p:nvPr/>
        </p:nvSpPr>
        <p:spPr bwMode="auto">
          <a:xfrm rot="5495630">
            <a:off x="2193925" y="3898900"/>
            <a:ext cx="188913" cy="417513"/>
          </a:xfrm>
          <a:prstGeom prst="rightBrace">
            <a:avLst>
              <a:gd name="adj1" fmla="val 37019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946526" y="1035050"/>
            <a:ext cx="1536700" cy="4616450"/>
            <a:chOff x="3946526" y="1035050"/>
            <a:chExt cx="1536700" cy="4616450"/>
          </a:xfrm>
        </p:grpSpPr>
        <p:pic>
          <p:nvPicPr>
            <p:cNvPr id="57" name="Picture 94" descr="14_18TranslateInitia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93" r="39331" b="3549"/>
            <a:stretch/>
          </p:blipFill>
          <p:spPr bwMode="auto">
            <a:xfrm>
              <a:off x="3946526" y="1035050"/>
              <a:ext cx="15367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4114800" y="3019425"/>
              <a:ext cx="458788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GTP</a:t>
              </a:r>
            </a:p>
          </p:txBody>
        </p:sp>
        <p:grpSp>
          <p:nvGrpSpPr>
            <p:cNvPr id="59" name="Group 76"/>
            <p:cNvGrpSpPr>
              <a:grpSpLocks/>
            </p:cNvGrpSpPr>
            <p:nvPr/>
          </p:nvGrpSpPr>
          <p:grpSpPr bwMode="auto">
            <a:xfrm>
              <a:off x="4918075" y="2514600"/>
              <a:ext cx="252413" cy="319088"/>
              <a:chOff x="3098" y="1584"/>
              <a:chExt cx="159" cy="201"/>
            </a:xfrm>
          </p:grpSpPr>
          <p:sp>
            <p:nvSpPr>
              <p:cNvPr id="63" name="Text Box 31"/>
              <p:cNvSpPr txBox="1">
                <a:spLocks noChangeArrowheads="1"/>
              </p:cNvSpPr>
              <p:nvPr/>
            </p:nvSpPr>
            <p:spPr bwMode="auto">
              <a:xfrm>
                <a:off x="3098" y="1584"/>
                <a:ext cx="10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/>
                  <a:t>P</a:t>
                </a:r>
                <a:endParaRPr lang="en-US" altLang="en-US" sz="1800" b="1"/>
              </a:p>
            </p:txBody>
          </p:sp>
          <p:sp>
            <p:nvSpPr>
              <p:cNvPr id="64" name="Text Box 31"/>
              <p:cNvSpPr txBox="1">
                <a:spLocks noChangeArrowheads="1"/>
              </p:cNvSpPr>
              <p:nvPr/>
            </p:nvSpPr>
            <p:spPr bwMode="auto">
              <a:xfrm>
                <a:off x="3204" y="1658"/>
                <a:ext cx="5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>
                    <a:latin typeface="Times New Roman" pitchFamily="84" charset="0"/>
                  </a:rPr>
                  <a:t>i</a:t>
                </a:r>
                <a:endParaRPr lang="en-US" altLang="en-US" sz="1300" b="1"/>
              </a:p>
            </p:txBody>
          </p:sp>
        </p:grpSp>
        <p:sp>
          <p:nvSpPr>
            <p:cNvPr id="60" name="Oval 77"/>
            <p:cNvSpPr>
              <a:spLocks noChangeArrowheads="1"/>
            </p:cNvSpPr>
            <p:nvPr/>
          </p:nvSpPr>
          <p:spPr bwMode="auto">
            <a:xfrm>
              <a:off x="4879975" y="2520950"/>
              <a:ext cx="209550" cy="2127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4791075" y="3016250"/>
              <a:ext cx="468313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GDP</a:t>
              </a: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4962525" y="2768600"/>
              <a:ext cx="163513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ym typeface="Symbol" pitchFamily="84" charset="2"/>
                </a:rPr>
                <a:t></a:t>
              </a:r>
              <a:endParaRPr lang="en-US" altLang="en-US" sz="1700" b="1"/>
            </a:p>
          </p:txBody>
        </p:sp>
      </p:grpSp>
      <p:grpSp>
        <p:nvGrpSpPr>
          <p:cNvPr id="28715" name="Group 92"/>
          <p:cNvGrpSpPr>
            <a:grpSpLocks/>
          </p:cNvGrpSpPr>
          <p:nvPr/>
        </p:nvGrpSpPr>
        <p:grpSpPr bwMode="auto">
          <a:xfrm>
            <a:off x="346075" y="5149850"/>
            <a:ext cx="247650" cy="247650"/>
            <a:chOff x="218" y="3244"/>
            <a:chExt cx="156" cy="156"/>
          </a:xfrm>
        </p:grpSpPr>
        <p:sp>
          <p:nvSpPr>
            <p:cNvPr id="28720" name="Oval 89"/>
            <p:cNvSpPr>
              <a:spLocks noChangeArrowheads="1"/>
            </p:cNvSpPr>
            <p:nvPr/>
          </p:nvSpPr>
          <p:spPr bwMode="auto">
            <a:xfrm>
              <a:off x="218" y="3244"/>
              <a:ext cx="156" cy="156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28721" name="Text Box 31"/>
            <p:cNvSpPr txBox="1">
              <a:spLocks noChangeArrowheads="1"/>
            </p:cNvSpPr>
            <p:nvPr/>
          </p:nvSpPr>
          <p:spPr bwMode="auto">
            <a:xfrm>
              <a:off x="255" y="3251"/>
              <a:ext cx="8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98625" y="4013200"/>
            <a:ext cx="1214438" cy="352425"/>
            <a:chOff x="1698625" y="4013200"/>
            <a:chExt cx="1214438" cy="352425"/>
          </a:xfrm>
        </p:grpSpPr>
        <p:sp>
          <p:nvSpPr>
            <p:cNvPr id="28688" name="Text Box 31"/>
            <p:cNvSpPr txBox="1">
              <a:spLocks noChangeArrowheads="1"/>
            </p:cNvSpPr>
            <p:nvPr/>
          </p:nvSpPr>
          <p:spPr bwMode="auto">
            <a:xfrm>
              <a:off x="1698625" y="4146550"/>
              <a:ext cx="1214438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 dirty="0">
                  <a:solidFill>
                    <a:schemeClr val="bg1"/>
                  </a:solidFill>
                </a:rPr>
                <a:t>Start codon</a:t>
              </a:r>
            </a:p>
          </p:txBody>
        </p:sp>
        <p:sp>
          <p:nvSpPr>
            <p:cNvPr id="28717" name="AutoShape 95"/>
            <p:cNvSpPr>
              <a:spLocks/>
            </p:cNvSpPr>
            <p:nvPr/>
          </p:nvSpPr>
          <p:spPr bwMode="auto">
            <a:xfrm rot="5495630">
              <a:off x="2193925" y="3898900"/>
              <a:ext cx="188913" cy="417513"/>
            </a:xfrm>
            <a:prstGeom prst="rightBrace">
              <a:avLst>
                <a:gd name="adj1" fmla="val 370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1212536" y="1180572"/>
            <a:ext cx="819778" cy="8252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4791075" y="1035050"/>
            <a:ext cx="4054475" cy="4627563"/>
            <a:chOff x="4791075" y="1035050"/>
            <a:chExt cx="4054475" cy="4627563"/>
          </a:xfrm>
        </p:grpSpPr>
        <p:pic>
          <p:nvPicPr>
            <p:cNvPr id="66" name="Picture 94" descr="14_18TranslateInitia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5" b="3549"/>
            <a:stretch/>
          </p:blipFill>
          <p:spPr bwMode="auto">
            <a:xfrm>
              <a:off x="4921250" y="1035050"/>
              <a:ext cx="3924300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5657850" y="1928813"/>
              <a:ext cx="582613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P site</a:t>
              </a:r>
            </a:p>
          </p:txBody>
        </p:sp>
        <p:grpSp>
          <p:nvGrpSpPr>
            <p:cNvPr id="68" name="Group 76"/>
            <p:cNvGrpSpPr>
              <a:grpSpLocks/>
            </p:cNvGrpSpPr>
            <p:nvPr/>
          </p:nvGrpSpPr>
          <p:grpSpPr bwMode="auto">
            <a:xfrm>
              <a:off x="4918075" y="2514600"/>
              <a:ext cx="252413" cy="319088"/>
              <a:chOff x="3098" y="1584"/>
              <a:chExt cx="159" cy="201"/>
            </a:xfrm>
          </p:grpSpPr>
          <p:sp>
            <p:nvSpPr>
              <p:cNvPr id="85" name="Text Box 31"/>
              <p:cNvSpPr txBox="1">
                <a:spLocks noChangeArrowheads="1"/>
              </p:cNvSpPr>
              <p:nvPr/>
            </p:nvSpPr>
            <p:spPr bwMode="auto">
              <a:xfrm>
                <a:off x="3098" y="1584"/>
                <a:ext cx="10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/>
                  <a:t>P</a:t>
                </a:r>
                <a:endParaRPr lang="en-US" altLang="en-US" sz="1800" b="1"/>
              </a:p>
            </p:txBody>
          </p:sp>
          <p:sp>
            <p:nvSpPr>
              <p:cNvPr id="86" name="Text Box 31"/>
              <p:cNvSpPr txBox="1">
                <a:spLocks noChangeArrowheads="1"/>
              </p:cNvSpPr>
              <p:nvPr/>
            </p:nvSpPr>
            <p:spPr bwMode="auto">
              <a:xfrm>
                <a:off x="3204" y="1658"/>
                <a:ext cx="5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300" b="1">
                    <a:latin typeface="Times New Roman" pitchFamily="84" charset="0"/>
                  </a:rPr>
                  <a:t>i</a:t>
                </a:r>
                <a:endParaRPr lang="en-US" altLang="en-US" sz="1300" b="1"/>
              </a:p>
            </p:txBody>
          </p:sp>
        </p:grp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5483225" y="3848100"/>
              <a:ext cx="2000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700" b="1"/>
                <a:t>5</a:t>
              </a:r>
              <a:r>
                <a:rPr lang="en-US" altLang="en-US" sz="1700" b="1">
                  <a:sym typeface="Symbol" pitchFamily="84" charset="2"/>
                </a:rPr>
                <a:t></a:t>
              </a:r>
              <a:endParaRPr lang="en-US" altLang="en-US" sz="1700" b="1"/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8304213" y="3968750"/>
              <a:ext cx="17938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700" b="1"/>
                <a:t>3</a:t>
              </a:r>
              <a:r>
                <a:rPr lang="en-US" altLang="en-US" sz="1700" b="1">
                  <a:sym typeface="Symbol" pitchFamily="84" charset="2"/>
                </a:rPr>
                <a:t></a:t>
              </a:r>
              <a:endParaRPr lang="en-US" altLang="en-US" sz="1700" b="1"/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5226050" y="5153025"/>
              <a:ext cx="3421063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Large ribosomal subunit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700" b="1"/>
                <a:t>completes the initiation complex.</a:t>
              </a: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5627688" y="4681538"/>
              <a:ext cx="30861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Translation initiation complex</a:t>
              </a:r>
            </a:p>
          </p:txBody>
        </p:sp>
        <p:sp>
          <p:nvSpPr>
            <p:cNvPr id="73" name="Text Box 31"/>
            <p:cNvSpPr txBox="1">
              <a:spLocks noChangeArrowheads="1"/>
            </p:cNvSpPr>
            <p:nvPr/>
          </p:nvSpPr>
          <p:spPr bwMode="auto">
            <a:xfrm>
              <a:off x="7775575" y="1054100"/>
              <a:ext cx="102393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Large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700" b="1"/>
                <a:t>ribosomal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700" b="1"/>
                <a:t>subunit</a:t>
              </a:r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7369175" y="3306763"/>
              <a:ext cx="17621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A</a:t>
              </a: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6562725" y="3305175"/>
              <a:ext cx="17621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E</a:t>
              </a:r>
            </a:p>
          </p:txBody>
        </p:sp>
        <p:sp>
          <p:nvSpPr>
            <p:cNvPr id="76" name="Oval 77"/>
            <p:cNvSpPr>
              <a:spLocks noChangeArrowheads="1"/>
            </p:cNvSpPr>
            <p:nvPr/>
          </p:nvSpPr>
          <p:spPr bwMode="auto">
            <a:xfrm>
              <a:off x="4879975" y="2520950"/>
              <a:ext cx="209550" cy="2127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 rot="-665959">
              <a:off x="6915150" y="2082800"/>
              <a:ext cx="3746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>
                  <a:solidFill>
                    <a:schemeClr val="bg1"/>
                  </a:solidFill>
                </a:rPr>
                <a:t>Met</a:t>
              </a:r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4791075" y="3016250"/>
              <a:ext cx="468313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/>
                <a:t>GDP</a:t>
              </a: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4962525" y="2768600"/>
              <a:ext cx="163513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ym typeface="Symbol" pitchFamily="84" charset="2"/>
                </a:rPr>
                <a:t></a:t>
              </a:r>
              <a:endParaRPr lang="en-US" altLang="en-US" sz="1700" b="1"/>
            </a:p>
          </p:txBody>
        </p:sp>
        <p:sp>
          <p:nvSpPr>
            <p:cNvPr id="80" name="Line 85"/>
            <p:cNvSpPr>
              <a:spLocks noChangeShapeType="1"/>
            </p:cNvSpPr>
            <p:nvPr/>
          </p:nvSpPr>
          <p:spPr bwMode="auto">
            <a:xfrm>
              <a:off x="5859463" y="2159000"/>
              <a:ext cx="955675" cy="935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86"/>
            <p:cNvSpPr>
              <a:spLocks noChangeShapeType="1"/>
            </p:cNvSpPr>
            <p:nvPr/>
          </p:nvSpPr>
          <p:spPr bwMode="auto">
            <a:xfrm flipV="1">
              <a:off x="7500938" y="1460500"/>
              <a:ext cx="225425" cy="500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" name="Group 93"/>
            <p:cNvGrpSpPr>
              <a:grpSpLocks/>
            </p:cNvGrpSpPr>
            <p:nvPr/>
          </p:nvGrpSpPr>
          <p:grpSpPr bwMode="auto">
            <a:xfrm>
              <a:off x="4921250" y="5149850"/>
              <a:ext cx="247650" cy="247650"/>
              <a:chOff x="3100" y="3244"/>
              <a:chExt cx="156" cy="156"/>
            </a:xfrm>
          </p:grpSpPr>
          <p:sp>
            <p:nvSpPr>
              <p:cNvPr id="83" name="Oval 91"/>
              <p:cNvSpPr>
                <a:spLocks noChangeArrowheads="1"/>
              </p:cNvSpPr>
              <p:nvPr/>
            </p:nvSpPr>
            <p:spPr bwMode="auto">
              <a:xfrm>
                <a:off x="3100" y="3244"/>
                <a:ext cx="156" cy="156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84" name="Text Box 31"/>
              <p:cNvSpPr txBox="1">
                <a:spLocks noChangeArrowheads="1"/>
              </p:cNvSpPr>
              <p:nvPr/>
            </p:nvSpPr>
            <p:spPr bwMode="auto">
              <a:xfrm>
                <a:off x="3141" y="3251"/>
                <a:ext cx="8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347663" indent="-34766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sp>
        <p:nvSpPr>
          <p:cNvPr id="28689" name="Text Box 31"/>
          <p:cNvSpPr txBox="1">
            <a:spLocks noChangeArrowheads="1"/>
          </p:cNvSpPr>
          <p:nvPr/>
        </p:nvSpPr>
        <p:spPr bwMode="auto">
          <a:xfrm>
            <a:off x="3427413" y="4354513"/>
            <a:ext cx="10239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dirty="0"/>
              <a:t>Small</a:t>
            </a:r>
          </a:p>
          <a:p>
            <a:pPr>
              <a:lnSpc>
                <a:spcPct val="95000"/>
              </a:lnSpc>
            </a:pPr>
            <a:r>
              <a:rPr lang="en-US" altLang="en-US" sz="1700" b="1" dirty="0"/>
              <a:t>ribosomal</a:t>
            </a:r>
          </a:p>
          <a:p>
            <a:pPr>
              <a:lnSpc>
                <a:spcPct val="95000"/>
              </a:lnSpc>
            </a:pPr>
            <a:r>
              <a:rPr lang="en-US" altLang="en-US" sz="1700" b="1" dirty="0"/>
              <a:t>subunit</a:t>
            </a:r>
          </a:p>
        </p:txBody>
      </p:sp>
    </p:spTree>
    <p:extLst>
      <p:ext uri="{BB962C8B-B14F-4D97-AF65-F5344CB8AC3E}">
        <p14:creationId xmlns:p14="http://schemas.microsoft.com/office/powerpoint/2010/main" val="3646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2187575" y="3889375"/>
            <a:ext cx="6521449" cy="2663825"/>
            <a:chOff x="2187575" y="3889375"/>
            <a:chExt cx="6521449" cy="2663825"/>
          </a:xfrm>
        </p:grpSpPr>
        <p:pic>
          <p:nvPicPr>
            <p:cNvPr id="62" name="Picture 54" descr="14_19TranslateElong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8" t="64392" b="2556"/>
            <a:stretch/>
          </p:blipFill>
          <p:spPr bwMode="auto">
            <a:xfrm>
              <a:off x="2351087" y="4376738"/>
              <a:ext cx="6357937" cy="217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6648450" y="3927475"/>
              <a:ext cx="163513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6913563" y="3933825"/>
              <a:ext cx="166687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4098925" y="5572125"/>
              <a:ext cx="1682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4344988" y="6137275"/>
              <a:ext cx="163512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4610100" y="614362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A</a:t>
              </a:r>
            </a:p>
          </p:txBody>
        </p:sp>
        <p:grpSp>
          <p:nvGrpSpPr>
            <p:cNvPr id="68" name="Group 36"/>
            <p:cNvGrpSpPr>
              <a:grpSpLocks/>
            </p:cNvGrpSpPr>
            <p:nvPr/>
          </p:nvGrpSpPr>
          <p:grpSpPr bwMode="auto">
            <a:xfrm>
              <a:off x="3594100" y="4465638"/>
              <a:ext cx="173038" cy="207962"/>
              <a:chOff x="2258" y="2813"/>
              <a:chExt cx="109" cy="131"/>
            </a:xfrm>
          </p:grpSpPr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258" y="2813"/>
                <a:ext cx="6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000" b="1"/>
                  <a:t>P</a:t>
                </a:r>
              </a:p>
            </p:txBody>
          </p:sp>
          <p:sp>
            <p:nvSpPr>
              <p:cNvPr id="76" name="Text Box 31"/>
              <p:cNvSpPr txBox="1">
                <a:spLocks noChangeArrowheads="1"/>
              </p:cNvSpPr>
              <p:nvPr/>
            </p:nvSpPr>
            <p:spPr bwMode="auto">
              <a:xfrm>
                <a:off x="2336" y="2855"/>
                <a:ext cx="3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000" b="1">
                    <a:latin typeface="Times New Roman" pitchFamily="84" charset="0"/>
                  </a:rPr>
                  <a:t>i</a:t>
                </a:r>
                <a:endParaRPr lang="en-US" altLang="en-US" sz="1000" b="1"/>
              </a:p>
            </p:txBody>
          </p:sp>
        </p:grpSp>
        <p:sp>
          <p:nvSpPr>
            <p:cNvPr id="69" name="Oval 32"/>
            <p:cNvSpPr>
              <a:spLocks noChangeArrowheads="1"/>
            </p:cNvSpPr>
            <p:nvPr/>
          </p:nvSpPr>
          <p:spPr bwMode="auto">
            <a:xfrm>
              <a:off x="3549650" y="4454525"/>
              <a:ext cx="1587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3416300" y="4884738"/>
              <a:ext cx="3825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GTP</a:t>
              </a: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3398838" y="4457700"/>
              <a:ext cx="84137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>
                  <a:sym typeface="Symbol" pitchFamily="84" charset="2"/>
                </a:rPr>
                <a:t></a:t>
              </a:r>
              <a:endParaRPr lang="en-US" altLang="en-US" sz="1200" b="1"/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3021013" y="4451350"/>
              <a:ext cx="325437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>
                  <a:sym typeface="Symbol" pitchFamily="84" charset="2"/>
                </a:rPr>
                <a:t>GDP</a:t>
              </a:r>
              <a:endParaRPr lang="en-US" altLang="en-US" sz="1200" b="1"/>
            </a:p>
          </p:txBody>
        </p:sp>
        <p:sp>
          <p:nvSpPr>
            <p:cNvPr id="73" name="Text Box 31"/>
            <p:cNvSpPr txBox="1">
              <a:spLocks noChangeArrowheads="1"/>
            </p:cNvSpPr>
            <p:nvPr/>
          </p:nvSpPr>
          <p:spPr bwMode="auto">
            <a:xfrm>
              <a:off x="2187575" y="3889375"/>
              <a:ext cx="163513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2452688" y="3895725"/>
              <a:ext cx="166687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00649" y="2382838"/>
            <a:ext cx="3508375" cy="2554287"/>
            <a:chOff x="5200649" y="2382838"/>
            <a:chExt cx="3508375" cy="2554287"/>
          </a:xfrm>
        </p:grpSpPr>
        <p:pic>
          <p:nvPicPr>
            <p:cNvPr id="52" name="Picture 54" descr="14_19TranslateElong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8" t="34112" b="35344"/>
            <a:stretch/>
          </p:blipFill>
          <p:spPr bwMode="auto">
            <a:xfrm>
              <a:off x="5200649" y="2382838"/>
              <a:ext cx="3508375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7173913" y="4421188"/>
              <a:ext cx="1501775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Peptide bond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formation</a:t>
              </a: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6405563" y="3368675"/>
              <a:ext cx="1682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6648450" y="3927475"/>
              <a:ext cx="163513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6913563" y="3933825"/>
              <a:ext cx="166687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A</a:t>
              </a:r>
            </a:p>
          </p:txBody>
        </p: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6861175" y="4424363"/>
              <a:ext cx="279400" cy="276225"/>
              <a:chOff x="4322" y="2787"/>
              <a:chExt cx="176" cy="174"/>
            </a:xfrm>
          </p:grpSpPr>
          <p:sp>
            <p:nvSpPr>
              <p:cNvPr id="59" name="Oval 45"/>
              <p:cNvSpPr>
                <a:spLocks noChangeArrowheads="1"/>
              </p:cNvSpPr>
              <p:nvPr/>
            </p:nvSpPr>
            <p:spPr bwMode="auto">
              <a:xfrm>
                <a:off x="4322" y="2787"/>
                <a:ext cx="176" cy="17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60" name="Text Box 31"/>
              <p:cNvSpPr txBox="1">
                <a:spLocks noChangeArrowheads="1"/>
              </p:cNvSpPr>
              <p:nvPr/>
            </p:nvSpPr>
            <p:spPr bwMode="auto">
              <a:xfrm>
                <a:off x="4371" y="2799"/>
                <a:ext cx="10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6904038" y="2925763"/>
              <a:ext cx="868362" cy="1450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7938" y="0"/>
            <a:ext cx="2198688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Elongation</a:t>
            </a:r>
          </a:p>
        </p:txBody>
      </p:sp>
      <p:sp>
        <p:nvSpPr>
          <p:cNvPr id="33803" name="Text Box 31"/>
          <p:cNvSpPr txBox="1">
            <a:spLocks noChangeArrowheads="1"/>
          </p:cNvSpPr>
          <p:nvPr/>
        </p:nvSpPr>
        <p:spPr bwMode="auto">
          <a:xfrm>
            <a:off x="4008438" y="1177925"/>
            <a:ext cx="1762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3816" name="Text Box 31"/>
          <p:cNvSpPr txBox="1">
            <a:spLocks noChangeArrowheads="1"/>
          </p:cNvSpPr>
          <p:nvPr/>
        </p:nvSpPr>
        <p:spPr bwMode="auto">
          <a:xfrm>
            <a:off x="4344988" y="6137275"/>
            <a:ext cx="163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4610100" y="6143625"/>
            <a:ext cx="1666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>
                <a:solidFill>
                  <a:schemeClr val="bg1"/>
                </a:solidFill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90750" y="136525"/>
            <a:ext cx="6518274" cy="2339975"/>
            <a:chOff x="2190750" y="136525"/>
            <a:chExt cx="6518274" cy="2339975"/>
          </a:xfrm>
        </p:grpSpPr>
        <p:pic>
          <p:nvPicPr>
            <p:cNvPr id="33794" name="Picture 54" descr="14_19TranslateElong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8" t="-1" b="65538"/>
            <a:stretch/>
          </p:blipFill>
          <p:spPr bwMode="auto">
            <a:xfrm>
              <a:off x="3073399" y="136525"/>
              <a:ext cx="5635625" cy="22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6" name="Text Box 31"/>
            <p:cNvSpPr txBox="1">
              <a:spLocks noChangeArrowheads="1"/>
            </p:cNvSpPr>
            <p:nvPr/>
          </p:nvSpPr>
          <p:spPr bwMode="auto">
            <a:xfrm>
              <a:off x="2190750" y="153988"/>
              <a:ext cx="15732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Amino end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of polypeptide</a:t>
              </a:r>
            </a:p>
          </p:txBody>
        </p:sp>
        <p:sp>
          <p:nvSpPr>
            <p:cNvPr id="33797" name="Text Box 31"/>
            <p:cNvSpPr txBox="1">
              <a:spLocks noChangeArrowheads="1"/>
            </p:cNvSpPr>
            <p:nvPr/>
          </p:nvSpPr>
          <p:spPr bwMode="auto">
            <a:xfrm>
              <a:off x="2794000" y="1419225"/>
              <a:ext cx="695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mRNA</a:t>
              </a:r>
            </a:p>
          </p:txBody>
        </p:sp>
        <p:sp>
          <p:nvSpPr>
            <p:cNvPr id="33799" name="Text Box 31"/>
            <p:cNvSpPr txBox="1">
              <a:spLocks noChangeArrowheads="1"/>
            </p:cNvSpPr>
            <p:nvPr/>
          </p:nvSpPr>
          <p:spPr bwMode="auto">
            <a:xfrm>
              <a:off x="4203700" y="1736725"/>
              <a:ext cx="2698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200" b="1">
                  <a:solidFill>
                    <a:schemeClr val="bg1"/>
                  </a:solidFill>
                </a:rPr>
                <a:t>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 b="1">
                  <a:solidFill>
                    <a:schemeClr val="bg1"/>
                  </a:solidFill>
                </a:rPr>
                <a:t>site</a:t>
              </a:r>
            </a:p>
          </p:txBody>
        </p:sp>
        <p:grpSp>
          <p:nvGrpSpPr>
            <p:cNvPr id="33800" name="Group 37"/>
            <p:cNvGrpSpPr>
              <a:grpSpLocks/>
            </p:cNvGrpSpPr>
            <p:nvPr/>
          </p:nvGrpSpPr>
          <p:grpSpPr bwMode="auto">
            <a:xfrm>
              <a:off x="5764213" y="2268538"/>
              <a:ext cx="173037" cy="207962"/>
              <a:chOff x="3631" y="1429"/>
              <a:chExt cx="109" cy="131"/>
            </a:xfrm>
          </p:grpSpPr>
          <p:sp>
            <p:nvSpPr>
              <p:cNvPr id="33840" name="Text Box 31"/>
              <p:cNvSpPr txBox="1">
                <a:spLocks noChangeArrowheads="1"/>
              </p:cNvSpPr>
              <p:nvPr/>
            </p:nvSpPr>
            <p:spPr bwMode="auto">
              <a:xfrm>
                <a:off x="3631" y="1429"/>
                <a:ext cx="6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000" b="1"/>
                  <a:t>P</a:t>
                </a:r>
              </a:p>
            </p:txBody>
          </p:sp>
          <p:sp>
            <p:nvSpPr>
              <p:cNvPr id="33841" name="Text Box 31"/>
              <p:cNvSpPr txBox="1">
                <a:spLocks noChangeArrowheads="1"/>
              </p:cNvSpPr>
              <p:nvPr/>
            </p:nvSpPr>
            <p:spPr bwMode="auto">
              <a:xfrm>
                <a:off x="3709" y="1471"/>
                <a:ext cx="3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000" b="1">
                    <a:latin typeface="Times New Roman" pitchFamily="84" charset="0"/>
                  </a:rPr>
                  <a:t>i</a:t>
                </a:r>
                <a:endParaRPr lang="en-US" altLang="en-US" sz="1000" b="1"/>
              </a:p>
            </p:txBody>
          </p:sp>
        </p:grpSp>
        <p:sp>
          <p:nvSpPr>
            <p:cNvPr id="33801" name="Text Box 31"/>
            <p:cNvSpPr txBox="1">
              <a:spLocks noChangeArrowheads="1"/>
            </p:cNvSpPr>
            <p:nvPr/>
          </p:nvSpPr>
          <p:spPr bwMode="auto">
            <a:xfrm>
              <a:off x="3073400" y="1911350"/>
              <a:ext cx="2000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33802" name="Text Box 31"/>
            <p:cNvSpPr txBox="1">
              <a:spLocks noChangeArrowheads="1"/>
            </p:cNvSpPr>
            <p:nvPr/>
          </p:nvSpPr>
          <p:spPr bwMode="auto">
            <a:xfrm>
              <a:off x="5457825" y="1295400"/>
              <a:ext cx="1793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33804" name="Oval 16"/>
            <p:cNvSpPr>
              <a:spLocks noChangeArrowheads="1"/>
            </p:cNvSpPr>
            <p:nvPr/>
          </p:nvSpPr>
          <p:spPr bwMode="auto">
            <a:xfrm>
              <a:off x="5729288" y="2257425"/>
              <a:ext cx="1587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33805" name="Text Box 31"/>
            <p:cNvSpPr txBox="1">
              <a:spLocks noChangeArrowheads="1"/>
            </p:cNvSpPr>
            <p:nvPr/>
          </p:nvSpPr>
          <p:spPr bwMode="auto">
            <a:xfrm>
              <a:off x="5259388" y="1892300"/>
              <a:ext cx="468312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GTP</a:t>
              </a:r>
            </a:p>
          </p:txBody>
        </p:sp>
        <p:sp>
          <p:nvSpPr>
            <p:cNvPr id="33806" name="Text Box 31"/>
            <p:cNvSpPr txBox="1">
              <a:spLocks noChangeArrowheads="1"/>
            </p:cNvSpPr>
            <p:nvPr/>
          </p:nvSpPr>
          <p:spPr bwMode="auto">
            <a:xfrm>
              <a:off x="5578475" y="2260600"/>
              <a:ext cx="8413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>
                  <a:sym typeface="Symbol" pitchFamily="84" charset="2"/>
                </a:rPr>
                <a:t></a:t>
              </a:r>
              <a:endParaRPr lang="en-US" altLang="en-US" sz="1200" b="1"/>
            </a:p>
          </p:txBody>
        </p:sp>
        <p:sp>
          <p:nvSpPr>
            <p:cNvPr id="33807" name="Text Box 31"/>
            <p:cNvSpPr txBox="1">
              <a:spLocks noChangeArrowheads="1"/>
            </p:cNvSpPr>
            <p:nvPr/>
          </p:nvSpPr>
          <p:spPr bwMode="auto">
            <a:xfrm>
              <a:off x="4503738" y="1735138"/>
              <a:ext cx="2698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200" b="1">
                  <a:solidFill>
                    <a:schemeClr val="bg1"/>
                  </a:solidFill>
                </a:rPr>
                <a:t>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200" b="1">
                  <a:solidFill>
                    <a:schemeClr val="bg1"/>
                  </a:solidFill>
                </a:rPr>
                <a:t>site</a:t>
              </a:r>
            </a:p>
          </p:txBody>
        </p:sp>
        <p:sp>
          <p:nvSpPr>
            <p:cNvPr id="33808" name="Text Box 31"/>
            <p:cNvSpPr txBox="1">
              <a:spLocks noChangeArrowheads="1"/>
            </p:cNvSpPr>
            <p:nvPr/>
          </p:nvSpPr>
          <p:spPr bwMode="auto">
            <a:xfrm>
              <a:off x="5200650" y="2254250"/>
              <a:ext cx="325438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>
                  <a:sym typeface="Symbol" pitchFamily="84" charset="2"/>
                </a:rPr>
                <a:t>GDP</a:t>
              </a:r>
              <a:endParaRPr lang="en-US" altLang="en-US" sz="1200" b="1"/>
            </a:p>
          </p:txBody>
        </p:sp>
        <p:sp>
          <p:nvSpPr>
            <p:cNvPr id="33810" name="Text Box 31"/>
            <p:cNvSpPr txBox="1">
              <a:spLocks noChangeArrowheads="1"/>
            </p:cNvSpPr>
            <p:nvPr/>
          </p:nvSpPr>
          <p:spPr bwMode="auto">
            <a:xfrm>
              <a:off x="6635750" y="700088"/>
              <a:ext cx="206533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Codon recognition</a:t>
              </a:r>
            </a:p>
          </p:txBody>
        </p:sp>
        <p:grpSp>
          <p:nvGrpSpPr>
            <p:cNvPr id="33828" name="Group 50"/>
            <p:cNvGrpSpPr>
              <a:grpSpLocks/>
            </p:cNvGrpSpPr>
            <p:nvPr/>
          </p:nvGrpSpPr>
          <p:grpSpPr bwMode="auto">
            <a:xfrm>
              <a:off x="6289675" y="693738"/>
              <a:ext cx="279400" cy="276225"/>
              <a:chOff x="3962" y="437"/>
              <a:chExt cx="176" cy="174"/>
            </a:xfrm>
          </p:grpSpPr>
          <p:sp>
            <p:nvSpPr>
              <p:cNvPr id="33832" name="Oval 48"/>
              <p:cNvSpPr>
                <a:spLocks noChangeArrowheads="1"/>
              </p:cNvSpPr>
              <p:nvPr/>
            </p:nvSpPr>
            <p:spPr bwMode="auto">
              <a:xfrm>
                <a:off x="3962" y="437"/>
                <a:ext cx="176" cy="17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33833" name="Text Box 31"/>
              <p:cNvSpPr txBox="1">
                <a:spLocks noChangeArrowheads="1"/>
              </p:cNvSpPr>
              <p:nvPr/>
            </p:nvSpPr>
            <p:spPr bwMode="auto">
              <a:xfrm>
                <a:off x="4009" y="450"/>
                <a:ext cx="10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33829" name="Line 51"/>
            <p:cNvSpPr>
              <a:spLocks noChangeShapeType="1"/>
            </p:cNvSpPr>
            <p:nvPr/>
          </p:nvSpPr>
          <p:spPr bwMode="auto">
            <a:xfrm flipV="1">
              <a:off x="5440363" y="850900"/>
              <a:ext cx="803275" cy="195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34975" y="1419225"/>
            <a:ext cx="3363913" cy="5133975"/>
            <a:chOff x="434975" y="1419225"/>
            <a:chExt cx="3363913" cy="5133975"/>
          </a:xfrm>
        </p:grpSpPr>
        <p:pic>
          <p:nvPicPr>
            <p:cNvPr id="78" name="Picture 54" descr="14_19TranslateElong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49" r="64178" b="2557"/>
            <a:stretch/>
          </p:blipFill>
          <p:spPr bwMode="auto">
            <a:xfrm>
              <a:off x="434975" y="1871663"/>
              <a:ext cx="2963863" cy="468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2794000" y="1419225"/>
              <a:ext cx="695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mRNA</a:t>
              </a:r>
            </a:p>
          </p:txBody>
        </p:sp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463550" y="1489075"/>
              <a:ext cx="2303463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Ribosome ready for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next aminoacyl tRNA</a:t>
              </a:r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3073400" y="1911350"/>
              <a:ext cx="2000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842963" y="4759325"/>
              <a:ext cx="1522412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Translocation</a:t>
              </a:r>
            </a:p>
          </p:txBody>
        </p:sp>
        <p:grpSp>
          <p:nvGrpSpPr>
            <p:cNvPr id="83" name="Group 36"/>
            <p:cNvGrpSpPr>
              <a:grpSpLocks/>
            </p:cNvGrpSpPr>
            <p:nvPr/>
          </p:nvGrpSpPr>
          <p:grpSpPr bwMode="auto">
            <a:xfrm>
              <a:off x="3594100" y="4465638"/>
              <a:ext cx="173038" cy="207962"/>
              <a:chOff x="2258" y="2813"/>
              <a:chExt cx="109" cy="131"/>
            </a:xfrm>
          </p:grpSpPr>
          <p:sp>
            <p:nvSpPr>
              <p:cNvPr id="95" name="Text Box 31"/>
              <p:cNvSpPr txBox="1">
                <a:spLocks noChangeArrowheads="1"/>
              </p:cNvSpPr>
              <p:nvPr/>
            </p:nvSpPr>
            <p:spPr bwMode="auto">
              <a:xfrm>
                <a:off x="2258" y="2813"/>
                <a:ext cx="6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000" b="1"/>
                  <a:t>P</a:t>
                </a:r>
              </a:p>
            </p:txBody>
          </p:sp>
          <p:sp>
            <p:nvSpPr>
              <p:cNvPr id="96" name="Text Box 31"/>
              <p:cNvSpPr txBox="1">
                <a:spLocks noChangeArrowheads="1"/>
              </p:cNvSpPr>
              <p:nvPr/>
            </p:nvSpPr>
            <p:spPr bwMode="auto">
              <a:xfrm>
                <a:off x="2336" y="2855"/>
                <a:ext cx="3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000" b="1">
                    <a:latin typeface="Times New Roman" pitchFamily="84" charset="0"/>
                  </a:rPr>
                  <a:t>i</a:t>
                </a:r>
                <a:endParaRPr lang="en-US" altLang="en-US" sz="1000" b="1"/>
              </a:p>
            </p:txBody>
          </p:sp>
        </p:grpSp>
        <p:sp>
          <p:nvSpPr>
            <p:cNvPr id="84" name="Oval 32"/>
            <p:cNvSpPr>
              <a:spLocks noChangeArrowheads="1"/>
            </p:cNvSpPr>
            <p:nvPr/>
          </p:nvSpPr>
          <p:spPr bwMode="auto">
            <a:xfrm>
              <a:off x="3549650" y="4454525"/>
              <a:ext cx="158750" cy="1587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3416300" y="4884738"/>
              <a:ext cx="38258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300" b="1"/>
                <a:t>GTP</a:t>
              </a: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3398838" y="4457700"/>
              <a:ext cx="84137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>
                  <a:sym typeface="Symbol" pitchFamily="84" charset="2"/>
                </a:rPr>
                <a:t></a:t>
              </a:r>
              <a:endParaRPr lang="en-US" altLang="en-US" sz="1200" b="1"/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3021013" y="4451350"/>
              <a:ext cx="325437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200" b="1">
                  <a:sym typeface="Symbol" pitchFamily="84" charset="2"/>
                </a:rPr>
                <a:t>GDP</a:t>
              </a:r>
              <a:endParaRPr lang="en-US" altLang="en-US" sz="1200" b="1"/>
            </a:p>
          </p:txBody>
        </p:sp>
        <p:sp>
          <p:nvSpPr>
            <p:cNvPr id="88" name="Text Box 31"/>
            <p:cNvSpPr txBox="1">
              <a:spLocks noChangeArrowheads="1"/>
            </p:cNvSpPr>
            <p:nvPr/>
          </p:nvSpPr>
          <p:spPr bwMode="auto">
            <a:xfrm>
              <a:off x="1927225" y="3357563"/>
              <a:ext cx="1682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2187575" y="3889375"/>
              <a:ext cx="163513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90" name="Text Box 31"/>
            <p:cNvSpPr txBox="1">
              <a:spLocks noChangeArrowheads="1"/>
            </p:cNvSpPr>
            <p:nvPr/>
          </p:nvSpPr>
          <p:spPr bwMode="auto">
            <a:xfrm>
              <a:off x="2452688" y="3895725"/>
              <a:ext cx="166687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A</a:t>
              </a:r>
            </a:p>
          </p:txBody>
        </p:sp>
        <p:grpSp>
          <p:nvGrpSpPr>
            <p:cNvPr id="91" name="Group 43"/>
            <p:cNvGrpSpPr>
              <a:grpSpLocks/>
            </p:cNvGrpSpPr>
            <p:nvPr/>
          </p:nvGrpSpPr>
          <p:grpSpPr bwMode="auto">
            <a:xfrm>
              <a:off x="476250" y="4740275"/>
              <a:ext cx="279400" cy="276225"/>
              <a:chOff x="300" y="2986"/>
              <a:chExt cx="176" cy="174"/>
            </a:xfrm>
          </p:grpSpPr>
          <p:sp>
            <p:nvSpPr>
              <p:cNvPr id="93" name="Oval 42"/>
              <p:cNvSpPr>
                <a:spLocks noChangeArrowheads="1"/>
              </p:cNvSpPr>
              <p:nvPr/>
            </p:nvSpPr>
            <p:spPr bwMode="auto">
              <a:xfrm>
                <a:off x="300" y="2986"/>
                <a:ext cx="176" cy="17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94" name="Text Box 31"/>
              <p:cNvSpPr txBox="1">
                <a:spLocks noChangeArrowheads="1"/>
              </p:cNvSpPr>
              <p:nvPr/>
            </p:nvSpPr>
            <p:spPr bwMode="auto">
              <a:xfrm>
                <a:off x="349" y="3000"/>
                <a:ext cx="10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92" name="Line 53"/>
            <p:cNvSpPr>
              <a:spLocks noChangeShapeType="1"/>
            </p:cNvSpPr>
            <p:nvPr/>
          </p:nvSpPr>
          <p:spPr bwMode="auto">
            <a:xfrm flipH="1">
              <a:off x="1544638" y="4071938"/>
              <a:ext cx="838200" cy="644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72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5707063" y="1422400"/>
            <a:ext cx="3138487" cy="3916363"/>
            <a:chOff x="5707063" y="1422400"/>
            <a:chExt cx="3138487" cy="3916363"/>
          </a:xfrm>
        </p:grpSpPr>
        <p:pic>
          <p:nvPicPr>
            <p:cNvPr id="51" name="Picture 46" descr="14_20TranslateTerm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09" b="4433"/>
            <a:stretch/>
          </p:blipFill>
          <p:spPr bwMode="auto">
            <a:xfrm>
              <a:off x="5837238" y="1422400"/>
              <a:ext cx="3008312" cy="383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5707063" y="3284538"/>
              <a:ext cx="1301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2</a:t>
              </a:r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6907213" y="3738563"/>
              <a:ext cx="171450" cy="1746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994400" y="3278188"/>
              <a:ext cx="358775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GTP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6618288" y="3729038"/>
              <a:ext cx="122237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>
                  <a:sym typeface="Symbol" pitchFamily="84" charset="2"/>
                </a:rPr>
                <a:t></a:t>
              </a:r>
              <a:endParaRPr lang="en-US" altLang="en-US" sz="1400" b="1"/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6032500" y="3719513"/>
              <a:ext cx="5207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 dirty="0">
                  <a:sym typeface="Symbol" pitchFamily="84" charset="2"/>
                </a:rPr>
                <a:t> GDP</a:t>
              </a:r>
              <a:endParaRPr lang="en-US" altLang="en-US" sz="1400" b="1" dirty="0"/>
            </a:p>
          </p:txBody>
        </p:sp>
        <p:grpSp>
          <p:nvGrpSpPr>
            <p:cNvPr id="57" name="Group 32"/>
            <p:cNvGrpSpPr>
              <a:grpSpLocks/>
            </p:cNvGrpSpPr>
            <p:nvPr/>
          </p:nvGrpSpPr>
          <p:grpSpPr bwMode="auto">
            <a:xfrm>
              <a:off x="6945313" y="3741738"/>
              <a:ext cx="207962" cy="252412"/>
              <a:chOff x="4375" y="2357"/>
              <a:chExt cx="131" cy="159"/>
            </a:xfrm>
          </p:grpSpPr>
          <p:sp>
            <p:nvSpPr>
              <p:cNvPr id="64" name="Text Box 31"/>
              <p:cNvSpPr txBox="1">
                <a:spLocks noChangeArrowheads="1"/>
              </p:cNvSpPr>
              <p:nvPr/>
            </p:nvSpPr>
            <p:spPr bwMode="auto">
              <a:xfrm>
                <a:off x="4375" y="2357"/>
                <a:ext cx="73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200" b="1"/>
                  <a:t>P</a:t>
                </a:r>
              </a:p>
            </p:txBody>
          </p:sp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4459" y="2411"/>
                <a:ext cx="47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200" b="1">
                    <a:latin typeface="Times New Roman" pitchFamily="84" charset="0"/>
                  </a:rPr>
                  <a:t>i</a:t>
                </a:r>
                <a:endParaRPr lang="en-US" altLang="en-US" sz="1200" b="1"/>
              </a:p>
            </p:txBody>
          </p:sp>
        </p:grp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6330950" y="2578100"/>
              <a:ext cx="2000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8643938" y="3127375"/>
              <a:ext cx="17938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6665913" y="4268788"/>
              <a:ext cx="2147887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Ribosomal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subunits and other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components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dissociate.</a:t>
              </a:r>
            </a:p>
          </p:txBody>
        </p:sp>
        <p:grpSp>
          <p:nvGrpSpPr>
            <p:cNvPr id="61" name="Group 39"/>
            <p:cNvGrpSpPr>
              <a:grpSpLocks/>
            </p:cNvGrpSpPr>
            <p:nvPr/>
          </p:nvGrpSpPr>
          <p:grpSpPr bwMode="auto">
            <a:xfrm>
              <a:off x="6302375" y="4233863"/>
              <a:ext cx="279400" cy="276225"/>
              <a:chOff x="3970" y="2667"/>
              <a:chExt cx="176" cy="174"/>
            </a:xfrm>
          </p:grpSpPr>
          <p:sp>
            <p:nvSpPr>
              <p:cNvPr id="62" name="Oval 36"/>
              <p:cNvSpPr>
                <a:spLocks noChangeArrowheads="1"/>
              </p:cNvSpPr>
              <p:nvPr/>
            </p:nvSpPr>
            <p:spPr bwMode="auto">
              <a:xfrm>
                <a:off x="3970" y="2667"/>
                <a:ext cx="176" cy="17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63" name="Text Box 31"/>
              <p:cNvSpPr txBox="1">
                <a:spLocks noChangeArrowheads="1"/>
              </p:cNvSpPr>
              <p:nvPr/>
            </p:nvSpPr>
            <p:spPr bwMode="auto">
              <a:xfrm>
                <a:off x="4024" y="2683"/>
                <a:ext cx="10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pic>
        <p:nvPicPr>
          <p:cNvPr id="37890" name="Picture 46" descr="14_20TranslateTerm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5" b="4433"/>
          <a:stretch/>
        </p:blipFill>
        <p:spPr bwMode="auto">
          <a:xfrm>
            <a:off x="296864" y="1422400"/>
            <a:ext cx="26924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31"/>
          <p:cNvSpPr txBox="1">
            <a:spLocks noChangeArrowheads="1"/>
          </p:cNvSpPr>
          <p:nvPr/>
        </p:nvSpPr>
        <p:spPr bwMode="auto">
          <a:xfrm>
            <a:off x="695325" y="4267200"/>
            <a:ext cx="24272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Ribosome reaches a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stop codon on mRNA.</a:t>
            </a:r>
          </a:p>
        </p:txBody>
      </p:sp>
      <p:sp>
        <p:nvSpPr>
          <p:cNvPr id="37894" name="Text Box 31"/>
          <p:cNvSpPr txBox="1">
            <a:spLocks noChangeArrowheads="1"/>
          </p:cNvSpPr>
          <p:nvPr/>
        </p:nvSpPr>
        <p:spPr bwMode="auto">
          <a:xfrm>
            <a:off x="352425" y="3246438"/>
            <a:ext cx="20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600" b="1"/>
              <a:t>5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sp>
        <p:nvSpPr>
          <p:cNvPr id="37895" name="Text Box 31"/>
          <p:cNvSpPr txBox="1">
            <a:spLocks noChangeArrowheads="1"/>
          </p:cNvSpPr>
          <p:nvPr/>
        </p:nvSpPr>
        <p:spPr bwMode="auto">
          <a:xfrm>
            <a:off x="2692400" y="2870200"/>
            <a:ext cx="1793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600" b="1"/>
              <a:t>3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grpSp>
        <p:nvGrpSpPr>
          <p:cNvPr id="37912" name="Group 38"/>
          <p:cNvGrpSpPr>
            <a:grpSpLocks/>
          </p:cNvGrpSpPr>
          <p:nvPr/>
        </p:nvGrpSpPr>
        <p:grpSpPr bwMode="auto">
          <a:xfrm>
            <a:off x="339725" y="4233863"/>
            <a:ext cx="279400" cy="276225"/>
            <a:chOff x="214" y="2667"/>
            <a:chExt cx="176" cy="174"/>
          </a:xfrm>
        </p:grpSpPr>
        <p:sp>
          <p:nvSpPr>
            <p:cNvPr id="37918" name="Oval 18"/>
            <p:cNvSpPr>
              <a:spLocks noChangeArrowheads="1"/>
            </p:cNvSpPr>
            <p:nvPr/>
          </p:nvSpPr>
          <p:spPr bwMode="auto">
            <a:xfrm>
              <a:off x="214" y="2667"/>
              <a:ext cx="176" cy="174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>
                <a:latin typeface="Times" pitchFamily="84" charset="0"/>
              </a:endParaRPr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260" y="2681"/>
              <a:ext cx="1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7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0700" y="1589088"/>
            <a:ext cx="1198563" cy="1033462"/>
            <a:chOff x="1790700" y="1589088"/>
            <a:chExt cx="1198563" cy="1033462"/>
          </a:xfrm>
        </p:grpSpPr>
        <p:sp>
          <p:nvSpPr>
            <p:cNvPr id="37902" name="Text Box 31"/>
            <p:cNvSpPr txBox="1">
              <a:spLocks noChangeArrowheads="1"/>
            </p:cNvSpPr>
            <p:nvPr/>
          </p:nvSpPr>
          <p:spPr bwMode="auto">
            <a:xfrm>
              <a:off x="2078038" y="1589088"/>
              <a:ext cx="9112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Release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factor</a:t>
              </a:r>
            </a:p>
          </p:txBody>
        </p:sp>
        <p:sp>
          <p:nvSpPr>
            <p:cNvPr id="37913" name="Line 43"/>
            <p:cNvSpPr>
              <a:spLocks noChangeShapeType="1"/>
            </p:cNvSpPr>
            <p:nvPr/>
          </p:nvSpPr>
          <p:spPr bwMode="auto">
            <a:xfrm flipH="1">
              <a:off x="1790700" y="2108200"/>
              <a:ext cx="381000" cy="514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14" name="Line 44"/>
          <p:cNvSpPr>
            <a:spLocks noChangeShapeType="1"/>
          </p:cNvSpPr>
          <p:nvPr/>
        </p:nvSpPr>
        <p:spPr bwMode="auto">
          <a:xfrm>
            <a:off x="1762125" y="3314700"/>
            <a:ext cx="0" cy="330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AutoShape 45"/>
          <p:cNvSpPr>
            <a:spLocks/>
          </p:cNvSpPr>
          <p:nvPr/>
        </p:nvSpPr>
        <p:spPr bwMode="auto">
          <a:xfrm rot="5400000">
            <a:off x="1708944" y="3145632"/>
            <a:ext cx="109537" cy="241300"/>
          </a:xfrm>
          <a:prstGeom prst="rightBrace">
            <a:avLst>
              <a:gd name="adj1" fmla="val 3607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4725" y="3314700"/>
            <a:ext cx="2303463" cy="827088"/>
            <a:chOff x="974725" y="3314700"/>
            <a:chExt cx="2303463" cy="827088"/>
          </a:xfrm>
        </p:grpSpPr>
        <p:sp>
          <p:nvSpPr>
            <p:cNvPr id="37903" name="Text Box 31"/>
            <p:cNvSpPr txBox="1">
              <a:spLocks noChangeArrowheads="1"/>
            </p:cNvSpPr>
            <p:nvPr/>
          </p:nvSpPr>
          <p:spPr bwMode="auto">
            <a:xfrm>
              <a:off x="974725" y="3625850"/>
              <a:ext cx="2303463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Stop codon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(UAG, UAA, or UGA)</a:t>
              </a:r>
            </a:p>
          </p:txBody>
        </p:sp>
        <p:sp>
          <p:nvSpPr>
            <p:cNvPr id="37916" name="Line 47"/>
            <p:cNvSpPr>
              <a:spLocks noChangeShapeType="1"/>
            </p:cNvSpPr>
            <p:nvPr/>
          </p:nvSpPr>
          <p:spPr bwMode="auto">
            <a:xfrm>
              <a:off x="1762125" y="3314700"/>
              <a:ext cx="0" cy="33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17" name="AutoShape 48"/>
          <p:cNvSpPr>
            <a:spLocks/>
          </p:cNvSpPr>
          <p:nvPr/>
        </p:nvSpPr>
        <p:spPr bwMode="auto">
          <a:xfrm rot="5400000">
            <a:off x="1708944" y="3145632"/>
            <a:ext cx="109537" cy="241300"/>
          </a:xfrm>
          <a:prstGeom prst="rightBrace">
            <a:avLst>
              <a:gd name="adj1" fmla="val 360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73973" y="0"/>
            <a:ext cx="609981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84" charset="-128"/>
                <a:cs typeface="Arial" panose="020B0604020202020204" pitchFamily="34" charset="0"/>
              </a:rPr>
              <a:t>Termination of translation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989263" y="1422400"/>
            <a:ext cx="4040187" cy="3833813"/>
            <a:chOff x="2989263" y="1422400"/>
            <a:chExt cx="4040187" cy="3833813"/>
          </a:xfrm>
        </p:grpSpPr>
        <p:pic>
          <p:nvPicPr>
            <p:cNvPr id="42" name="Picture 46" descr="14_20TranslateTerm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5" r="35191" b="4433"/>
            <a:stretch/>
          </p:blipFill>
          <p:spPr bwMode="auto">
            <a:xfrm>
              <a:off x="2989263" y="1422400"/>
              <a:ext cx="2847975" cy="383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715000" y="1614488"/>
              <a:ext cx="1314450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Free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polypeptide</a:t>
              </a: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3497263" y="3252788"/>
              <a:ext cx="2000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5846763" y="2876550"/>
              <a:ext cx="17938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895725" y="4262438"/>
              <a:ext cx="15843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Release factor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promotes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hydrolysis.</a:t>
              </a:r>
            </a:p>
          </p:txBody>
        </p:sp>
        <p:grpSp>
          <p:nvGrpSpPr>
            <p:cNvPr id="47" name="Group 40"/>
            <p:cNvGrpSpPr>
              <a:grpSpLocks/>
            </p:cNvGrpSpPr>
            <p:nvPr/>
          </p:nvGrpSpPr>
          <p:grpSpPr bwMode="auto">
            <a:xfrm>
              <a:off x="3524250" y="4233863"/>
              <a:ext cx="279400" cy="276225"/>
              <a:chOff x="2220" y="2667"/>
              <a:chExt cx="176" cy="174"/>
            </a:xfrm>
          </p:grpSpPr>
          <p:sp>
            <p:nvSpPr>
              <p:cNvPr id="48" name="Oval 35"/>
              <p:cNvSpPr>
                <a:spLocks noChangeArrowheads="1"/>
              </p:cNvSpPr>
              <p:nvPr/>
            </p:nvSpPr>
            <p:spPr bwMode="auto">
              <a:xfrm>
                <a:off x="2220" y="2667"/>
                <a:ext cx="176" cy="174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>
                  <a:latin typeface="Times" pitchFamily="84" charset="0"/>
                </a:endParaRPr>
              </a:p>
            </p:txBody>
          </p:sp>
          <p:sp>
            <p:nvSpPr>
              <p:cNvPr id="49" name="Text Box 31"/>
              <p:cNvSpPr txBox="1">
                <a:spLocks noChangeArrowheads="1"/>
              </p:cNvSpPr>
              <p:nvPr/>
            </p:nvSpPr>
            <p:spPr bwMode="auto">
              <a:xfrm>
                <a:off x="2275" y="2678"/>
                <a:ext cx="10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7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9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158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Chapter 14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65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3" descr="14_22aPolyribosomesAr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8"/>
          <a:stretch>
            <a:fillRect/>
          </a:stretch>
        </p:blipFill>
        <p:spPr bwMode="auto">
          <a:xfrm>
            <a:off x="1177925" y="1481138"/>
            <a:ext cx="678656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14.22a</a:t>
            </a:r>
          </a:p>
        </p:txBody>
      </p:sp>
      <p:sp>
        <p:nvSpPr>
          <p:cNvPr id="47108" name="Text Box 31"/>
          <p:cNvSpPr txBox="1">
            <a:spLocks noChangeArrowheads="1"/>
          </p:cNvSpPr>
          <p:nvPr/>
        </p:nvSpPr>
        <p:spPr bwMode="auto">
          <a:xfrm>
            <a:off x="1223963" y="2390775"/>
            <a:ext cx="12223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/>
              <a:t>Incoming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ribosomal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subunits</a:t>
            </a:r>
          </a:p>
        </p:txBody>
      </p:sp>
      <p:sp>
        <p:nvSpPr>
          <p:cNvPr id="47109" name="Text Box 31"/>
          <p:cNvSpPr txBox="1">
            <a:spLocks noChangeArrowheads="1"/>
          </p:cNvSpPr>
          <p:nvPr/>
        </p:nvSpPr>
        <p:spPr bwMode="auto">
          <a:xfrm>
            <a:off x="1228725" y="4660900"/>
            <a:ext cx="65563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4175" indent="-3841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/>
              <a:t>(a) Several ribosomes simultaneously translating one</a:t>
            </a:r>
          </a:p>
          <a:p>
            <a:pPr>
              <a:lnSpc>
                <a:spcPct val="95000"/>
              </a:lnSpc>
            </a:pPr>
            <a:r>
              <a:rPr lang="en-US" altLang="en-US" sz="2000" b="1"/>
              <a:t>	mRNA molecule</a:t>
            </a:r>
          </a:p>
        </p:txBody>
      </p:sp>
      <p:sp>
        <p:nvSpPr>
          <p:cNvPr id="47110" name="Text Box 31"/>
          <p:cNvSpPr txBox="1">
            <a:spLocks noChangeArrowheads="1"/>
          </p:cNvSpPr>
          <p:nvPr/>
        </p:nvSpPr>
        <p:spPr bwMode="auto">
          <a:xfrm>
            <a:off x="2324100" y="3692525"/>
            <a:ext cx="9588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/>
              <a:t>Start of 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mRNA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(5</a:t>
            </a:r>
            <a:r>
              <a:rPr lang="en-US" altLang="en-US" sz="2000" b="1">
                <a:sym typeface="Symbol" pitchFamily="84" charset="2"/>
              </a:rPr>
              <a:t></a:t>
            </a:r>
            <a:r>
              <a:rPr lang="en-US" altLang="en-US" sz="2000" b="1"/>
              <a:t> end)</a:t>
            </a:r>
          </a:p>
        </p:txBody>
      </p:sp>
      <p:sp>
        <p:nvSpPr>
          <p:cNvPr id="47111" name="Text Box 31"/>
          <p:cNvSpPr txBox="1">
            <a:spLocks noChangeArrowheads="1"/>
          </p:cNvSpPr>
          <p:nvPr/>
        </p:nvSpPr>
        <p:spPr bwMode="auto">
          <a:xfrm>
            <a:off x="4683125" y="3973513"/>
            <a:ext cx="159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/>
              <a:t>End of mRNA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(3</a:t>
            </a:r>
            <a:r>
              <a:rPr lang="en-US" altLang="en-US" sz="2000" b="1">
                <a:sym typeface="Symbol" pitchFamily="84" charset="2"/>
              </a:rPr>
              <a:t></a:t>
            </a:r>
            <a:r>
              <a:rPr lang="en-US" altLang="en-US" sz="2000" b="1"/>
              <a:t> end)</a:t>
            </a:r>
          </a:p>
        </p:txBody>
      </p:sp>
      <p:sp>
        <p:nvSpPr>
          <p:cNvPr id="47112" name="Text Box 31"/>
          <p:cNvSpPr txBox="1">
            <a:spLocks noChangeArrowheads="1"/>
          </p:cNvSpPr>
          <p:nvPr/>
        </p:nvSpPr>
        <p:spPr bwMode="auto">
          <a:xfrm>
            <a:off x="2979738" y="1535113"/>
            <a:ext cx="1528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/>
              <a:t>Growing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polypeptides</a:t>
            </a:r>
          </a:p>
        </p:txBody>
      </p:sp>
      <p:sp>
        <p:nvSpPr>
          <p:cNvPr id="47113" name="Text Box 31"/>
          <p:cNvSpPr txBox="1">
            <a:spLocks noChangeArrowheads="1"/>
          </p:cNvSpPr>
          <p:nvPr/>
        </p:nvSpPr>
        <p:spPr bwMode="auto">
          <a:xfrm>
            <a:off x="6488113" y="1520825"/>
            <a:ext cx="1528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/>
              <a:t>Completed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polypeptide</a:t>
            </a:r>
          </a:p>
        </p:txBody>
      </p:sp>
      <p:sp>
        <p:nvSpPr>
          <p:cNvPr id="47114" name="Text Box 31"/>
          <p:cNvSpPr txBox="1">
            <a:spLocks noChangeArrowheads="1"/>
          </p:cNvSpPr>
          <p:nvPr/>
        </p:nvSpPr>
        <p:spPr bwMode="auto">
          <a:xfrm rot="289460">
            <a:off x="3568700" y="3438525"/>
            <a:ext cx="16875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/>
              <a:t>Polyribosome</a:t>
            </a:r>
          </a:p>
        </p:txBody>
      </p:sp>
      <p:sp>
        <p:nvSpPr>
          <p:cNvPr id="47115" name="Line 60"/>
          <p:cNvSpPr>
            <a:spLocks noChangeShapeType="1"/>
          </p:cNvSpPr>
          <p:nvPr/>
        </p:nvSpPr>
        <p:spPr bwMode="auto">
          <a:xfrm>
            <a:off x="2624138" y="2790825"/>
            <a:ext cx="1587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61"/>
          <p:cNvSpPr>
            <a:spLocks noChangeShapeType="1"/>
          </p:cNvSpPr>
          <p:nvPr/>
        </p:nvSpPr>
        <p:spPr bwMode="auto">
          <a:xfrm flipH="1">
            <a:off x="6019800" y="3294063"/>
            <a:ext cx="288925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AutoShape 62"/>
          <p:cNvSpPr>
            <a:spLocks/>
          </p:cNvSpPr>
          <p:nvPr/>
        </p:nvSpPr>
        <p:spPr bwMode="auto">
          <a:xfrm rot="5746501">
            <a:off x="4370388" y="1757362"/>
            <a:ext cx="153988" cy="3224213"/>
          </a:xfrm>
          <a:prstGeom prst="rightBrace">
            <a:avLst>
              <a:gd name="adj1" fmla="val 8074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5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lyribosome&quot;">
            <a:extLst>
              <a:ext uri="{FF2B5EF4-FFF2-40B4-BE49-F238E27FC236}">
                <a16:creationId xmlns:a16="http://schemas.microsoft.com/office/drawing/2014/main" id="{E06C1672-CAC6-44C5-8754-852FD7E0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0"/>
            <a:ext cx="6154464" cy="3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yribosome&quot;">
            <a:extLst>
              <a:ext uri="{FF2B5EF4-FFF2-40B4-BE49-F238E27FC236}">
                <a16:creationId xmlns:a16="http://schemas.microsoft.com/office/drawing/2014/main" id="{A601AF79-6A0E-4AEF-8BDD-0792A4B2A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3886200"/>
            <a:ext cx="6535464" cy="35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37242A-CFC7-491E-ACC3-1BFD60D3024D}"/>
              </a:ext>
            </a:extLst>
          </p:cNvPr>
          <p:cNvSpPr txBox="1"/>
          <p:nvPr/>
        </p:nvSpPr>
        <p:spPr>
          <a:xfrm>
            <a:off x="1974632" y="551635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8F497-DFD1-416C-9104-20D8FB58E719}"/>
              </a:ext>
            </a:extLst>
          </p:cNvPr>
          <p:cNvSpPr txBox="1"/>
          <p:nvPr/>
        </p:nvSpPr>
        <p:spPr>
          <a:xfrm>
            <a:off x="1943101" y="4287985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2729E-FF4B-40FE-9FB3-C76C7E5A9B1C}"/>
              </a:ext>
            </a:extLst>
          </p:cNvPr>
          <p:cNvSpPr txBox="1"/>
          <p:nvPr/>
        </p:nvSpPr>
        <p:spPr>
          <a:xfrm>
            <a:off x="-18393" y="0"/>
            <a:ext cx="306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Eukaryote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17AB2-2243-4F6D-9B31-961A5940AB73}"/>
              </a:ext>
            </a:extLst>
          </p:cNvPr>
          <p:cNvSpPr txBox="1"/>
          <p:nvPr/>
        </p:nvSpPr>
        <p:spPr>
          <a:xfrm>
            <a:off x="13138" y="3595487"/>
            <a:ext cx="306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Prokaryote</a:t>
            </a:r>
          </a:p>
        </p:txBody>
      </p:sp>
    </p:spTree>
    <p:extLst>
      <p:ext uri="{BB962C8B-B14F-4D97-AF65-F5344CB8AC3E}">
        <p14:creationId xmlns:p14="http://schemas.microsoft.com/office/powerpoint/2010/main" val="9489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Must Know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How genetic material is translated into polypeptides.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707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netic code&quot;">
            <a:extLst>
              <a:ext uri="{FF2B5EF4-FFF2-40B4-BE49-F238E27FC236}">
                <a16:creationId xmlns:a16="http://schemas.microsoft.com/office/drawing/2014/main" id="{3D4186C4-2A48-496A-9D3D-D1E3048A9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8" r="25989"/>
          <a:stretch/>
        </p:blipFill>
        <p:spPr bwMode="auto">
          <a:xfrm>
            <a:off x="5068278" y="1919561"/>
            <a:ext cx="3986028" cy="44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4933" y="1293531"/>
            <a:ext cx="3276600" cy="3924300"/>
            <a:chOff x="2943225" y="1385888"/>
            <a:chExt cx="3276600" cy="3924300"/>
          </a:xfrm>
        </p:grpSpPr>
        <p:pic>
          <p:nvPicPr>
            <p:cNvPr id="38914" name="Picture 2" descr="03_UN04AminoAcid-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6"/>
            <a:stretch>
              <a:fillRect/>
            </a:stretch>
          </p:blipFill>
          <p:spPr bwMode="auto">
            <a:xfrm>
              <a:off x="2943225" y="1385888"/>
              <a:ext cx="3255963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31"/>
            <p:cNvSpPr txBox="1">
              <a:spLocks noChangeArrowheads="1"/>
            </p:cNvSpPr>
            <p:nvPr/>
          </p:nvSpPr>
          <p:spPr bwMode="auto">
            <a:xfrm>
              <a:off x="4738688" y="2439988"/>
              <a:ext cx="148113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rgbClr val="EB0288"/>
                  </a:solidFill>
                  <a:sym typeface="Symbol" pitchFamily="84" charset="2"/>
                </a:rPr>
                <a:t></a:t>
              </a:r>
              <a:r>
                <a:rPr lang="en-US" altLang="en-US" b="1" dirty="0">
                  <a:solidFill>
                    <a:srgbClr val="EB0288"/>
                  </a:solidFill>
                </a:rPr>
                <a:t> carbon</a:t>
              </a:r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H="1">
              <a:off x="4646613" y="2782888"/>
              <a:ext cx="739775" cy="641350"/>
            </a:xfrm>
            <a:prstGeom prst="line">
              <a:avLst/>
            </a:prstGeom>
            <a:noFill/>
            <a:ln w="12700">
              <a:solidFill>
                <a:srgbClr val="EB028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219200" y="157163"/>
            <a:ext cx="85344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What are the monomers of proteins? </a:t>
            </a:r>
            <a:endParaRPr lang="en-US" altLang="en-US" sz="3200" i="1" dirty="0"/>
          </a:p>
        </p:txBody>
      </p:sp>
      <p:pic>
        <p:nvPicPr>
          <p:cNvPr id="12" name="Picture 2" descr="Image result for jog your memory&quot;">
            <a:extLst>
              <a:ext uri="{FF2B5EF4-FFF2-40B4-BE49-F238E27FC236}">
                <a16:creationId xmlns:a16="http://schemas.microsoft.com/office/drawing/2014/main" id="{44D4C603-7942-4160-B548-75D1221F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38" y="-470220"/>
            <a:ext cx="2855597" cy="28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694" y="6083546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There are 20 different amino acids.</a:t>
            </a:r>
            <a:endParaRPr lang="en-US" sz="32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5F81C4-8086-4822-A06D-162E36F7D7E7}"/>
              </a:ext>
            </a:extLst>
          </p:cNvPr>
          <p:cNvSpPr txBox="1">
            <a:spLocks noChangeArrowheads="1"/>
          </p:cNvSpPr>
          <p:nvPr/>
        </p:nvSpPr>
        <p:spPr>
          <a:xfrm>
            <a:off x="-1195715" y="683447"/>
            <a:ext cx="85344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Amino Acids</a:t>
            </a:r>
            <a:endParaRPr lang="en-US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785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netic code&quot;">
            <a:extLst>
              <a:ext uri="{FF2B5EF4-FFF2-40B4-BE49-F238E27FC236}">
                <a16:creationId xmlns:a16="http://schemas.microsoft.com/office/drawing/2014/main" id="{3D4186C4-2A48-496A-9D3D-D1E3048A9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8" r="25989"/>
          <a:stretch/>
        </p:blipFill>
        <p:spPr bwMode="auto">
          <a:xfrm>
            <a:off x="5414261" y="321067"/>
            <a:ext cx="3986028" cy="44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4933" y="2324100"/>
            <a:ext cx="3276600" cy="3924300"/>
            <a:chOff x="2943225" y="1385888"/>
            <a:chExt cx="3276600" cy="3924300"/>
          </a:xfrm>
        </p:grpSpPr>
        <p:pic>
          <p:nvPicPr>
            <p:cNvPr id="38914" name="Picture 2" descr="03_UN04AminoAcid-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6"/>
            <a:stretch>
              <a:fillRect/>
            </a:stretch>
          </p:blipFill>
          <p:spPr bwMode="auto">
            <a:xfrm>
              <a:off x="2943225" y="1385888"/>
              <a:ext cx="3255963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31"/>
            <p:cNvSpPr txBox="1">
              <a:spLocks noChangeArrowheads="1"/>
            </p:cNvSpPr>
            <p:nvPr/>
          </p:nvSpPr>
          <p:spPr bwMode="auto">
            <a:xfrm>
              <a:off x="4738688" y="2439988"/>
              <a:ext cx="148113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rgbClr val="EB0288"/>
                  </a:solidFill>
                  <a:sym typeface="Symbol" pitchFamily="84" charset="2"/>
                </a:rPr>
                <a:t></a:t>
              </a:r>
              <a:r>
                <a:rPr lang="en-US" altLang="en-US" b="1" dirty="0">
                  <a:solidFill>
                    <a:srgbClr val="EB0288"/>
                  </a:solidFill>
                </a:rPr>
                <a:t> carbon</a:t>
              </a:r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H="1">
              <a:off x="4646613" y="2782888"/>
              <a:ext cx="739775" cy="641350"/>
            </a:xfrm>
            <a:prstGeom prst="line">
              <a:avLst/>
            </a:prstGeom>
            <a:noFill/>
            <a:ln w="12700">
              <a:solidFill>
                <a:srgbClr val="EB028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5255" y="415803"/>
            <a:ext cx="85344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Which part of the molecule is unique to each amino acid? </a:t>
            </a:r>
            <a:endParaRPr lang="en-US" altLang="en-US" sz="4000" i="1" dirty="0"/>
          </a:p>
        </p:txBody>
      </p:sp>
      <p:pic>
        <p:nvPicPr>
          <p:cNvPr id="12" name="Picture 2" descr="Image result for jog your memory&quot;">
            <a:extLst>
              <a:ext uri="{FF2B5EF4-FFF2-40B4-BE49-F238E27FC236}">
                <a16:creationId xmlns:a16="http://schemas.microsoft.com/office/drawing/2014/main" id="{44D4C603-7942-4160-B548-75D1221F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39" y="4313104"/>
            <a:ext cx="2855597" cy="28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694" y="6083546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There are 20 different amino acids.</a:t>
            </a:r>
            <a:endParaRPr lang="en-US" sz="32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5F81C4-8086-4822-A06D-162E36F7D7E7}"/>
              </a:ext>
            </a:extLst>
          </p:cNvPr>
          <p:cNvSpPr txBox="1">
            <a:spLocks noChangeArrowheads="1"/>
          </p:cNvSpPr>
          <p:nvPr/>
        </p:nvSpPr>
        <p:spPr>
          <a:xfrm>
            <a:off x="-2196306" y="2147666"/>
            <a:ext cx="85344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R Group</a:t>
            </a:r>
            <a:endParaRPr lang="en-US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956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visionworld.com/sites/revisionworld.com/files/rw_files/aalink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12073"/>
            <a:ext cx="5114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PEPTI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55"/>
          <a:stretch/>
        </p:blipFill>
        <p:spPr bwMode="auto">
          <a:xfrm>
            <a:off x="2133600" y="4525606"/>
            <a:ext cx="5642059" cy="240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733800" y="3820052"/>
            <a:ext cx="3048000" cy="1811070"/>
            <a:chOff x="3733800" y="3561646"/>
            <a:chExt cx="3048000" cy="1811070"/>
          </a:xfrm>
        </p:grpSpPr>
        <p:sp>
          <p:nvSpPr>
            <p:cNvPr id="20" name="TextBox 19"/>
            <p:cNvSpPr txBox="1"/>
            <p:nvPr/>
          </p:nvSpPr>
          <p:spPr>
            <a:xfrm>
              <a:off x="3733800" y="3561646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peptide bond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832196" y="4227731"/>
              <a:ext cx="654204" cy="11449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Image result for jog your memory&quot;">
            <a:extLst>
              <a:ext uri="{FF2B5EF4-FFF2-40B4-BE49-F238E27FC236}">
                <a16:creationId xmlns:a16="http://schemas.microsoft.com/office/drawing/2014/main" id="{75ED4F66-41F8-4CFA-887A-3D731BC8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8" y="2686961"/>
            <a:ext cx="1881666" cy="18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D72441AE-E7DF-47EE-AADC-07E9470E1C95}"/>
              </a:ext>
            </a:extLst>
          </p:cNvPr>
          <p:cNvSpPr txBox="1">
            <a:spLocks noChangeArrowheads="1"/>
          </p:cNvSpPr>
          <p:nvPr/>
        </p:nvSpPr>
        <p:spPr>
          <a:xfrm>
            <a:off x="15766" y="321388"/>
            <a:ext cx="85344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What is the name of the bond that links amino acids? </a:t>
            </a:r>
            <a:endParaRPr lang="en-US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9959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F7E2-0A42-4093-A1EC-5D3D3680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522"/>
            <a:ext cx="9677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are the four levels of protein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310E2-CBF7-48B2-916C-E7870805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four levels of protein structure&quot;">
            <a:extLst>
              <a:ext uri="{FF2B5EF4-FFF2-40B4-BE49-F238E27FC236}">
                <a16:creationId xmlns:a16="http://schemas.microsoft.com/office/drawing/2014/main" id="{863A5534-585E-40C8-B41A-A9401DAD7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41"/>
          <a:stretch/>
        </p:blipFill>
        <p:spPr bwMode="auto">
          <a:xfrm>
            <a:off x="0" y="765996"/>
            <a:ext cx="3352800" cy="63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jog your memory&quot;">
            <a:extLst>
              <a:ext uri="{FF2B5EF4-FFF2-40B4-BE49-F238E27FC236}">
                <a16:creationId xmlns:a16="http://schemas.microsoft.com/office/drawing/2014/main" id="{CB366982-12A0-4847-B50D-82895F95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78810"/>
            <a:ext cx="1881666" cy="18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our levels of protein structure&quot;">
            <a:extLst>
              <a:ext uri="{FF2B5EF4-FFF2-40B4-BE49-F238E27FC236}">
                <a16:creationId xmlns:a16="http://schemas.microsoft.com/office/drawing/2014/main" id="{863A5534-585E-40C8-B41A-A9401DAD7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3" r="50971"/>
          <a:stretch/>
        </p:blipFill>
        <p:spPr bwMode="auto">
          <a:xfrm>
            <a:off x="152400" y="731837"/>
            <a:ext cx="3733800" cy="63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A6285D-A7D1-4291-83E9-57315E1D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26AE0A-3645-4CD7-9AF7-4F456EFE2988}"/>
              </a:ext>
            </a:extLst>
          </p:cNvPr>
          <p:cNvSpPr txBox="1">
            <a:spLocks/>
          </p:cNvSpPr>
          <p:nvPr/>
        </p:nvSpPr>
        <p:spPr>
          <a:xfrm>
            <a:off x="-533400" y="-223974"/>
            <a:ext cx="967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What are the four levels of protein structure?</a:t>
            </a:r>
            <a:endParaRPr lang="en-US" sz="3600" dirty="0"/>
          </a:p>
        </p:txBody>
      </p:sp>
      <p:pic>
        <p:nvPicPr>
          <p:cNvPr id="8" name="Picture 2" descr="Image result for jog your memory&quot;">
            <a:extLst>
              <a:ext uri="{FF2B5EF4-FFF2-40B4-BE49-F238E27FC236}">
                <a16:creationId xmlns:a16="http://schemas.microsoft.com/office/drawing/2014/main" id="{B8E0DC8A-52D9-4619-914B-CED25F65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05" y="1417638"/>
            <a:ext cx="1881666" cy="18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our levels of protein structure&quot;">
            <a:extLst>
              <a:ext uri="{FF2B5EF4-FFF2-40B4-BE49-F238E27FC236}">
                <a16:creationId xmlns:a16="http://schemas.microsoft.com/office/drawing/2014/main" id="{863A5534-585E-40C8-B41A-A9401DAD7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3786"/>
          <a:stretch/>
        </p:blipFill>
        <p:spPr bwMode="auto">
          <a:xfrm>
            <a:off x="-762000" y="686950"/>
            <a:ext cx="4114800" cy="63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B46C7D-8060-483A-93DD-F7C611CE496A}"/>
              </a:ext>
            </a:extLst>
          </p:cNvPr>
          <p:cNvSpPr txBox="1">
            <a:spLocks/>
          </p:cNvSpPr>
          <p:nvPr/>
        </p:nvSpPr>
        <p:spPr>
          <a:xfrm>
            <a:off x="0" y="-80522"/>
            <a:ext cx="967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What are the four levels of protein structure?</a:t>
            </a:r>
            <a:endParaRPr lang="en-US" sz="3600" dirty="0"/>
          </a:p>
        </p:txBody>
      </p:sp>
      <p:pic>
        <p:nvPicPr>
          <p:cNvPr id="8" name="Picture 2" descr="Image result for jog your memory&quot;">
            <a:extLst>
              <a:ext uri="{FF2B5EF4-FFF2-40B4-BE49-F238E27FC236}">
                <a16:creationId xmlns:a16="http://schemas.microsoft.com/office/drawing/2014/main" id="{8A407A6C-2782-4D9C-8AC4-3EF165A1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62" y="4876800"/>
            <a:ext cx="1881666" cy="18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1310</Words>
  <Application>Microsoft Office PowerPoint</Application>
  <PresentationFormat>On-screen Show (4:3)</PresentationFormat>
  <Paragraphs>398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You Must Know</vt:lpstr>
      <vt:lpstr>PowerPoint Presentation</vt:lpstr>
      <vt:lpstr>PowerPoint Presentation</vt:lpstr>
      <vt:lpstr>PowerPoint Presentation</vt:lpstr>
      <vt:lpstr>What are the four levels of protein structure?</vt:lpstr>
      <vt:lpstr>PowerPoint Presentation</vt:lpstr>
      <vt:lpstr>PowerPoint Presentation</vt:lpstr>
      <vt:lpstr>PowerPoint Presentation</vt:lpstr>
      <vt:lpstr>PowerPoint Presentation</vt:lpstr>
      <vt:lpstr>Translation - overview</vt:lpstr>
      <vt:lpstr>tRNA</vt:lpstr>
      <vt:lpstr>Ribosome</vt:lpstr>
      <vt:lpstr>Ribosome</vt:lpstr>
      <vt:lpstr>Building a Polypeptide</vt:lpstr>
      <vt:lpstr>Initiation of translation</vt:lpstr>
      <vt:lpstr>Elongation</vt:lpstr>
      <vt:lpstr>PowerPoint Presentation</vt:lpstr>
      <vt:lpstr>Figure 14.22a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59</cp:revision>
  <cp:lastPrinted>2020-01-29T17:20:32Z</cp:lastPrinted>
  <dcterms:created xsi:type="dcterms:W3CDTF">2015-01-21T22:52:21Z</dcterms:created>
  <dcterms:modified xsi:type="dcterms:W3CDTF">2020-01-29T17:23:14Z</dcterms:modified>
</cp:coreProperties>
</file>