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88" r:id="rId3"/>
    <p:sldId id="257" r:id="rId4"/>
    <p:sldId id="258" r:id="rId5"/>
    <p:sldId id="259" r:id="rId6"/>
    <p:sldId id="279" r:id="rId7"/>
    <p:sldId id="287" r:id="rId8"/>
    <p:sldId id="275" r:id="rId9"/>
    <p:sldId id="281" r:id="rId10"/>
    <p:sldId id="280" r:id="rId11"/>
    <p:sldId id="261" r:id="rId12"/>
    <p:sldId id="263" r:id="rId13"/>
    <p:sldId id="276" r:id="rId14"/>
    <p:sldId id="265" r:id="rId15"/>
    <p:sldId id="277" r:id="rId16"/>
    <p:sldId id="286" r:id="rId17"/>
    <p:sldId id="271" r:id="rId18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14" autoAdjust="0"/>
  </p:normalViewPr>
  <p:slideViewPr>
    <p:cSldViewPr>
      <p:cViewPr varScale="1">
        <p:scale>
          <a:sx n="65" d="100"/>
          <a:sy n="65" d="100"/>
        </p:scale>
        <p:origin x="195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5299-5DA4-4CC3-B1B0-E6BB94D082A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681D2-7E80-493E-9D46-347B5F9B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81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82A66-2322-4E12-936A-2CDCDCB288D1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F31ED-DC10-409D-87E8-FE15743B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8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79FC4419-3FC0-45FC-934E-A92971AC60D4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35E58F65-6F5E-4D5B-9E49-12117EC361F0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14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14.26c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Types of small-scale mutations that affect mRNA sequence (part 3: nonsense)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Insertions </a:t>
            </a:r>
            <a:r>
              <a:rPr lang="en-US" altLang="en-US" dirty="0"/>
              <a:t>and </a:t>
            </a:r>
            <a:r>
              <a:rPr lang="en-US" altLang="en-US" b="1" dirty="0"/>
              <a:t>deletions </a:t>
            </a:r>
            <a:r>
              <a:rPr lang="en-US" altLang="en-US" dirty="0"/>
              <a:t>are additions or losses of nucleotide pairs in a gene. These mutations have a disastrous effect on the resulting protein more often than substitutions do. Insertion or deletion of nucleotides may alter the reading frame of the genetic message, producing a </a:t>
            </a:r>
            <a:r>
              <a:rPr lang="en-US" altLang="en-US" b="1" dirty="0"/>
              <a:t>frameshift mutation.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F31ED-DC10-409D-87E8-FE15743B9B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7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64DEF284-1197-4853-A0F9-3D871F5EA4E2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16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D5DECE90-C7CA-4CFA-9FEF-C96A28292AD6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EDB5E2C8-EE1B-4E80-B4FA-5EB7264001A6}" type="slidenum">
              <a:rPr lang="en-US" altLang="en-US">
                <a:ea typeface="ヒラギノ角ゴ Pro W3" pitchFamily="84" charset="-128"/>
                <a:sym typeface="Symbol" pitchFamily="84" charset="2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ヒラギノ角ゴ Pro W3" pitchFamily="84" charset="-128"/>
              <a:sym typeface="Symbol" pitchFamily="84" charset="2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en-US" sz="1200" dirty="0"/>
              <a:t>Concept 14.5: Mutations of one or a few nucleotides can affect protein structure</a:t>
            </a:r>
            <a:r>
              <a:rPr lang="en-US" altLang="en-US" sz="1200" i="1" dirty="0"/>
              <a:t> </a:t>
            </a:r>
            <a:r>
              <a:rPr lang="en-US" altLang="en-US" sz="1200" dirty="0"/>
              <a:t>and</a:t>
            </a:r>
            <a:r>
              <a:rPr lang="en-US" altLang="en-US" sz="1200" i="1" dirty="0"/>
              <a:t> </a:t>
            </a:r>
            <a:r>
              <a:rPr lang="en-US" altLang="en-US" sz="1200" dirty="0"/>
              <a:t>function</a:t>
            </a:r>
            <a:endParaRPr lang="en-US" altLang="en-US" dirty="0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2100" indent="-292100" eaLnBrk="1" hangingPunct="1"/>
            <a:r>
              <a:rPr lang="en-US" altLang="en-US" dirty="0"/>
              <a:t>Spontaneous mutations</a:t>
            </a:r>
            <a:r>
              <a:rPr lang="en-US" altLang="en-US" i="1" dirty="0"/>
              <a:t> </a:t>
            </a:r>
            <a:r>
              <a:rPr lang="en-US" altLang="en-US" dirty="0"/>
              <a:t>can occur during DNA replication, recombination, or repair.</a:t>
            </a:r>
          </a:p>
          <a:p>
            <a:pPr marL="292100" indent="-292100" eaLnBrk="1" hangingPunct="1"/>
            <a:r>
              <a:rPr lang="en-US" altLang="en-US" b="1" dirty="0"/>
              <a:t>Mutagens </a:t>
            </a:r>
            <a:r>
              <a:rPr lang="en-US" altLang="en-US" dirty="0"/>
              <a:t>are physical or chemical agents that can cause mutations.</a:t>
            </a:r>
          </a:p>
          <a:p>
            <a:pPr marL="292100" indent="-292100" eaLnBrk="1" hangingPunct="1"/>
            <a:r>
              <a:rPr lang="en-US" altLang="en-US" dirty="0"/>
              <a:t>Most cancer-causing chemicals (carcinogens) are mutagenic, and the converse is also true.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B8AE-AA70-4EC5-AEB7-A63019D26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08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D5DECE90-C7CA-4CFA-9FEF-C96A28292AD6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EDB5E2C8-EE1B-4E80-B4FA-5EB7264001A6}" type="slidenum">
              <a:rPr lang="en-US" altLang="en-US">
                <a:ea typeface="ヒラギノ角ゴ Pro W3" pitchFamily="84" charset="-128"/>
                <a:sym typeface="Symbol" pitchFamily="84" charset="2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ヒラギノ角ゴ Pro W3" pitchFamily="84" charset="-128"/>
              <a:sym typeface="Symbol" pitchFamily="84" charset="2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94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59927FC8-DDB8-4FCB-B8B4-BE52C958CACD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FFECB089-659D-49A5-80BE-A0D65B4BC0AA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1C04A431-A0C2-491C-8102-7423328B98A6}" type="slidenum">
              <a:rPr lang="en-US" altLang="en-US">
                <a:ea typeface="ヒラギノ角ゴ Pro W3" pitchFamily="84" charset="-128"/>
                <a:sym typeface="Symbol" pitchFamily="84" charset="2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ea typeface="ヒラギノ角ゴ Pro W3" pitchFamily="84" charset="-128"/>
              <a:sym typeface="Symbol" pitchFamily="84" charset="2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C39C9E1A-8F36-4FA4-AB5E-70735F63CDA8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11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4844A5ED-6F91-4EE3-A2DC-DECCB79CFD74}" type="slidenum">
              <a:rPr lang="en-US" altLang="en-US">
                <a:ea typeface="ヒラギノ角ゴ Pro W3" pitchFamily="84" charset="-128"/>
                <a:sym typeface="Symbol" pitchFamily="84" charset="2"/>
              </a:rPr>
              <a:pPr algn="r">
                <a:spcBef>
                  <a:spcPct val="0"/>
                </a:spcBef>
              </a:pPr>
              <a:t>11</a:t>
            </a:fld>
            <a:endParaRPr lang="en-US" altLang="en-US">
              <a:ea typeface="ヒラギノ角ゴ Pro W3" pitchFamily="84" charset="-128"/>
              <a:sym typeface="Symbol" pitchFamily="84" charset="2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9E716A6C-0279-43D7-9CFA-374659283511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12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2A2946BE-24DE-42E0-B567-4EAD3D1C2455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13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846662"/>
            <a:ext cx="2971800" cy="4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5DAE3D4A-B3E8-4841-8610-E59A8FA8A1E5}" type="slidenum">
              <a:rPr lang="en-US" altLang="en-US">
                <a:ea typeface="ヒラギノ角ゴ Pro W3" pitchFamily="84" charset="-128"/>
                <a:sym typeface="Symbol" pitchFamily="84" charset="2"/>
              </a:rPr>
              <a:pPr algn="r">
                <a:spcBef>
                  <a:spcPct val="0"/>
                </a:spcBef>
              </a:pPr>
              <a:t>13</a:t>
            </a:fld>
            <a:endParaRPr lang="en-US" altLang="en-US">
              <a:ea typeface="ヒラギノ角ゴ Pro W3" pitchFamily="84" charset="-128"/>
              <a:sym typeface="Symbol" pitchFamily="84" charset="2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FFFFFF"/>
          </a:solidFill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3331"/>
            <a:ext cx="5029200" cy="419052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0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8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>
            <a:extLst>
              <a:ext uri="{FF2B5EF4-FFF2-40B4-BE49-F238E27FC236}">
                <a16:creationId xmlns:a16="http://schemas.microsoft.com/office/drawing/2014/main" id="{A19CA1C7-5534-4B7C-BAB5-EE8E61DB9062}"/>
              </a:ext>
            </a:extLst>
          </p:cNvPr>
          <p:cNvGrpSpPr>
            <a:grpSpLocks/>
          </p:cNvGrpSpPr>
          <p:nvPr/>
        </p:nvGrpSpPr>
        <p:grpSpPr bwMode="auto">
          <a:xfrm>
            <a:off x="565150" y="744538"/>
            <a:ext cx="8005763" cy="5349875"/>
            <a:chOff x="564643" y="744469"/>
            <a:chExt cx="8005589" cy="5349671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65D7EFA-CE41-4870-B6E6-3FB014605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>
                <a:gd name="T0" fmla="*/ 2151929 w 10000"/>
                <a:gd name="T1" fmla="*/ 0 h 10000"/>
                <a:gd name="T2" fmla="*/ 2456260 w 10000"/>
                <a:gd name="T3" fmla="*/ 0 h 10000"/>
                <a:gd name="T4" fmla="*/ 2456260 w 10000"/>
                <a:gd name="T5" fmla="*/ 4408488 h 10000"/>
                <a:gd name="T6" fmla="*/ 0 w 10000"/>
                <a:gd name="T7" fmla="*/ 4408488 h 10000"/>
                <a:gd name="T8" fmla="*/ 0 w 10000"/>
                <a:gd name="T9" fmla="*/ 4125022 h 10000"/>
                <a:gd name="T10" fmla="*/ 2151929 w 10000"/>
                <a:gd name="T11" fmla="*/ 4125022 h 10000"/>
                <a:gd name="T12" fmla="*/ 2151929 w 10000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3E7C8A8-94E7-4E31-911C-C43E657315F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>
                <a:gd name="T0" fmla="*/ 2152174 w 10001"/>
                <a:gd name="T1" fmla="*/ 0 h 10000"/>
                <a:gd name="T2" fmla="*/ 2456505 w 10001"/>
                <a:gd name="T3" fmla="*/ 0 h 10000"/>
                <a:gd name="T4" fmla="*/ 2456505 w 10001"/>
                <a:gd name="T5" fmla="*/ 4408488 h 10000"/>
                <a:gd name="T6" fmla="*/ 246 w 10001"/>
                <a:gd name="T7" fmla="*/ 4408488 h 10000"/>
                <a:gd name="T8" fmla="*/ 246 w 10001"/>
                <a:gd name="T9" fmla="*/ 4122818 h 10000"/>
                <a:gd name="T10" fmla="*/ 2152174 w 10001"/>
                <a:gd name="T11" fmla="*/ 4120173 h 10000"/>
                <a:gd name="T12" fmla="*/ 2152174 w 10001"/>
                <a:gd name="T13" fmla="*/ 0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5BD8EF-F2E5-438D-AF12-89DAFECF44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150" y="6453188"/>
            <a:ext cx="1204913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DED7155-87B4-41A5-8187-A94BB5A83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8338" y="6453188"/>
            <a:ext cx="5267325" cy="4048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01DDB4-9DAD-4DF1-A153-4D1D70EF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453188"/>
            <a:ext cx="1198563" cy="4048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7B7BD1-8E62-427A-8688-A8A86970C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522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B15B8-70BC-4B9A-BBE5-FB5A510A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05570-9666-4891-A74C-A1820A01F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C8244-DAC6-44BA-90FC-854088DD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088-0655-47A1-ADE3-9D2A635CF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62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C987CD2C-0AC4-4E81-9E75-5453975808A1}"/>
              </a:ext>
            </a:extLst>
          </p:cNvPr>
          <p:cNvSpPr>
            <a:spLocks/>
          </p:cNvSpPr>
          <p:nvPr/>
        </p:nvSpPr>
        <p:spPr bwMode="auto">
          <a:xfrm>
            <a:off x="6113463" y="1685925"/>
            <a:ext cx="2457450" cy="4408488"/>
          </a:xfrm>
          <a:custGeom>
            <a:avLst/>
            <a:gdLst>
              <a:gd name="T0" fmla="*/ 2153024 w 4125"/>
              <a:gd name="T1" fmla="*/ 0 h 5554"/>
              <a:gd name="T2" fmla="*/ 2457450 w 4125"/>
              <a:gd name="T3" fmla="*/ 0 h 5554"/>
              <a:gd name="T4" fmla="*/ 2457450 w 4125"/>
              <a:gd name="T5" fmla="*/ 4408488 h 5554"/>
              <a:gd name="T6" fmla="*/ 0 w 4125"/>
              <a:gd name="T7" fmla="*/ 4408488 h 5554"/>
              <a:gd name="T8" fmla="*/ 0 w 4125"/>
              <a:gd name="T9" fmla="*/ 4027488 h 5554"/>
              <a:gd name="T10" fmla="*/ 2153024 w 4125"/>
              <a:gd name="T11" fmla="*/ 4027488 h 5554"/>
              <a:gd name="T12" fmla="*/ 2153024 w 4125"/>
              <a:gd name="T13" fmla="*/ 0 h 55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 title="Crop Mark">
            <a:extLst>
              <a:ext uri="{FF2B5EF4-FFF2-40B4-BE49-F238E27FC236}">
                <a16:creationId xmlns:a16="http://schemas.microsoft.com/office/drawing/2014/main" id="{6760AA3E-6310-4637-9065-419F9A5B1F6D}"/>
              </a:ext>
            </a:extLst>
          </p:cNvPr>
          <p:cNvSpPr/>
          <p:nvPr/>
        </p:nvSpPr>
        <p:spPr bwMode="auto">
          <a:xfrm>
            <a:off x="6113463" y="1685925"/>
            <a:ext cx="245745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E8195FD-8E93-42D7-BB03-A31027F7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453188"/>
            <a:ext cx="1217612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6D7C2A-C681-4501-99E2-E0CC6493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8338" y="6453188"/>
            <a:ext cx="5267325" cy="4048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D47784-D0A9-4736-841B-F99B30BE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2350" y="6453188"/>
            <a:ext cx="1198563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4178A6-ABBB-49E3-AAFF-35FCDDDC90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343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257445-F3F8-4702-B8FC-923EC5AB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F7449D-4F96-4E3E-A932-822B51F9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356CA2-1132-4A41-B05D-31FFDB8D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094E-F613-4E48-BEF1-85BF0B173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55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672BD8-7CC9-4AB1-BDF9-69B5832E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14FC98-5B08-4A4D-898F-3965DE7C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7CC48A-374F-435A-925A-395996CF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A41A-BE6E-4EE2-9B4D-8061A77DE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62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366FAB-B9D2-4BCC-83CE-33287F5ED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2EB133-19AD-4855-AD09-39CD9C87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9685534-32E0-4E06-A9F3-1CF81421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5587-F514-4379-9485-6B37919AF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91B06A-39CD-4EF0-8135-B23969D4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314E94C-BBF2-44A5-9EFF-D3EB31AA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0F44FA-2052-4A31-BE40-EE3D93C6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5A32-55B6-4D04-84B2-B28DA2AEC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>
            <a:extLst>
              <a:ext uri="{FF2B5EF4-FFF2-40B4-BE49-F238E27FC236}">
                <a16:creationId xmlns:a16="http://schemas.microsoft.com/office/drawing/2014/main" id="{4D7862C6-3858-4B29-A97C-350E1C3A2360}"/>
              </a:ext>
            </a:extLst>
          </p:cNvPr>
          <p:cNvSpPr/>
          <p:nvPr/>
        </p:nvSpPr>
        <p:spPr>
          <a:xfrm>
            <a:off x="0" y="0"/>
            <a:ext cx="3978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051F4-708A-4ABF-A667-6AD3C1C1A79F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 title="Divider Bar">
            <a:extLst>
              <a:ext uri="{FF2B5EF4-FFF2-40B4-BE49-F238E27FC236}">
                <a16:creationId xmlns:a16="http://schemas.microsoft.com/office/drawing/2014/main" id="{35B518BE-DEFC-40A3-B081-E0D53DB8BC55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AA9BA79-0EF6-4A52-BA17-1C606286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2925" y="6453188"/>
            <a:ext cx="90328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A9F096B-F4FC-4F3F-B4C7-E98E879C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175" y="6453188"/>
            <a:ext cx="17811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88B03C5-D0F4-4FEA-9D08-63921A7B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2038" y="6453188"/>
            <a:ext cx="11969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F44EE3-5A86-4B34-B38D-22810EA52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13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83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title="Background Shape">
            <a:extLst>
              <a:ext uri="{FF2B5EF4-FFF2-40B4-BE49-F238E27FC236}">
                <a16:creationId xmlns:a16="http://schemas.microsoft.com/office/drawing/2014/main" id="{9F6628D5-655D-4C4D-9D96-34F644E1BDCE}"/>
              </a:ext>
            </a:extLst>
          </p:cNvPr>
          <p:cNvSpPr/>
          <p:nvPr/>
        </p:nvSpPr>
        <p:spPr>
          <a:xfrm>
            <a:off x="0" y="0"/>
            <a:ext cx="39782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525EA-E170-4398-B443-04431D394DFF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 title="Divider Bar">
            <a:extLst>
              <a:ext uri="{FF2B5EF4-FFF2-40B4-BE49-F238E27FC236}">
                <a16:creationId xmlns:a16="http://schemas.microsoft.com/office/drawing/2014/main" id="{899717EA-2774-4A51-8AF0-C0168A1BC879}"/>
              </a:ext>
            </a:extLst>
          </p:cNvPr>
          <p:cNvSpPr/>
          <p:nvPr/>
        </p:nvSpPr>
        <p:spPr>
          <a:xfrm>
            <a:off x="39782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426C702-2B4D-4B5A-9454-C9FE8BD4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2925" y="6453188"/>
            <a:ext cx="903288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468F081-D108-4789-90E4-EED40789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4175" y="6453188"/>
            <a:ext cx="17811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81B157A-BB23-4CB0-82C2-D1A028A9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12038" y="6453188"/>
            <a:ext cx="1196975" cy="4048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9CA4DB-31B5-4A30-93CC-7B1F9AF5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13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9DE1-63B5-4356-83D3-A141A7EF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01D3F-01EB-4326-985F-EB2C11FE0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97EE5-94A3-4851-90C3-8C138A64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00BD-69BB-4D3D-8FDF-5FAA191F9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41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F09E8-A4E6-4D1F-8349-3C473FB1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C6FD0-057B-49D1-A532-F899877D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92CD6-BE10-4811-8F50-98B82416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E8B3-4FB8-425E-A969-A2DAB100E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9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6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2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0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C592-87D5-4551-842C-471D7817D41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4EF3-16E0-469C-B547-11E742CF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E034DDD-C0E0-4504-89C5-49B57923B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62E4BEF-36EE-4BF9-9EFF-BADBFC70F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3D02F-7646-425F-AD00-69D35B5E5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2988" y="6453188"/>
            <a:ext cx="903287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71E9D-5C04-43A5-9B4F-1D59C3887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0113" y="6453188"/>
            <a:ext cx="471011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8B3A2-AD1B-49FB-9F7D-43FB51389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6453188"/>
            <a:ext cx="119697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BDA3297-687B-49F3-95CD-51C41ECEA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3124C2-74D7-40FF-B9FA-16ADA1F96ACB}"/>
              </a:ext>
            </a:extLst>
          </p:cNvPr>
          <p:cNvSpPr/>
          <p:nvPr/>
        </p:nvSpPr>
        <p:spPr>
          <a:xfrm>
            <a:off x="3587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793C018B-C1B5-4308-BBE0-C4D7247E7FD5}"/>
              </a:ext>
            </a:extLst>
          </p:cNvPr>
          <p:cNvSpPr/>
          <p:nvPr/>
        </p:nvSpPr>
        <p:spPr>
          <a:xfrm>
            <a:off x="35877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530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2pPr>
      <a:lvl3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3pPr>
      <a:lvl4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4pPr>
      <a:lvl5pPr algn="l" defTabSz="685800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defTabSz="685800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382588" indent="-382588" algn="l" defTabSz="685800" rtl="0" eaLnBrk="0" fontAlgn="base" hangingPunct="0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defTabSz="685800" rtl="0" eaLnBrk="0" fontAlgn="base" hangingPunct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371C3-9257-4104-9C82-69BD33A0B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688" y="1789113"/>
            <a:ext cx="6270625" cy="2097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Remember that the test is on Tuesday</a:t>
            </a:r>
          </a:p>
        </p:txBody>
      </p:sp>
      <p:sp>
        <p:nvSpPr>
          <p:cNvPr id="8195" name="Subtitle 4">
            <a:extLst>
              <a:ext uri="{FF2B5EF4-FFF2-40B4-BE49-F238E27FC236}">
                <a16:creationId xmlns:a16="http://schemas.microsoft.com/office/drawing/2014/main" id="{C4CAC950-F295-4B64-80D4-94FD6C50F8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77000" cy="108585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/>
              <a:t>The triple POGIL </a:t>
            </a:r>
            <a:r>
              <a:rPr lang="en-US" altLang="en-US" sz="3200" dirty="0" err="1"/>
              <a:t>POGIL</a:t>
            </a:r>
            <a:r>
              <a:rPr lang="en-US" altLang="en-US" sz="3200" dirty="0"/>
              <a:t> Quiz will be on Tuesday or Wednesday </a:t>
            </a:r>
          </a:p>
        </p:txBody>
      </p:sp>
    </p:spTree>
    <p:extLst>
      <p:ext uri="{BB962C8B-B14F-4D97-AF65-F5344CB8AC3E}">
        <p14:creationId xmlns:p14="http://schemas.microsoft.com/office/powerpoint/2010/main" val="120614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613" y="146050"/>
            <a:ext cx="8534400" cy="530225"/>
          </a:xfrm>
        </p:spPr>
        <p:txBody>
          <a:bodyPr lIns="91440" tIns="45720" rIns="91440" bIns="45720">
            <a:spAutoFit/>
          </a:bodyPr>
          <a:lstStyle/>
          <a:p>
            <a:pPr eaLnBrk="1" hangingPunct="1"/>
            <a:r>
              <a:rPr lang="en-US" altLang="en-US"/>
              <a:t>Types of Small-Scale Mutations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58888"/>
            <a:ext cx="8750300" cy="4413516"/>
          </a:xfrm>
        </p:spPr>
        <p:txBody>
          <a:bodyPr lIns="91440" tIns="45720" rIns="91440" bIns="45720">
            <a:spAutoFit/>
          </a:bodyPr>
          <a:lstStyle/>
          <a:p>
            <a:pPr marL="292100" indent="-292100" eaLnBrk="1" hangingPunct="1"/>
            <a:r>
              <a:rPr lang="en-US" altLang="en-US" sz="3600" dirty="0"/>
              <a:t>Point mutations within a gene can be divided into two general categories.</a:t>
            </a:r>
          </a:p>
          <a:p>
            <a:pPr marL="292100" indent="-292100" eaLnBrk="1" hangingPunct="1"/>
            <a:endParaRPr lang="en-US" altLang="en-US" sz="3600" dirty="0"/>
          </a:p>
          <a:p>
            <a:pPr marL="723900" lvl="1" indent="-254000" eaLnBrk="1" hangingPunct="1"/>
            <a:r>
              <a:rPr lang="en-US" altLang="en-US" sz="3600" dirty="0"/>
              <a:t>Nucleotide-pair substitutions.</a:t>
            </a:r>
          </a:p>
          <a:p>
            <a:pPr marL="723900" lvl="1" indent="-254000" eaLnBrk="1" hangingPunct="1"/>
            <a:endParaRPr lang="en-US" altLang="en-US" sz="3600" dirty="0"/>
          </a:p>
          <a:p>
            <a:pPr marL="723900" lvl="1" indent="-254000" eaLnBrk="1" hangingPunct="1"/>
            <a:r>
              <a:rPr lang="en-US" altLang="en-US" sz="3600" dirty="0"/>
              <a:t>One or more nucleotide-pair insertions or deletions.</a:t>
            </a: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8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" y="146050"/>
            <a:ext cx="8534400" cy="530225"/>
          </a:xfrm>
        </p:spPr>
        <p:txBody>
          <a:bodyPr lIns="91440" tIns="45720" rIns="91440" bIns="45720">
            <a:spAutoFit/>
          </a:bodyPr>
          <a:lstStyle/>
          <a:p>
            <a:pPr eaLnBrk="1" hangingPunct="1"/>
            <a:r>
              <a:rPr lang="en-US" altLang="en-US" i="1"/>
              <a:t>Substitutions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4125"/>
            <a:ext cx="8699500" cy="3231654"/>
          </a:xfrm>
        </p:spPr>
        <p:txBody>
          <a:bodyPr lIns="91440" tIns="45720" rIns="91440" bIns="45720">
            <a:spAutoFit/>
          </a:bodyPr>
          <a:lstStyle/>
          <a:p>
            <a:pPr marL="292100" indent="-292100" eaLnBrk="1" hangingPunct="1"/>
            <a:r>
              <a:rPr lang="en-US" altLang="en-US" dirty="0"/>
              <a:t>N</a:t>
            </a:r>
            <a:r>
              <a:rPr lang="en-US" altLang="en-US" b="1" dirty="0"/>
              <a:t>ucleotide-pair substitution</a:t>
            </a:r>
          </a:p>
          <a:p>
            <a:pPr marL="692150" lvl="1" indent="-292100"/>
            <a:r>
              <a:rPr lang="en-US" altLang="en-US" b="1" dirty="0"/>
              <a:t> </a:t>
            </a:r>
            <a:r>
              <a:rPr lang="en-US" altLang="en-US" dirty="0"/>
              <a:t>replaces one nucleotide with another nucleotide.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b="1" dirty="0"/>
              <a:t>Silent mutations</a:t>
            </a:r>
            <a:r>
              <a:rPr lang="en-US" altLang="en-US" b="1" i="1" dirty="0"/>
              <a:t> </a:t>
            </a:r>
          </a:p>
          <a:p>
            <a:pPr marL="692150" lvl="1" indent="-292100"/>
            <a:r>
              <a:rPr lang="en-US" altLang="en-US" dirty="0"/>
              <a:t>have no effect on the amino acid produced by a codon because of redundancy in the genetic code.</a:t>
            </a: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5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8" descr="14_26aSilent-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721"/>
          <a:stretch/>
        </p:blipFill>
        <p:spPr bwMode="auto">
          <a:xfrm>
            <a:off x="296863" y="871538"/>
            <a:ext cx="854868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14.26a</a:t>
            </a:r>
          </a:p>
        </p:txBody>
      </p:sp>
      <p:sp>
        <p:nvSpPr>
          <p:cNvPr id="10244" name="Text Box 31"/>
          <p:cNvSpPr txBox="1">
            <a:spLocks noChangeArrowheads="1"/>
          </p:cNvSpPr>
          <p:nvPr/>
        </p:nvSpPr>
        <p:spPr bwMode="auto">
          <a:xfrm>
            <a:off x="401638" y="1292225"/>
            <a:ext cx="27098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DNA template strand</a:t>
            </a:r>
          </a:p>
        </p:txBody>
      </p:sp>
      <p:sp>
        <p:nvSpPr>
          <p:cNvPr id="10245" name="Text Box 31"/>
          <p:cNvSpPr txBox="1">
            <a:spLocks noChangeArrowheads="1"/>
          </p:cNvSpPr>
          <p:nvPr/>
        </p:nvSpPr>
        <p:spPr bwMode="auto">
          <a:xfrm>
            <a:off x="2139950" y="1938338"/>
            <a:ext cx="76993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mRNA</a:t>
            </a:r>
          </a:p>
        </p:txBody>
      </p:sp>
      <p:sp>
        <p:nvSpPr>
          <p:cNvPr id="10246" name="Text Box 31"/>
          <p:cNvSpPr txBox="1">
            <a:spLocks noChangeArrowheads="1"/>
          </p:cNvSpPr>
          <p:nvPr/>
        </p:nvSpPr>
        <p:spPr bwMode="auto">
          <a:xfrm>
            <a:off x="7115175" y="2425700"/>
            <a:ext cx="61436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Stop</a:t>
            </a:r>
          </a:p>
        </p:txBody>
      </p:sp>
      <p:sp>
        <p:nvSpPr>
          <p:cNvPr id="10247" name="Text Box 31"/>
          <p:cNvSpPr txBox="1">
            <a:spLocks noChangeArrowheads="1"/>
          </p:cNvSpPr>
          <p:nvPr/>
        </p:nvSpPr>
        <p:spPr bwMode="auto">
          <a:xfrm>
            <a:off x="7162800" y="2743200"/>
            <a:ext cx="1652588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Carboxyl end</a:t>
            </a: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2025650" y="2262188"/>
            <a:ext cx="876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Protein</a:t>
            </a:r>
          </a:p>
        </p:txBody>
      </p:sp>
      <p:sp>
        <p:nvSpPr>
          <p:cNvPr id="10249" name="Text Box 31"/>
          <p:cNvSpPr txBox="1">
            <a:spLocks noChangeArrowheads="1"/>
          </p:cNvSpPr>
          <p:nvPr/>
        </p:nvSpPr>
        <p:spPr bwMode="auto">
          <a:xfrm>
            <a:off x="1706563" y="2617788"/>
            <a:ext cx="13382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Amino end</a:t>
            </a:r>
          </a:p>
        </p:txBody>
      </p:sp>
      <p:sp>
        <p:nvSpPr>
          <p:cNvPr id="10250" name="Text Box 31"/>
          <p:cNvSpPr txBox="1">
            <a:spLocks noChangeArrowheads="1"/>
          </p:cNvSpPr>
          <p:nvPr/>
        </p:nvSpPr>
        <p:spPr bwMode="auto">
          <a:xfrm>
            <a:off x="5413375" y="2320925"/>
            <a:ext cx="3825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Phe</a:t>
            </a:r>
          </a:p>
        </p:txBody>
      </p:sp>
      <p:sp>
        <p:nvSpPr>
          <p:cNvPr id="10251" name="Text Box 31"/>
          <p:cNvSpPr txBox="1">
            <a:spLocks noChangeArrowheads="1"/>
          </p:cNvSpPr>
          <p:nvPr/>
        </p:nvSpPr>
        <p:spPr bwMode="auto">
          <a:xfrm>
            <a:off x="6348413" y="2319338"/>
            <a:ext cx="3190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Gly</a:t>
            </a:r>
          </a:p>
        </p:txBody>
      </p:sp>
      <p:sp>
        <p:nvSpPr>
          <p:cNvPr id="10252" name="Text Box 31"/>
          <p:cNvSpPr txBox="1">
            <a:spLocks noChangeArrowheads="1"/>
          </p:cNvSpPr>
          <p:nvPr/>
        </p:nvSpPr>
        <p:spPr bwMode="auto">
          <a:xfrm>
            <a:off x="3590925" y="2320925"/>
            <a:ext cx="3825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Met</a:t>
            </a:r>
          </a:p>
        </p:txBody>
      </p:sp>
      <p:sp>
        <p:nvSpPr>
          <p:cNvPr id="10253" name="Text Box 31"/>
          <p:cNvSpPr txBox="1">
            <a:spLocks noChangeArrowheads="1"/>
          </p:cNvSpPr>
          <p:nvPr/>
        </p:nvSpPr>
        <p:spPr bwMode="auto">
          <a:xfrm>
            <a:off x="4506913" y="2319338"/>
            <a:ext cx="3190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Lys</a:t>
            </a:r>
          </a:p>
        </p:txBody>
      </p:sp>
      <p:sp>
        <p:nvSpPr>
          <p:cNvPr id="10254" name="Text Box 31"/>
          <p:cNvSpPr txBox="1">
            <a:spLocks noChangeArrowheads="1"/>
          </p:cNvSpPr>
          <p:nvPr/>
        </p:nvSpPr>
        <p:spPr bwMode="auto">
          <a:xfrm>
            <a:off x="3051175" y="1314450"/>
            <a:ext cx="2016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3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10255" name="Text Box 31"/>
          <p:cNvSpPr txBox="1">
            <a:spLocks noChangeArrowheads="1"/>
          </p:cNvSpPr>
          <p:nvPr/>
        </p:nvSpPr>
        <p:spPr bwMode="auto">
          <a:xfrm>
            <a:off x="7880350" y="1314450"/>
            <a:ext cx="1492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5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10256" name="Text Box 31"/>
          <p:cNvSpPr txBox="1">
            <a:spLocks noChangeArrowheads="1"/>
          </p:cNvSpPr>
          <p:nvPr/>
        </p:nvSpPr>
        <p:spPr bwMode="auto">
          <a:xfrm>
            <a:off x="3049588" y="1582738"/>
            <a:ext cx="198437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5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10257" name="Text Box 31"/>
          <p:cNvSpPr txBox="1">
            <a:spLocks noChangeArrowheads="1"/>
          </p:cNvSpPr>
          <p:nvPr/>
        </p:nvSpPr>
        <p:spPr bwMode="auto">
          <a:xfrm>
            <a:off x="7886700" y="1584325"/>
            <a:ext cx="150813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3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10258" name="Text Box 31"/>
          <p:cNvSpPr txBox="1">
            <a:spLocks noChangeArrowheads="1"/>
          </p:cNvSpPr>
          <p:nvPr/>
        </p:nvSpPr>
        <p:spPr bwMode="auto">
          <a:xfrm>
            <a:off x="3049588" y="1960563"/>
            <a:ext cx="198437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5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10259" name="Text Box 31"/>
          <p:cNvSpPr txBox="1">
            <a:spLocks noChangeArrowheads="1"/>
          </p:cNvSpPr>
          <p:nvPr/>
        </p:nvSpPr>
        <p:spPr bwMode="auto">
          <a:xfrm>
            <a:off x="7886700" y="1962150"/>
            <a:ext cx="150813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3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10260" name="Text Box 31"/>
          <p:cNvSpPr txBox="1">
            <a:spLocks noChangeArrowheads="1"/>
          </p:cNvSpPr>
          <p:nvPr/>
        </p:nvSpPr>
        <p:spPr bwMode="auto">
          <a:xfrm>
            <a:off x="357188" y="879475"/>
            <a:ext cx="12398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Wild type</a:t>
            </a:r>
          </a:p>
        </p:txBody>
      </p:sp>
      <p:sp>
        <p:nvSpPr>
          <p:cNvPr id="10261" name="Line 89"/>
          <p:cNvSpPr>
            <a:spLocks noChangeShapeType="1"/>
          </p:cNvSpPr>
          <p:nvPr/>
        </p:nvSpPr>
        <p:spPr bwMode="auto">
          <a:xfrm flipH="1">
            <a:off x="3079750" y="2430463"/>
            <a:ext cx="26352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90"/>
          <p:cNvSpPr>
            <a:spLocks noChangeShapeType="1"/>
          </p:cNvSpPr>
          <p:nvPr/>
        </p:nvSpPr>
        <p:spPr bwMode="auto">
          <a:xfrm>
            <a:off x="6896100" y="2427288"/>
            <a:ext cx="211138" cy="38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AutoShape 91"/>
          <p:cNvSpPr>
            <a:spLocks/>
          </p:cNvSpPr>
          <p:nvPr/>
        </p:nvSpPr>
        <p:spPr bwMode="auto">
          <a:xfrm rot="5400000">
            <a:off x="7323138" y="1933575"/>
            <a:ext cx="171450" cy="812800"/>
          </a:xfrm>
          <a:prstGeom prst="rightBrace">
            <a:avLst>
              <a:gd name="adj1" fmla="val 528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>
              <a:latin typeface="Times" pitchFamily="84" charset="0"/>
            </a:endParaRPr>
          </a:p>
        </p:txBody>
      </p:sp>
      <p:sp>
        <p:nvSpPr>
          <p:cNvPr id="10281" name="Text Box 31"/>
          <p:cNvSpPr txBox="1">
            <a:spLocks noChangeArrowheads="1"/>
          </p:cNvSpPr>
          <p:nvPr/>
        </p:nvSpPr>
        <p:spPr bwMode="auto">
          <a:xfrm>
            <a:off x="337661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82" name="Text Box 31"/>
          <p:cNvSpPr txBox="1">
            <a:spLocks noChangeArrowheads="1"/>
          </p:cNvSpPr>
          <p:nvPr/>
        </p:nvSpPr>
        <p:spPr bwMode="auto">
          <a:xfrm>
            <a:off x="366871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83" name="Text Box 31"/>
          <p:cNvSpPr txBox="1">
            <a:spLocks noChangeArrowheads="1"/>
          </p:cNvSpPr>
          <p:nvPr/>
        </p:nvSpPr>
        <p:spPr bwMode="auto">
          <a:xfrm>
            <a:off x="42973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84" name="Text Box 31"/>
          <p:cNvSpPr txBox="1">
            <a:spLocks noChangeArrowheads="1"/>
          </p:cNvSpPr>
          <p:nvPr/>
        </p:nvSpPr>
        <p:spPr bwMode="auto">
          <a:xfrm>
            <a:off x="46021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85" name="Text Box 31"/>
          <p:cNvSpPr txBox="1">
            <a:spLocks noChangeArrowheads="1"/>
          </p:cNvSpPr>
          <p:nvPr/>
        </p:nvSpPr>
        <p:spPr bwMode="auto">
          <a:xfrm>
            <a:off x="52117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86" name="Text Box 31"/>
          <p:cNvSpPr txBox="1">
            <a:spLocks noChangeArrowheads="1"/>
          </p:cNvSpPr>
          <p:nvPr/>
        </p:nvSpPr>
        <p:spPr bwMode="auto">
          <a:xfrm>
            <a:off x="55165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87" name="Text Box 31"/>
          <p:cNvSpPr txBox="1">
            <a:spLocks noChangeArrowheads="1"/>
          </p:cNvSpPr>
          <p:nvPr/>
        </p:nvSpPr>
        <p:spPr bwMode="auto">
          <a:xfrm>
            <a:off x="58213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88" name="Text Box 31"/>
          <p:cNvSpPr txBox="1">
            <a:spLocks noChangeArrowheads="1"/>
          </p:cNvSpPr>
          <p:nvPr/>
        </p:nvSpPr>
        <p:spPr bwMode="auto">
          <a:xfrm>
            <a:off x="704691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89" name="Text Box 31"/>
          <p:cNvSpPr txBox="1">
            <a:spLocks noChangeArrowheads="1"/>
          </p:cNvSpPr>
          <p:nvPr/>
        </p:nvSpPr>
        <p:spPr bwMode="auto">
          <a:xfrm>
            <a:off x="73580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90" name="Text Box 31"/>
          <p:cNvSpPr txBox="1">
            <a:spLocks noChangeArrowheads="1"/>
          </p:cNvSpPr>
          <p:nvPr/>
        </p:nvSpPr>
        <p:spPr bwMode="auto">
          <a:xfrm>
            <a:off x="76628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91" name="Text Box 31"/>
          <p:cNvSpPr txBox="1">
            <a:spLocks noChangeArrowheads="1"/>
          </p:cNvSpPr>
          <p:nvPr/>
        </p:nvSpPr>
        <p:spPr bwMode="auto">
          <a:xfrm>
            <a:off x="398621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292" name="Text Box 31"/>
          <p:cNvSpPr txBox="1">
            <a:spLocks noChangeArrowheads="1"/>
          </p:cNvSpPr>
          <p:nvPr/>
        </p:nvSpPr>
        <p:spPr bwMode="auto">
          <a:xfrm>
            <a:off x="49069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293" name="Text Box 31"/>
          <p:cNvSpPr txBox="1">
            <a:spLocks noChangeArrowheads="1"/>
          </p:cNvSpPr>
          <p:nvPr/>
        </p:nvSpPr>
        <p:spPr bwMode="auto">
          <a:xfrm>
            <a:off x="613251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294" name="Text Box 31"/>
          <p:cNvSpPr txBox="1">
            <a:spLocks noChangeArrowheads="1"/>
          </p:cNvSpPr>
          <p:nvPr/>
        </p:nvSpPr>
        <p:spPr bwMode="auto">
          <a:xfrm>
            <a:off x="644366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295" name="Text Box 31"/>
          <p:cNvSpPr txBox="1">
            <a:spLocks noChangeArrowheads="1"/>
          </p:cNvSpPr>
          <p:nvPr/>
        </p:nvSpPr>
        <p:spPr bwMode="auto">
          <a:xfrm>
            <a:off x="6729413" y="13176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296" name="Text Box 31"/>
          <p:cNvSpPr txBox="1">
            <a:spLocks noChangeArrowheads="1"/>
          </p:cNvSpPr>
          <p:nvPr/>
        </p:nvSpPr>
        <p:spPr bwMode="auto">
          <a:xfrm>
            <a:off x="36750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97" name="Text Box 31"/>
          <p:cNvSpPr txBox="1">
            <a:spLocks noChangeArrowheads="1"/>
          </p:cNvSpPr>
          <p:nvPr/>
        </p:nvSpPr>
        <p:spPr bwMode="auto">
          <a:xfrm>
            <a:off x="336391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98" name="Text Box 31"/>
          <p:cNvSpPr txBox="1">
            <a:spLocks noChangeArrowheads="1"/>
          </p:cNvSpPr>
          <p:nvPr/>
        </p:nvSpPr>
        <p:spPr bwMode="auto">
          <a:xfrm>
            <a:off x="52244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299" name="Text Box 31"/>
          <p:cNvSpPr txBox="1">
            <a:spLocks noChangeArrowheads="1"/>
          </p:cNvSpPr>
          <p:nvPr/>
        </p:nvSpPr>
        <p:spPr bwMode="auto">
          <a:xfrm>
            <a:off x="55292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300" name="Text Box 31"/>
          <p:cNvSpPr txBox="1">
            <a:spLocks noChangeArrowheads="1"/>
          </p:cNvSpPr>
          <p:nvPr/>
        </p:nvSpPr>
        <p:spPr bwMode="auto">
          <a:xfrm>
            <a:off x="429101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301" name="Text Box 31"/>
          <p:cNvSpPr txBox="1">
            <a:spLocks noChangeArrowheads="1"/>
          </p:cNvSpPr>
          <p:nvPr/>
        </p:nvSpPr>
        <p:spPr bwMode="auto">
          <a:xfrm>
            <a:off x="459581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302" name="Text Box 31"/>
          <p:cNvSpPr txBox="1">
            <a:spLocks noChangeArrowheads="1"/>
          </p:cNvSpPr>
          <p:nvPr/>
        </p:nvSpPr>
        <p:spPr bwMode="auto">
          <a:xfrm>
            <a:off x="76628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303" name="Text Box 31"/>
          <p:cNvSpPr txBox="1">
            <a:spLocks noChangeArrowheads="1"/>
          </p:cNvSpPr>
          <p:nvPr/>
        </p:nvSpPr>
        <p:spPr bwMode="auto">
          <a:xfrm>
            <a:off x="735171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304" name="Text Box 31"/>
          <p:cNvSpPr txBox="1">
            <a:spLocks noChangeArrowheads="1"/>
          </p:cNvSpPr>
          <p:nvPr/>
        </p:nvSpPr>
        <p:spPr bwMode="auto">
          <a:xfrm>
            <a:off x="58213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305" name="Text Box 31"/>
          <p:cNvSpPr txBox="1">
            <a:spLocks noChangeArrowheads="1"/>
          </p:cNvSpPr>
          <p:nvPr/>
        </p:nvSpPr>
        <p:spPr bwMode="auto">
          <a:xfrm>
            <a:off x="70532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306" name="Text Box 31"/>
          <p:cNvSpPr txBox="1">
            <a:spLocks noChangeArrowheads="1"/>
          </p:cNvSpPr>
          <p:nvPr/>
        </p:nvSpPr>
        <p:spPr bwMode="auto">
          <a:xfrm>
            <a:off x="490061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307" name="Text Box 31"/>
          <p:cNvSpPr txBox="1">
            <a:spLocks noChangeArrowheads="1"/>
          </p:cNvSpPr>
          <p:nvPr/>
        </p:nvSpPr>
        <p:spPr bwMode="auto">
          <a:xfrm>
            <a:off x="61261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308" name="Text Box 31"/>
          <p:cNvSpPr txBox="1">
            <a:spLocks noChangeArrowheads="1"/>
          </p:cNvSpPr>
          <p:nvPr/>
        </p:nvSpPr>
        <p:spPr bwMode="auto">
          <a:xfrm>
            <a:off x="64309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309" name="Text Box 31"/>
          <p:cNvSpPr txBox="1">
            <a:spLocks noChangeArrowheads="1"/>
          </p:cNvSpPr>
          <p:nvPr/>
        </p:nvSpPr>
        <p:spPr bwMode="auto">
          <a:xfrm>
            <a:off x="674211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310" name="Text Box 31"/>
          <p:cNvSpPr txBox="1">
            <a:spLocks noChangeArrowheads="1"/>
          </p:cNvSpPr>
          <p:nvPr/>
        </p:nvSpPr>
        <p:spPr bwMode="auto">
          <a:xfrm>
            <a:off x="3979863" y="15970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0311" name="Text Box 31"/>
          <p:cNvSpPr txBox="1">
            <a:spLocks noChangeArrowheads="1"/>
          </p:cNvSpPr>
          <p:nvPr/>
        </p:nvSpPr>
        <p:spPr bwMode="auto">
          <a:xfrm>
            <a:off x="36750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0312" name="Text Box 31"/>
          <p:cNvSpPr txBox="1">
            <a:spLocks noChangeArrowheads="1"/>
          </p:cNvSpPr>
          <p:nvPr/>
        </p:nvSpPr>
        <p:spPr bwMode="auto">
          <a:xfrm>
            <a:off x="33639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313" name="Text Box 31"/>
          <p:cNvSpPr txBox="1">
            <a:spLocks noChangeArrowheads="1"/>
          </p:cNvSpPr>
          <p:nvPr/>
        </p:nvSpPr>
        <p:spPr bwMode="auto">
          <a:xfrm>
            <a:off x="52117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0314" name="Text Box 31"/>
          <p:cNvSpPr txBox="1">
            <a:spLocks noChangeArrowheads="1"/>
          </p:cNvSpPr>
          <p:nvPr/>
        </p:nvSpPr>
        <p:spPr bwMode="auto">
          <a:xfrm>
            <a:off x="55165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0315" name="Text Box 31"/>
          <p:cNvSpPr txBox="1">
            <a:spLocks noChangeArrowheads="1"/>
          </p:cNvSpPr>
          <p:nvPr/>
        </p:nvSpPr>
        <p:spPr bwMode="auto">
          <a:xfrm>
            <a:off x="42910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316" name="Text Box 31"/>
          <p:cNvSpPr txBox="1">
            <a:spLocks noChangeArrowheads="1"/>
          </p:cNvSpPr>
          <p:nvPr/>
        </p:nvSpPr>
        <p:spPr bwMode="auto">
          <a:xfrm>
            <a:off x="45958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317" name="Text Box 31"/>
          <p:cNvSpPr txBox="1">
            <a:spLocks noChangeArrowheads="1"/>
          </p:cNvSpPr>
          <p:nvPr/>
        </p:nvSpPr>
        <p:spPr bwMode="auto">
          <a:xfrm>
            <a:off x="76628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318" name="Text Box 31"/>
          <p:cNvSpPr txBox="1">
            <a:spLocks noChangeArrowheads="1"/>
          </p:cNvSpPr>
          <p:nvPr/>
        </p:nvSpPr>
        <p:spPr bwMode="auto">
          <a:xfrm>
            <a:off x="73517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319" name="Text Box 31"/>
          <p:cNvSpPr txBox="1">
            <a:spLocks noChangeArrowheads="1"/>
          </p:cNvSpPr>
          <p:nvPr/>
        </p:nvSpPr>
        <p:spPr bwMode="auto">
          <a:xfrm>
            <a:off x="58213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0320" name="Text Box 31"/>
          <p:cNvSpPr txBox="1">
            <a:spLocks noChangeArrowheads="1"/>
          </p:cNvSpPr>
          <p:nvPr/>
        </p:nvSpPr>
        <p:spPr bwMode="auto">
          <a:xfrm>
            <a:off x="70469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0321" name="Text Box 31"/>
          <p:cNvSpPr txBox="1">
            <a:spLocks noChangeArrowheads="1"/>
          </p:cNvSpPr>
          <p:nvPr/>
        </p:nvSpPr>
        <p:spPr bwMode="auto">
          <a:xfrm>
            <a:off x="49006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G</a:t>
            </a:r>
          </a:p>
        </p:txBody>
      </p:sp>
      <p:sp>
        <p:nvSpPr>
          <p:cNvPr id="10322" name="Text Box 31"/>
          <p:cNvSpPr txBox="1">
            <a:spLocks noChangeArrowheads="1"/>
          </p:cNvSpPr>
          <p:nvPr/>
        </p:nvSpPr>
        <p:spPr bwMode="auto">
          <a:xfrm>
            <a:off x="61261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G</a:t>
            </a:r>
          </a:p>
        </p:txBody>
      </p:sp>
      <p:sp>
        <p:nvSpPr>
          <p:cNvPr id="10323" name="Text Box 31"/>
          <p:cNvSpPr txBox="1">
            <a:spLocks noChangeArrowheads="1"/>
          </p:cNvSpPr>
          <p:nvPr/>
        </p:nvSpPr>
        <p:spPr bwMode="auto">
          <a:xfrm>
            <a:off x="64309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G</a:t>
            </a:r>
          </a:p>
        </p:txBody>
      </p:sp>
      <p:sp>
        <p:nvSpPr>
          <p:cNvPr id="10324" name="Text Box 31"/>
          <p:cNvSpPr txBox="1">
            <a:spLocks noChangeArrowheads="1"/>
          </p:cNvSpPr>
          <p:nvPr/>
        </p:nvSpPr>
        <p:spPr bwMode="auto">
          <a:xfrm>
            <a:off x="674211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0325" name="Text Box 31"/>
          <p:cNvSpPr txBox="1">
            <a:spLocks noChangeArrowheads="1"/>
          </p:cNvSpPr>
          <p:nvPr/>
        </p:nvSpPr>
        <p:spPr bwMode="auto">
          <a:xfrm>
            <a:off x="3979863" y="1990725"/>
            <a:ext cx="166687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rgbClr val="FFFFFF"/>
                </a:solidFill>
              </a:rPr>
              <a:t>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3276600"/>
            <a:ext cx="93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would the amino acid sequence be in a silent mutation?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96863" y="3918260"/>
            <a:ext cx="8548687" cy="2720355"/>
            <a:chOff x="296863" y="3101008"/>
            <a:chExt cx="8548687" cy="2720355"/>
          </a:xfrm>
        </p:grpSpPr>
        <p:pic>
          <p:nvPicPr>
            <p:cNvPr id="133" name="Picture 138" descr="14_26aSilent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588" b="4066"/>
            <a:stretch/>
          </p:blipFill>
          <p:spPr bwMode="auto">
            <a:xfrm>
              <a:off x="296863" y="3101008"/>
              <a:ext cx="8548687" cy="2677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" name="Text Box 31"/>
            <p:cNvSpPr txBox="1">
              <a:spLocks noChangeArrowheads="1"/>
            </p:cNvSpPr>
            <p:nvPr/>
          </p:nvSpPr>
          <p:spPr bwMode="auto">
            <a:xfrm>
              <a:off x="5411788" y="5411788"/>
              <a:ext cx="365125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Phe</a:t>
              </a: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6343650" y="5410200"/>
              <a:ext cx="3048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Gly</a:t>
              </a:r>
            </a:p>
          </p:txBody>
        </p:sp>
        <p:sp>
          <p:nvSpPr>
            <p:cNvPr id="136" name="Text Box 31"/>
            <p:cNvSpPr txBox="1">
              <a:spLocks noChangeArrowheads="1"/>
            </p:cNvSpPr>
            <p:nvPr/>
          </p:nvSpPr>
          <p:spPr bwMode="auto">
            <a:xfrm>
              <a:off x="3584575" y="5411788"/>
              <a:ext cx="365125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Met</a:t>
              </a:r>
            </a:p>
          </p:txBody>
        </p:sp>
        <p:sp>
          <p:nvSpPr>
            <p:cNvPr id="137" name="Text Box 31"/>
            <p:cNvSpPr txBox="1">
              <a:spLocks noChangeArrowheads="1"/>
            </p:cNvSpPr>
            <p:nvPr/>
          </p:nvSpPr>
          <p:spPr bwMode="auto">
            <a:xfrm>
              <a:off x="4505325" y="5410200"/>
              <a:ext cx="30480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Lys</a:t>
              </a:r>
            </a:p>
          </p:txBody>
        </p:sp>
        <p:sp>
          <p:nvSpPr>
            <p:cNvPr id="138" name="Text Box 31"/>
            <p:cNvSpPr txBox="1">
              <a:spLocks noChangeArrowheads="1"/>
            </p:cNvSpPr>
            <p:nvPr/>
          </p:nvSpPr>
          <p:spPr bwMode="auto">
            <a:xfrm>
              <a:off x="3046413" y="4137025"/>
              <a:ext cx="219075" cy="223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9" name="Text Box 31"/>
            <p:cNvSpPr txBox="1">
              <a:spLocks noChangeArrowheads="1"/>
            </p:cNvSpPr>
            <p:nvPr/>
          </p:nvSpPr>
          <p:spPr bwMode="auto">
            <a:xfrm>
              <a:off x="7881938" y="4144963"/>
              <a:ext cx="131762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3043238" y="4411663"/>
              <a:ext cx="215900" cy="22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1" name="Text Box 31"/>
            <p:cNvSpPr txBox="1">
              <a:spLocks noChangeArrowheads="1"/>
            </p:cNvSpPr>
            <p:nvPr/>
          </p:nvSpPr>
          <p:spPr bwMode="auto">
            <a:xfrm>
              <a:off x="7885113" y="4411663"/>
              <a:ext cx="204787" cy="249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2" name="Text Box 31"/>
            <p:cNvSpPr txBox="1">
              <a:spLocks noChangeArrowheads="1"/>
            </p:cNvSpPr>
            <p:nvPr/>
          </p:nvSpPr>
          <p:spPr bwMode="auto">
            <a:xfrm>
              <a:off x="3044825" y="5053013"/>
              <a:ext cx="215900" cy="22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3" name="Text Box 31"/>
            <p:cNvSpPr txBox="1">
              <a:spLocks noChangeArrowheads="1"/>
            </p:cNvSpPr>
            <p:nvPr/>
          </p:nvSpPr>
          <p:spPr bwMode="auto">
            <a:xfrm>
              <a:off x="7883525" y="5053013"/>
              <a:ext cx="20161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4" name="Text Box 31"/>
            <p:cNvSpPr txBox="1">
              <a:spLocks noChangeArrowheads="1"/>
            </p:cNvSpPr>
            <p:nvPr/>
          </p:nvSpPr>
          <p:spPr bwMode="auto">
            <a:xfrm>
              <a:off x="7108825" y="5510213"/>
              <a:ext cx="60483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Stop</a:t>
              </a:r>
            </a:p>
          </p:txBody>
        </p:sp>
        <p:sp>
          <p:nvSpPr>
            <p:cNvPr id="145" name="AutoShape 148"/>
            <p:cNvSpPr>
              <a:spLocks/>
            </p:cNvSpPr>
            <p:nvPr/>
          </p:nvSpPr>
          <p:spPr bwMode="auto">
            <a:xfrm rot="5400000">
              <a:off x="7304088" y="5049838"/>
              <a:ext cx="188912" cy="792162"/>
            </a:xfrm>
            <a:prstGeom prst="rightBrace">
              <a:avLst>
                <a:gd name="adj1" fmla="val 4674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latin typeface="Times" pitchFamily="84" charset="0"/>
              </a:endParaRPr>
            </a:p>
          </p:txBody>
        </p:sp>
        <p:sp>
          <p:nvSpPr>
            <p:cNvPr id="146" name="Text Box 31"/>
            <p:cNvSpPr txBox="1">
              <a:spLocks noChangeArrowheads="1"/>
            </p:cNvSpPr>
            <p:nvPr/>
          </p:nvSpPr>
          <p:spPr bwMode="auto">
            <a:xfrm>
              <a:off x="5946775" y="3705225"/>
              <a:ext cx="1774825" cy="239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A instead of G</a:t>
              </a:r>
            </a:p>
          </p:txBody>
        </p:sp>
        <p:sp>
          <p:nvSpPr>
            <p:cNvPr id="147" name="Line 150"/>
            <p:cNvSpPr>
              <a:spLocks noChangeShapeType="1"/>
            </p:cNvSpPr>
            <p:nvPr/>
          </p:nvSpPr>
          <p:spPr bwMode="auto">
            <a:xfrm>
              <a:off x="6811963" y="4000500"/>
              <a:ext cx="0" cy="147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333375" y="3317875"/>
              <a:ext cx="4362450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Nucleotide-pair substitution: silent</a:t>
              </a:r>
            </a:p>
          </p:txBody>
        </p:sp>
        <p:sp>
          <p:nvSpPr>
            <p:cNvPr id="149" name="Text Box 31"/>
            <p:cNvSpPr txBox="1">
              <a:spLocks noChangeArrowheads="1"/>
            </p:cNvSpPr>
            <p:nvPr/>
          </p:nvSpPr>
          <p:spPr bwMode="auto">
            <a:xfrm>
              <a:off x="5948363" y="4702175"/>
              <a:ext cx="1757362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U instead of C</a:t>
              </a:r>
            </a:p>
          </p:txBody>
        </p:sp>
        <p:sp>
          <p:nvSpPr>
            <p:cNvPr id="150" name="Line 154"/>
            <p:cNvSpPr>
              <a:spLocks noChangeShapeType="1"/>
            </p:cNvSpPr>
            <p:nvPr/>
          </p:nvSpPr>
          <p:spPr bwMode="auto">
            <a:xfrm flipH="1">
              <a:off x="6823075" y="4997450"/>
              <a:ext cx="0" cy="104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Text Box 31"/>
            <p:cNvSpPr txBox="1">
              <a:spLocks noChangeArrowheads="1"/>
            </p:cNvSpPr>
            <p:nvPr/>
          </p:nvSpPr>
          <p:spPr bwMode="auto">
            <a:xfrm>
              <a:off x="337185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52" name="Text Box 31"/>
            <p:cNvSpPr txBox="1">
              <a:spLocks noChangeArrowheads="1"/>
            </p:cNvSpPr>
            <p:nvPr/>
          </p:nvSpPr>
          <p:spPr bwMode="auto">
            <a:xfrm>
              <a:off x="366395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3" name="Text Box 31"/>
            <p:cNvSpPr txBox="1">
              <a:spLocks noChangeArrowheads="1"/>
            </p:cNvSpPr>
            <p:nvPr/>
          </p:nvSpPr>
          <p:spPr bwMode="auto">
            <a:xfrm>
              <a:off x="42926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54" name="Text Box 31"/>
            <p:cNvSpPr txBox="1">
              <a:spLocks noChangeArrowheads="1"/>
            </p:cNvSpPr>
            <p:nvPr/>
          </p:nvSpPr>
          <p:spPr bwMode="auto">
            <a:xfrm>
              <a:off x="45974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55" name="Text Box 31"/>
            <p:cNvSpPr txBox="1">
              <a:spLocks noChangeArrowheads="1"/>
            </p:cNvSpPr>
            <p:nvPr/>
          </p:nvSpPr>
          <p:spPr bwMode="auto">
            <a:xfrm>
              <a:off x="52070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6" name="Text Box 31"/>
            <p:cNvSpPr txBox="1">
              <a:spLocks noChangeArrowheads="1"/>
            </p:cNvSpPr>
            <p:nvPr/>
          </p:nvSpPr>
          <p:spPr bwMode="auto">
            <a:xfrm>
              <a:off x="55118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7" name="Text Box 31"/>
            <p:cNvSpPr txBox="1">
              <a:spLocks noChangeArrowheads="1"/>
            </p:cNvSpPr>
            <p:nvPr/>
          </p:nvSpPr>
          <p:spPr bwMode="auto">
            <a:xfrm>
              <a:off x="58166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8" name="Text Box 31"/>
            <p:cNvSpPr txBox="1">
              <a:spLocks noChangeArrowheads="1"/>
            </p:cNvSpPr>
            <p:nvPr/>
          </p:nvSpPr>
          <p:spPr bwMode="auto">
            <a:xfrm>
              <a:off x="704215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9" name="Text Box 31"/>
            <p:cNvSpPr txBox="1">
              <a:spLocks noChangeArrowheads="1"/>
            </p:cNvSpPr>
            <p:nvPr/>
          </p:nvSpPr>
          <p:spPr bwMode="auto">
            <a:xfrm>
              <a:off x="73533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76581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1" name="Text Box 31"/>
            <p:cNvSpPr txBox="1">
              <a:spLocks noChangeArrowheads="1"/>
            </p:cNvSpPr>
            <p:nvPr/>
          </p:nvSpPr>
          <p:spPr bwMode="auto">
            <a:xfrm>
              <a:off x="398145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49022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3" name="Text Box 31"/>
            <p:cNvSpPr txBox="1">
              <a:spLocks noChangeArrowheads="1"/>
            </p:cNvSpPr>
            <p:nvPr/>
          </p:nvSpPr>
          <p:spPr bwMode="auto">
            <a:xfrm>
              <a:off x="612775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4" name="Text Box 31"/>
            <p:cNvSpPr txBox="1">
              <a:spLocks noChangeArrowheads="1"/>
            </p:cNvSpPr>
            <p:nvPr/>
          </p:nvSpPr>
          <p:spPr bwMode="auto">
            <a:xfrm>
              <a:off x="643890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5" name="Text Box 31"/>
            <p:cNvSpPr txBox="1">
              <a:spLocks noChangeArrowheads="1"/>
            </p:cNvSpPr>
            <p:nvPr/>
          </p:nvSpPr>
          <p:spPr bwMode="auto">
            <a:xfrm>
              <a:off x="6724650" y="41449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rgbClr val="FECA64"/>
                  </a:solidFill>
                </a:rPr>
                <a:t>A</a:t>
              </a:r>
            </a:p>
          </p:txBody>
        </p:sp>
        <p:sp>
          <p:nvSpPr>
            <p:cNvPr id="166" name="Text Box 31"/>
            <p:cNvSpPr txBox="1">
              <a:spLocks noChangeArrowheads="1"/>
            </p:cNvSpPr>
            <p:nvPr/>
          </p:nvSpPr>
          <p:spPr bwMode="auto">
            <a:xfrm>
              <a:off x="36703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335915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68" name="Text Box 31"/>
            <p:cNvSpPr txBox="1">
              <a:spLocks noChangeArrowheads="1"/>
            </p:cNvSpPr>
            <p:nvPr/>
          </p:nvSpPr>
          <p:spPr bwMode="auto">
            <a:xfrm>
              <a:off x="52197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55245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70" name="Text Box 31"/>
            <p:cNvSpPr txBox="1">
              <a:spLocks noChangeArrowheads="1"/>
            </p:cNvSpPr>
            <p:nvPr/>
          </p:nvSpPr>
          <p:spPr bwMode="auto">
            <a:xfrm>
              <a:off x="428625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1" name="Text Box 31"/>
            <p:cNvSpPr txBox="1">
              <a:spLocks noChangeArrowheads="1"/>
            </p:cNvSpPr>
            <p:nvPr/>
          </p:nvSpPr>
          <p:spPr bwMode="auto">
            <a:xfrm>
              <a:off x="459105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2" name="Text Box 31"/>
            <p:cNvSpPr txBox="1">
              <a:spLocks noChangeArrowheads="1"/>
            </p:cNvSpPr>
            <p:nvPr/>
          </p:nvSpPr>
          <p:spPr bwMode="auto">
            <a:xfrm>
              <a:off x="76581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3" name="Text Box 31"/>
            <p:cNvSpPr txBox="1">
              <a:spLocks noChangeArrowheads="1"/>
            </p:cNvSpPr>
            <p:nvPr/>
          </p:nvSpPr>
          <p:spPr bwMode="auto">
            <a:xfrm>
              <a:off x="734695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4" name="Text Box 31"/>
            <p:cNvSpPr txBox="1">
              <a:spLocks noChangeArrowheads="1"/>
            </p:cNvSpPr>
            <p:nvPr/>
          </p:nvSpPr>
          <p:spPr bwMode="auto">
            <a:xfrm>
              <a:off x="58166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75" name="Text Box 31"/>
            <p:cNvSpPr txBox="1">
              <a:spLocks noChangeArrowheads="1"/>
            </p:cNvSpPr>
            <p:nvPr/>
          </p:nvSpPr>
          <p:spPr bwMode="auto">
            <a:xfrm>
              <a:off x="70485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76" name="Text Box 31"/>
            <p:cNvSpPr txBox="1">
              <a:spLocks noChangeArrowheads="1"/>
            </p:cNvSpPr>
            <p:nvPr/>
          </p:nvSpPr>
          <p:spPr bwMode="auto">
            <a:xfrm>
              <a:off x="489585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61214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8" name="Text Box 31"/>
            <p:cNvSpPr txBox="1">
              <a:spLocks noChangeArrowheads="1"/>
            </p:cNvSpPr>
            <p:nvPr/>
          </p:nvSpPr>
          <p:spPr bwMode="auto">
            <a:xfrm>
              <a:off x="64262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9" name="Text Box 31"/>
            <p:cNvSpPr txBox="1">
              <a:spLocks noChangeArrowheads="1"/>
            </p:cNvSpPr>
            <p:nvPr/>
          </p:nvSpPr>
          <p:spPr bwMode="auto">
            <a:xfrm>
              <a:off x="673735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rgbClr val="FECA64"/>
                  </a:solidFill>
                </a:rPr>
                <a:t>T</a:t>
              </a:r>
            </a:p>
          </p:txBody>
        </p:sp>
        <p:sp>
          <p:nvSpPr>
            <p:cNvPr id="180" name="Text Box 31"/>
            <p:cNvSpPr txBox="1">
              <a:spLocks noChangeArrowheads="1"/>
            </p:cNvSpPr>
            <p:nvPr/>
          </p:nvSpPr>
          <p:spPr bwMode="auto">
            <a:xfrm>
              <a:off x="3975100" y="44243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81" name="Text Box 31"/>
            <p:cNvSpPr txBox="1">
              <a:spLocks noChangeArrowheads="1"/>
            </p:cNvSpPr>
            <p:nvPr/>
          </p:nvSpPr>
          <p:spPr bwMode="auto">
            <a:xfrm>
              <a:off x="36703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2" name="Text Box 31"/>
            <p:cNvSpPr txBox="1">
              <a:spLocks noChangeArrowheads="1"/>
            </p:cNvSpPr>
            <p:nvPr/>
          </p:nvSpPr>
          <p:spPr bwMode="auto">
            <a:xfrm>
              <a:off x="33591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3" name="Text Box 31"/>
            <p:cNvSpPr txBox="1">
              <a:spLocks noChangeArrowheads="1"/>
            </p:cNvSpPr>
            <p:nvPr/>
          </p:nvSpPr>
          <p:spPr bwMode="auto">
            <a:xfrm>
              <a:off x="52070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4" name="Text Box 31"/>
            <p:cNvSpPr txBox="1">
              <a:spLocks noChangeArrowheads="1"/>
            </p:cNvSpPr>
            <p:nvPr/>
          </p:nvSpPr>
          <p:spPr bwMode="auto">
            <a:xfrm>
              <a:off x="55118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5" name="Text Box 31"/>
            <p:cNvSpPr txBox="1">
              <a:spLocks noChangeArrowheads="1"/>
            </p:cNvSpPr>
            <p:nvPr/>
          </p:nvSpPr>
          <p:spPr bwMode="auto">
            <a:xfrm>
              <a:off x="42862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6" name="Text Box 31"/>
            <p:cNvSpPr txBox="1">
              <a:spLocks noChangeArrowheads="1"/>
            </p:cNvSpPr>
            <p:nvPr/>
          </p:nvSpPr>
          <p:spPr bwMode="auto">
            <a:xfrm>
              <a:off x="45910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7" name="Text Box 31"/>
            <p:cNvSpPr txBox="1">
              <a:spLocks noChangeArrowheads="1"/>
            </p:cNvSpPr>
            <p:nvPr/>
          </p:nvSpPr>
          <p:spPr bwMode="auto">
            <a:xfrm>
              <a:off x="76581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8" name="Text Box 31"/>
            <p:cNvSpPr txBox="1">
              <a:spLocks noChangeArrowheads="1"/>
            </p:cNvSpPr>
            <p:nvPr/>
          </p:nvSpPr>
          <p:spPr bwMode="auto">
            <a:xfrm>
              <a:off x="73469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9" name="Text Box 31"/>
            <p:cNvSpPr txBox="1">
              <a:spLocks noChangeArrowheads="1"/>
            </p:cNvSpPr>
            <p:nvPr/>
          </p:nvSpPr>
          <p:spPr bwMode="auto">
            <a:xfrm>
              <a:off x="58166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90" name="Text Box 31"/>
            <p:cNvSpPr txBox="1">
              <a:spLocks noChangeArrowheads="1"/>
            </p:cNvSpPr>
            <p:nvPr/>
          </p:nvSpPr>
          <p:spPr bwMode="auto">
            <a:xfrm>
              <a:off x="70421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91" name="Text Box 31"/>
            <p:cNvSpPr txBox="1">
              <a:spLocks noChangeArrowheads="1"/>
            </p:cNvSpPr>
            <p:nvPr/>
          </p:nvSpPr>
          <p:spPr bwMode="auto">
            <a:xfrm>
              <a:off x="48958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92" name="Text Box 31"/>
            <p:cNvSpPr txBox="1">
              <a:spLocks noChangeArrowheads="1"/>
            </p:cNvSpPr>
            <p:nvPr/>
          </p:nvSpPr>
          <p:spPr bwMode="auto">
            <a:xfrm>
              <a:off x="61214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93" name="Text Box 31"/>
            <p:cNvSpPr txBox="1">
              <a:spLocks noChangeArrowheads="1"/>
            </p:cNvSpPr>
            <p:nvPr/>
          </p:nvSpPr>
          <p:spPr bwMode="auto">
            <a:xfrm>
              <a:off x="64262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94" name="Text Box 31"/>
            <p:cNvSpPr txBox="1">
              <a:spLocks noChangeArrowheads="1"/>
            </p:cNvSpPr>
            <p:nvPr/>
          </p:nvSpPr>
          <p:spPr bwMode="auto">
            <a:xfrm>
              <a:off x="673735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rgbClr val="FECA64"/>
                  </a:solidFill>
                </a:rPr>
                <a:t>U</a:t>
              </a:r>
            </a:p>
          </p:txBody>
        </p:sp>
        <p:sp>
          <p:nvSpPr>
            <p:cNvPr id="195" name="Text Box 31"/>
            <p:cNvSpPr txBox="1">
              <a:spLocks noChangeArrowheads="1"/>
            </p:cNvSpPr>
            <p:nvPr/>
          </p:nvSpPr>
          <p:spPr bwMode="auto">
            <a:xfrm>
              <a:off x="3975100" y="508793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6811963" y="3918260"/>
            <a:ext cx="0" cy="49785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30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8686800" cy="5361468"/>
          </a:xfrm>
        </p:spPr>
        <p:txBody>
          <a:bodyPr lIns="91440" tIns="45720" rIns="91440" bIns="45720">
            <a:spAutoFit/>
          </a:bodyPr>
          <a:lstStyle/>
          <a:p>
            <a:pPr marL="292100" indent="-292100" eaLnBrk="1" hangingPunct="1"/>
            <a:r>
              <a:rPr lang="en-US" altLang="en-US" b="1" dirty="0"/>
              <a:t>Missense mutations </a:t>
            </a:r>
            <a:r>
              <a:rPr lang="en-US" altLang="en-US" dirty="0"/>
              <a:t>still code for an amino acid, but not the correct amino acid.</a:t>
            </a:r>
          </a:p>
          <a:p>
            <a:pPr marL="692150" lvl="1" indent="-292100"/>
            <a:r>
              <a:rPr lang="en-US" altLang="en-US" dirty="0">
                <a:solidFill>
                  <a:srgbClr val="0070C0"/>
                </a:solidFill>
              </a:rPr>
              <a:t>Is sickle cell anemia a missense mutation?</a:t>
            </a:r>
          </a:p>
          <a:p>
            <a:pPr marL="692150" lvl="1" indent="-292100"/>
            <a:r>
              <a:rPr lang="en-US" altLang="en-US" dirty="0">
                <a:solidFill>
                  <a:srgbClr val="0070C0"/>
                </a:solidFill>
              </a:rPr>
              <a:t>Yes.</a:t>
            </a:r>
          </a:p>
          <a:p>
            <a:pPr marL="292100" indent="-292100" eaLnBrk="1" hangingPunct="1"/>
            <a:r>
              <a:rPr lang="en-US" altLang="en-US" dirty="0"/>
              <a:t>Substitution mutations are usually missense mutations.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b="1" dirty="0"/>
              <a:t>Nonsense mutations </a:t>
            </a:r>
            <a:r>
              <a:rPr lang="en-US" altLang="en-US" dirty="0"/>
              <a:t>change an amino acid codon into a stop codon, nearly always leading to a nonfunctional protein.</a:t>
            </a:r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6225" y="319571"/>
            <a:ext cx="8548687" cy="2297872"/>
            <a:chOff x="306388" y="882650"/>
            <a:chExt cx="8548687" cy="2297872"/>
          </a:xfrm>
        </p:grpSpPr>
        <p:pic>
          <p:nvPicPr>
            <p:cNvPr id="13314" name="Picture 152" descr="14_26cNonsense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865"/>
            <a:stretch/>
          </p:blipFill>
          <p:spPr bwMode="auto">
            <a:xfrm>
              <a:off x="306388" y="882650"/>
              <a:ext cx="8548687" cy="2297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 Box 31"/>
            <p:cNvSpPr txBox="1">
              <a:spLocks noChangeArrowheads="1"/>
            </p:cNvSpPr>
            <p:nvPr/>
          </p:nvSpPr>
          <p:spPr bwMode="auto">
            <a:xfrm>
              <a:off x="411163" y="1301750"/>
              <a:ext cx="2709862" cy="301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 dirty="0"/>
                <a:t>DNA template strand</a:t>
              </a:r>
            </a:p>
          </p:txBody>
        </p:sp>
        <p:sp>
          <p:nvSpPr>
            <p:cNvPr id="13317" name="Text Box 31"/>
            <p:cNvSpPr txBox="1">
              <a:spLocks noChangeArrowheads="1"/>
            </p:cNvSpPr>
            <p:nvPr/>
          </p:nvSpPr>
          <p:spPr bwMode="auto">
            <a:xfrm>
              <a:off x="2149475" y="1947863"/>
              <a:ext cx="769938" cy="242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mRNA</a:t>
              </a:r>
            </a:p>
          </p:txBody>
        </p:sp>
        <p:sp>
          <p:nvSpPr>
            <p:cNvPr id="13318" name="Text Box 31"/>
            <p:cNvSpPr txBox="1">
              <a:spLocks noChangeArrowheads="1"/>
            </p:cNvSpPr>
            <p:nvPr/>
          </p:nvSpPr>
          <p:spPr bwMode="auto">
            <a:xfrm>
              <a:off x="7124700" y="2435225"/>
              <a:ext cx="614363" cy="293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Stop</a:t>
              </a:r>
            </a:p>
          </p:txBody>
        </p:sp>
        <p:sp>
          <p:nvSpPr>
            <p:cNvPr id="13319" name="Text Box 31"/>
            <p:cNvSpPr txBox="1">
              <a:spLocks noChangeArrowheads="1"/>
            </p:cNvSpPr>
            <p:nvPr/>
          </p:nvSpPr>
          <p:spPr bwMode="auto">
            <a:xfrm>
              <a:off x="7172325" y="2752725"/>
              <a:ext cx="1652588" cy="239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Carboxyl end</a:t>
              </a:r>
            </a:p>
          </p:txBody>
        </p:sp>
        <p:sp>
          <p:nvSpPr>
            <p:cNvPr id="13320" name="Text Box 31"/>
            <p:cNvSpPr txBox="1">
              <a:spLocks noChangeArrowheads="1"/>
            </p:cNvSpPr>
            <p:nvPr/>
          </p:nvSpPr>
          <p:spPr bwMode="auto">
            <a:xfrm>
              <a:off x="2035175" y="2271713"/>
              <a:ext cx="876300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Protein</a:t>
              </a:r>
            </a:p>
          </p:txBody>
        </p:sp>
        <p:sp>
          <p:nvSpPr>
            <p:cNvPr id="13321" name="Text Box 31"/>
            <p:cNvSpPr txBox="1">
              <a:spLocks noChangeArrowheads="1"/>
            </p:cNvSpPr>
            <p:nvPr/>
          </p:nvSpPr>
          <p:spPr bwMode="auto">
            <a:xfrm>
              <a:off x="1716088" y="2627313"/>
              <a:ext cx="1338262" cy="2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Amino end</a:t>
              </a:r>
            </a:p>
          </p:txBody>
        </p:sp>
        <p:sp>
          <p:nvSpPr>
            <p:cNvPr id="13322" name="Text Box 31"/>
            <p:cNvSpPr txBox="1">
              <a:spLocks noChangeArrowheads="1"/>
            </p:cNvSpPr>
            <p:nvPr/>
          </p:nvSpPr>
          <p:spPr bwMode="auto">
            <a:xfrm>
              <a:off x="5422900" y="2330450"/>
              <a:ext cx="382588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Phe</a:t>
              </a:r>
            </a:p>
          </p:txBody>
        </p:sp>
        <p:sp>
          <p:nvSpPr>
            <p:cNvPr id="13323" name="Text Box 31"/>
            <p:cNvSpPr txBox="1">
              <a:spLocks noChangeArrowheads="1"/>
            </p:cNvSpPr>
            <p:nvPr/>
          </p:nvSpPr>
          <p:spPr bwMode="auto">
            <a:xfrm>
              <a:off x="6357938" y="2328863"/>
              <a:ext cx="319087" cy="20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Gly</a:t>
              </a:r>
            </a:p>
          </p:txBody>
        </p:sp>
        <p:sp>
          <p:nvSpPr>
            <p:cNvPr id="13324" name="Text Box 31"/>
            <p:cNvSpPr txBox="1">
              <a:spLocks noChangeArrowheads="1"/>
            </p:cNvSpPr>
            <p:nvPr/>
          </p:nvSpPr>
          <p:spPr bwMode="auto">
            <a:xfrm>
              <a:off x="3600450" y="2330450"/>
              <a:ext cx="382588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Met</a:t>
              </a:r>
            </a:p>
          </p:txBody>
        </p:sp>
        <p:sp>
          <p:nvSpPr>
            <p:cNvPr id="13325" name="Text Box 31"/>
            <p:cNvSpPr txBox="1">
              <a:spLocks noChangeArrowheads="1"/>
            </p:cNvSpPr>
            <p:nvPr/>
          </p:nvSpPr>
          <p:spPr bwMode="auto">
            <a:xfrm>
              <a:off x="4516438" y="2328863"/>
              <a:ext cx="319087" cy="20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Lys</a:t>
              </a:r>
            </a:p>
          </p:txBody>
        </p:sp>
        <p:sp>
          <p:nvSpPr>
            <p:cNvPr id="13326" name="Text Box 31"/>
            <p:cNvSpPr txBox="1">
              <a:spLocks noChangeArrowheads="1"/>
            </p:cNvSpPr>
            <p:nvPr/>
          </p:nvSpPr>
          <p:spPr bwMode="auto">
            <a:xfrm>
              <a:off x="3060700" y="1323975"/>
              <a:ext cx="2016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327" name="Text Box 31"/>
            <p:cNvSpPr txBox="1">
              <a:spLocks noChangeArrowheads="1"/>
            </p:cNvSpPr>
            <p:nvPr/>
          </p:nvSpPr>
          <p:spPr bwMode="auto">
            <a:xfrm>
              <a:off x="7889875" y="1323975"/>
              <a:ext cx="149225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328" name="Text Box 31"/>
            <p:cNvSpPr txBox="1">
              <a:spLocks noChangeArrowheads="1"/>
            </p:cNvSpPr>
            <p:nvPr/>
          </p:nvSpPr>
          <p:spPr bwMode="auto">
            <a:xfrm>
              <a:off x="3059113" y="1592263"/>
              <a:ext cx="198437" cy="217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329" name="Text Box 31"/>
            <p:cNvSpPr txBox="1">
              <a:spLocks noChangeArrowheads="1"/>
            </p:cNvSpPr>
            <p:nvPr/>
          </p:nvSpPr>
          <p:spPr bwMode="auto">
            <a:xfrm>
              <a:off x="7896225" y="1593850"/>
              <a:ext cx="1508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330" name="Text Box 31"/>
            <p:cNvSpPr txBox="1">
              <a:spLocks noChangeArrowheads="1"/>
            </p:cNvSpPr>
            <p:nvPr/>
          </p:nvSpPr>
          <p:spPr bwMode="auto">
            <a:xfrm>
              <a:off x="3059113" y="1970088"/>
              <a:ext cx="198437" cy="217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331" name="Text Box 31"/>
            <p:cNvSpPr txBox="1">
              <a:spLocks noChangeArrowheads="1"/>
            </p:cNvSpPr>
            <p:nvPr/>
          </p:nvSpPr>
          <p:spPr bwMode="auto">
            <a:xfrm>
              <a:off x="7896225" y="1971675"/>
              <a:ext cx="1508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332" name="Text Box 31"/>
            <p:cNvSpPr txBox="1">
              <a:spLocks noChangeArrowheads="1"/>
            </p:cNvSpPr>
            <p:nvPr/>
          </p:nvSpPr>
          <p:spPr bwMode="auto">
            <a:xfrm>
              <a:off x="366713" y="889000"/>
              <a:ext cx="1239837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Wild type</a:t>
              </a:r>
            </a:p>
          </p:txBody>
        </p:sp>
        <p:sp>
          <p:nvSpPr>
            <p:cNvPr id="13333" name="Line 87"/>
            <p:cNvSpPr>
              <a:spLocks noChangeShapeType="1"/>
            </p:cNvSpPr>
            <p:nvPr/>
          </p:nvSpPr>
          <p:spPr bwMode="auto">
            <a:xfrm flipH="1">
              <a:off x="3089275" y="2430463"/>
              <a:ext cx="263525" cy="336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88"/>
            <p:cNvSpPr>
              <a:spLocks noChangeShapeType="1"/>
            </p:cNvSpPr>
            <p:nvPr/>
          </p:nvSpPr>
          <p:spPr bwMode="auto">
            <a:xfrm>
              <a:off x="6905625" y="2436813"/>
              <a:ext cx="211138" cy="349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AutoShape 89"/>
            <p:cNvSpPr>
              <a:spLocks/>
            </p:cNvSpPr>
            <p:nvPr/>
          </p:nvSpPr>
          <p:spPr bwMode="auto">
            <a:xfrm rot="5400000">
              <a:off x="7332663" y="1943100"/>
              <a:ext cx="171450" cy="812800"/>
            </a:xfrm>
            <a:prstGeom prst="rightBrace">
              <a:avLst>
                <a:gd name="adj1" fmla="val 5285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latin typeface="Times" pitchFamily="84" charset="0"/>
              </a:endParaRPr>
            </a:p>
          </p:txBody>
        </p:sp>
        <p:sp>
          <p:nvSpPr>
            <p:cNvPr id="13350" name="Text Box 31"/>
            <p:cNvSpPr txBox="1">
              <a:spLocks noChangeArrowheads="1"/>
            </p:cNvSpPr>
            <p:nvPr/>
          </p:nvSpPr>
          <p:spPr bwMode="auto">
            <a:xfrm>
              <a:off x="33893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51" name="Text Box 31"/>
            <p:cNvSpPr txBox="1">
              <a:spLocks noChangeArrowheads="1"/>
            </p:cNvSpPr>
            <p:nvPr/>
          </p:nvSpPr>
          <p:spPr bwMode="auto">
            <a:xfrm>
              <a:off x="36814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52" name="Text Box 31"/>
            <p:cNvSpPr txBox="1">
              <a:spLocks noChangeArrowheads="1"/>
            </p:cNvSpPr>
            <p:nvPr/>
          </p:nvSpPr>
          <p:spPr bwMode="auto">
            <a:xfrm>
              <a:off x="43100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53" name="Text Box 31"/>
            <p:cNvSpPr txBox="1">
              <a:spLocks noChangeArrowheads="1"/>
            </p:cNvSpPr>
            <p:nvPr/>
          </p:nvSpPr>
          <p:spPr bwMode="auto">
            <a:xfrm>
              <a:off x="46148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54" name="Text Box 31"/>
            <p:cNvSpPr txBox="1">
              <a:spLocks noChangeArrowheads="1"/>
            </p:cNvSpPr>
            <p:nvPr/>
          </p:nvSpPr>
          <p:spPr bwMode="auto">
            <a:xfrm>
              <a:off x="52244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55" name="Text Box 31"/>
            <p:cNvSpPr txBox="1">
              <a:spLocks noChangeArrowheads="1"/>
            </p:cNvSpPr>
            <p:nvPr/>
          </p:nvSpPr>
          <p:spPr bwMode="auto">
            <a:xfrm>
              <a:off x="55292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56" name="Text Box 31"/>
            <p:cNvSpPr txBox="1">
              <a:spLocks noChangeArrowheads="1"/>
            </p:cNvSpPr>
            <p:nvPr/>
          </p:nvSpPr>
          <p:spPr bwMode="auto">
            <a:xfrm>
              <a:off x="58340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57" name="Text Box 31"/>
            <p:cNvSpPr txBox="1">
              <a:spLocks noChangeArrowheads="1"/>
            </p:cNvSpPr>
            <p:nvPr/>
          </p:nvSpPr>
          <p:spPr bwMode="auto">
            <a:xfrm>
              <a:off x="70596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58" name="Text Box 31"/>
            <p:cNvSpPr txBox="1">
              <a:spLocks noChangeArrowheads="1"/>
            </p:cNvSpPr>
            <p:nvPr/>
          </p:nvSpPr>
          <p:spPr bwMode="auto">
            <a:xfrm>
              <a:off x="73771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59" name="Text Box 31"/>
            <p:cNvSpPr txBox="1">
              <a:spLocks noChangeArrowheads="1"/>
            </p:cNvSpPr>
            <p:nvPr/>
          </p:nvSpPr>
          <p:spPr bwMode="auto">
            <a:xfrm>
              <a:off x="76819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60" name="Text Box 31"/>
            <p:cNvSpPr txBox="1">
              <a:spLocks noChangeArrowheads="1"/>
            </p:cNvSpPr>
            <p:nvPr/>
          </p:nvSpPr>
          <p:spPr bwMode="auto">
            <a:xfrm>
              <a:off x="39989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361" name="Text Box 31"/>
            <p:cNvSpPr txBox="1">
              <a:spLocks noChangeArrowheads="1"/>
            </p:cNvSpPr>
            <p:nvPr/>
          </p:nvSpPr>
          <p:spPr bwMode="auto">
            <a:xfrm>
              <a:off x="49196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362" name="Text Box 31"/>
            <p:cNvSpPr txBox="1">
              <a:spLocks noChangeArrowheads="1"/>
            </p:cNvSpPr>
            <p:nvPr/>
          </p:nvSpPr>
          <p:spPr bwMode="auto">
            <a:xfrm>
              <a:off x="61452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363" name="Text Box 31"/>
            <p:cNvSpPr txBox="1">
              <a:spLocks noChangeArrowheads="1"/>
            </p:cNvSpPr>
            <p:nvPr/>
          </p:nvSpPr>
          <p:spPr bwMode="auto">
            <a:xfrm>
              <a:off x="645636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364" name="Text Box 31"/>
            <p:cNvSpPr txBox="1">
              <a:spLocks noChangeArrowheads="1"/>
            </p:cNvSpPr>
            <p:nvPr/>
          </p:nvSpPr>
          <p:spPr bwMode="auto">
            <a:xfrm>
              <a:off x="6742113" y="13176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65" name="Text Box 31"/>
            <p:cNvSpPr txBox="1">
              <a:spLocks noChangeArrowheads="1"/>
            </p:cNvSpPr>
            <p:nvPr/>
          </p:nvSpPr>
          <p:spPr bwMode="auto">
            <a:xfrm>
              <a:off x="36877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66" name="Text Box 31"/>
            <p:cNvSpPr txBox="1">
              <a:spLocks noChangeArrowheads="1"/>
            </p:cNvSpPr>
            <p:nvPr/>
          </p:nvSpPr>
          <p:spPr bwMode="auto">
            <a:xfrm>
              <a:off x="33829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67" name="Text Box 31"/>
            <p:cNvSpPr txBox="1">
              <a:spLocks noChangeArrowheads="1"/>
            </p:cNvSpPr>
            <p:nvPr/>
          </p:nvSpPr>
          <p:spPr bwMode="auto">
            <a:xfrm>
              <a:off x="52371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68" name="Text Box 31"/>
            <p:cNvSpPr txBox="1">
              <a:spLocks noChangeArrowheads="1"/>
            </p:cNvSpPr>
            <p:nvPr/>
          </p:nvSpPr>
          <p:spPr bwMode="auto">
            <a:xfrm>
              <a:off x="55419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69" name="Text Box 31"/>
            <p:cNvSpPr txBox="1">
              <a:spLocks noChangeArrowheads="1"/>
            </p:cNvSpPr>
            <p:nvPr/>
          </p:nvSpPr>
          <p:spPr bwMode="auto">
            <a:xfrm>
              <a:off x="430371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70" name="Text Box 31"/>
            <p:cNvSpPr txBox="1">
              <a:spLocks noChangeArrowheads="1"/>
            </p:cNvSpPr>
            <p:nvPr/>
          </p:nvSpPr>
          <p:spPr bwMode="auto">
            <a:xfrm>
              <a:off x="460851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71" name="Text Box 31"/>
            <p:cNvSpPr txBox="1">
              <a:spLocks noChangeArrowheads="1"/>
            </p:cNvSpPr>
            <p:nvPr/>
          </p:nvSpPr>
          <p:spPr bwMode="auto">
            <a:xfrm>
              <a:off x="76755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72" name="Text Box 31"/>
            <p:cNvSpPr txBox="1">
              <a:spLocks noChangeArrowheads="1"/>
            </p:cNvSpPr>
            <p:nvPr/>
          </p:nvSpPr>
          <p:spPr bwMode="auto">
            <a:xfrm>
              <a:off x="736441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73" name="Text Box 31"/>
            <p:cNvSpPr txBox="1">
              <a:spLocks noChangeArrowheads="1"/>
            </p:cNvSpPr>
            <p:nvPr/>
          </p:nvSpPr>
          <p:spPr bwMode="auto">
            <a:xfrm>
              <a:off x="58467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74" name="Text Box 31"/>
            <p:cNvSpPr txBox="1">
              <a:spLocks noChangeArrowheads="1"/>
            </p:cNvSpPr>
            <p:nvPr/>
          </p:nvSpPr>
          <p:spPr bwMode="auto">
            <a:xfrm>
              <a:off x="70659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3375" name="Text Box 31"/>
            <p:cNvSpPr txBox="1">
              <a:spLocks noChangeArrowheads="1"/>
            </p:cNvSpPr>
            <p:nvPr/>
          </p:nvSpPr>
          <p:spPr bwMode="auto">
            <a:xfrm>
              <a:off x="491331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76" name="Text Box 31"/>
            <p:cNvSpPr txBox="1">
              <a:spLocks noChangeArrowheads="1"/>
            </p:cNvSpPr>
            <p:nvPr/>
          </p:nvSpPr>
          <p:spPr bwMode="auto">
            <a:xfrm>
              <a:off x="61388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77" name="Text Box 31"/>
            <p:cNvSpPr txBox="1">
              <a:spLocks noChangeArrowheads="1"/>
            </p:cNvSpPr>
            <p:nvPr/>
          </p:nvSpPr>
          <p:spPr bwMode="auto">
            <a:xfrm>
              <a:off x="64436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78" name="Text Box 31"/>
            <p:cNvSpPr txBox="1">
              <a:spLocks noChangeArrowheads="1"/>
            </p:cNvSpPr>
            <p:nvPr/>
          </p:nvSpPr>
          <p:spPr bwMode="auto">
            <a:xfrm>
              <a:off x="675481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379" name="Text Box 31"/>
            <p:cNvSpPr txBox="1">
              <a:spLocks noChangeArrowheads="1"/>
            </p:cNvSpPr>
            <p:nvPr/>
          </p:nvSpPr>
          <p:spPr bwMode="auto">
            <a:xfrm>
              <a:off x="3992563" y="16224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80" name="Text Box 31"/>
            <p:cNvSpPr txBox="1">
              <a:spLocks noChangeArrowheads="1"/>
            </p:cNvSpPr>
            <p:nvPr/>
          </p:nvSpPr>
          <p:spPr bwMode="auto">
            <a:xfrm>
              <a:off x="36877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3381" name="Text Box 31"/>
            <p:cNvSpPr txBox="1">
              <a:spLocks noChangeArrowheads="1"/>
            </p:cNvSpPr>
            <p:nvPr/>
          </p:nvSpPr>
          <p:spPr bwMode="auto">
            <a:xfrm>
              <a:off x="33829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82" name="Text Box 31"/>
            <p:cNvSpPr txBox="1">
              <a:spLocks noChangeArrowheads="1"/>
            </p:cNvSpPr>
            <p:nvPr/>
          </p:nvSpPr>
          <p:spPr bwMode="auto">
            <a:xfrm>
              <a:off x="52244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3383" name="Text Box 31"/>
            <p:cNvSpPr txBox="1">
              <a:spLocks noChangeArrowheads="1"/>
            </p:cNvSpPr>
            <p:nvPr/>
          </p:nvSpPr>
          <p:spPr bwMode="auto">
            <a:xfrm>
              <a:off x="55292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3384" name="Text Box 31"/>
            <p:cNvSpPr txBox="1">
              <a:spLocks noChangeArrowheads="1"/>
            </p:cNvSpPr>
            <p:nvPr/>
          </p:nvSpPr>
          <p:spPr bwMode="auto">
            <a:xfrm>
              <a:off x="430371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85" name="Text Box 31"/>
            <p:cNvSpPr txBox="1">
              <a:spLocks noChangeArrowheads="1"/>
            </p:cNvSpPr>
            <p:nvPr/>
          </p:nvSpPr>
          <p:spPr bwMode="auto">
            <a:xfrm>
              <a:off x="460851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86" name="Text Box 31"/>
            <p:cNvSpPr txBox="1">
              <a:spLocks noChangeArrowheads="1"/>
            </p:cNvSpPr>
            <p:nvPr/>
          </p:nvSpPr>
          <p:spPr bwMode="auto">
            <a:xfrm>
              <a:off x="76755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87" name="Text Box 31"/>
            <p:cNvSpPr txBox="1">
              <a:spLocks noChangeArrowheads="1"/>
            </p:cNvSpPr>
            <p:nvPr/>
          </p:nvSpPr>
          <p:spPr bwMode="auto">
            <a:xfrm>
              <a:off x="736441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3388" name="Text Box 31"/>
            <p:cNvSpPr txBox="1">
              <a:spLocks noChangeArrowheads="1"/>
            </p:cNvSpPr>
            <p:nvPr/>
          </p:nvSpPr>
          <p:spPr bwMode="auto">
            <a:xfrm>
              <a:off x="58340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3389" name="Text Box 31"/>
            <p:cNvSpPr txBox="1">
              <a:spLocks noChangeArrowheads="1"/>
            </p:cNvSpPr>
            <p:nvPr/>
          </p:nvSpPr>
          <p:spPr bwMode="auto">
            <a:xfrm>
              <a:off x="705961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3390" name="Text Box 31"/>
            <p:cNvSpPr txBox="1">
              <a:spLocks noChangeArrowheads="1"/>
            </p:cNvSpPr>
            <p:nvPr/>
          </p:nvSpPr>
          <p:spPr bwMode="auto">
            <a:xfrm>
              <a:off x="491331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91" name="Text Box 31"/>
            <p:cNvSpPr txBox="1">
              <a:spLocks noChangeArrowheads="1"/>
            </p:cNvSpPr>
            <p:nvPr/>
          </p:nvSpPr>
          <p:spPr bwMode="auto">
            <a:xfrm>
              <a:off x="61388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92" name="Text Box 31"/>
            <p:cNvSpPr txBox="1">
              <a:spLocks noChangeArrowheads="1"/>
            </p:cNvSpPr>
            <p:nvPr/>
          </p:nvSpPr>
          <p:spPr bwMode="auto">
            <a:xfrm>
              <a:off x="64436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3393" name="Text Box 31"/>
            <p:cNvSpPr txBox="1">
              <a:spLocks noChangeArrowheads="1"/>
            </p:cNvSpPr>
            <p:nvPr/>
          </p:nvSpPr>
          <p:spPr bwMode="auto">
            <a:xfrm>
              <a:off x="675481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3394" name="Text Box 31"/>
            <p:cNvSpPr txBox="1">
              <a:spLocks noChangeArrowheads="1"/>
            </p:cNvSpPr>
            <p:nvPr/>
          </p:nvSpPr>
          <p:spPr bwMode="auto">
            <a:xfrm>
              <a:off x="3992563" y="2016125"/>
              <a:ext cx="166687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4006" y="2819400"/>
            <a:ext cx="8548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would the amino acid sequence be if there were a nonsense mutation at the arrow?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356893" y="152400"/>
            <a:ext cx="6350" cy="50372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1"/>
          <p:cNvGrpSpPr/>
          <p:nvPr/>
        </p:nvGrpSpPr>
        <p:grpSpPr>
          <a:xfrm>
            <a:off x="276225" y="3908424"/>
            <a:ext cx="8548687" cy="2624966"/>
            <a:chOff x="306388" y="3180522"/>
            <a:chExt cx="8548687" cy="2624966"/>
          </a:xfrm>
        </p:grpSpPr>
        <p:pic>
          <p:nvPicPr>
            <p:cNvPr id="133" name="Picture 152" descr="14_26cNonsense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135" b="3305"/>
            <a:stretch/>
          </p:blipFill>
          <p:spPr bwMode="auto">
            <a:xfrm>
              <a:off x="306388" y="3180522"/>
              <a:ext cx="8548687" cy="2624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" name="Text Box 31"/>
            <p:cNvSpPr txBox="1">
              <a:spLocks noChangeArrowheads="1"/>
            </p:cNvSpPr>
            <p:nvPr/>
          </p:nvSpPr>
          <p:spPr bwMode="auto">
            <a:xfrm>
              <a:off x="339725" y="3346450"/>
              <a:ext cx="4940300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 dirty="0"/>
                <a:t>Nucleotide-pair substitution: nonsense</a:t>
              </a:r>
            </a:p>
          </p:txBody>
        </p:sp>
        <p:sp>
          <p:nvSpPr>
            <p:cNvPr id="135" name="Text Box 31"/>
            <p:cNvSpPr txBox="1">
              <a:spLocks noChangeArrowheads="1"/>
            </p:cNvSpPr>
            <p:nvPr/>
          </p:nvSpPr>
          <p:spPr bwMode="auto">
            <a:xfrm>
              <a:off x="3052763" y="4081463"/>
              <a:ext cx="214312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6" name="Text Box 31"/>
            <p:cNvSpPr txBox="1">
              <a:spLocks noChangeArrowheads="1"/>
            </p:cNvSpPr>
            <p:nvPr/>
          </p:nvSpPr>
          <p:spPr bwMode="auto">
            <a:xfrm>
              <a:off x="7891463" y="4081463"/>
              <a:ext cx="220662" cy="23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7" name="Text Box 31"/>
            <p:cNvSpPr txBox="1">
              <a:spLocks noChangeArrowheads="1"/>
            </p:cNvSpPr>
            <p:nvPr/>
          </p:nvSpPr>
          <p:spPr bwMode="auto">
            <a:xfrm>
              <a:off x="3052763" y="4354513"/>
              <a:ext cx="212725" cy="233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8" name="Text Box 31"/>
            <p:cNvSpPr txBox="1">
              <a:spLocks noChangeArrowheads="1"/>
            </p:cNvSpPr>
            <p:nvPr/>
          </p:nvSpPr>
          <p:spPr bwMode="auto">
            <a:xfrm>
              <a:off x="7889875" y="4357688"/>
              <a:ext cx="209550" cy="233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39" name="Text Box 31"/>
            <p:cNvSpPr txBox="1">
              <a:spLocks noChangeArrowheads="1"/>
            </p:cNvSpPr>
            <p:nvPr/>
          </p:nvSpPr>
          <p:spPr bwMode="auto">
            <a:xfrm>
              <a:off x="3054350" y="5045075"/>
              <a:ext cx="212725" cy="23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5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0" name="Text Box 31"/>
            <p:cNvSpPr txBox="1">
              <a:spLocks noChangeArrowheads="1"/>
            </p:cNvSpPr>
            <p:nvPr/>
          </p:nvSpPr>
          <p:spPr bwMode="auto">
            <a:xfrm>
              <a:off x="7889875" y="5045075"/>
              <a:ext cx="209550" cy="23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47663" indent="-347663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2000" b="1"/>
                <a:t>3</a:t>
              </a:r>
              <a:r>
                <a:rPr lang="en-US" altLang="en-US" sz="2000" b="1">
                  <a:sym typeface="Symbol" pitchFamily="84" charset="2"/>
                </a:rPr>
                <a:t></a:t>
              </a:r>
              <a:endParaRPr lang="en-US" altLang="en-US" sz="2000" b="1"/>
            </a:p>
          </p:txBody>
        </p:sp>
        <p:sp>
          <p:nvSpPr>
            <p:cNvPr id="141" name="Text Box 31"/>
            <p:cNvSpPr txBox="1">
              <a:spLocks noChangeArrowheads="1"/>
            </p:cNvSpPr>
            <p:nvPr/>
          </p:nvSpPr>
          <p:spPr bwMode="auto">
            <a:xfrm>
              <a:off x="3592513" y="5400675"/>
              <a:ext cx="361950" cy="19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Met</a:t>
              </a:r>
            </a:p>
          </p:txBody>
        </p:sp>
        <p:sp>
          <p:nvSpPr>
            <p:cNvPr id="142" name="Text Box 31"/>
            <p:cNvSpPr txBox="1">
              <a:spLocks noChangeArrowheads="1"/>
            </p:cNvSpPr>
            <p:nvPr/>
          </p:nvSpPr>
          <p:spPr bwMode="auto">
            <a:xfrm>
              <a:off x="4378325" y="5499100"/>
              <a:ext cx="631825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Stop</a:t>
              </a:r>
            </a:p>
          </p:txBody>
        </p:sp>
        <p:sp>
          <p:nvSpPr>
            <p:cNvPr id="143" name="AutoShape 144"/>
            <p:cNvSpPr>
              <a:spLocks/>
            </p:cNvSpPr>
            <p:nvPr/>
          </p:nvSpPr>
          <p:spPr bwMode="auto">
            <a:xfrm rot="5400000">
              <a:off x="4569619" y="5028406"/>
              <a:ext cx="184150" cy="801688"/>
            </a:xfrm>
            <a:prstGeom prst="rightBrace">
              <a:avLst>
                <a:gd name="adj1" fmla="val 485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latin typeface="Times" pitchFamily="84" charset="0"/>
              </a:endParaRPr>
            </a:p>
          </p:txBody>
        </p:sp>
        <p:sp>
          <p:nvSpPr>
            <p:cNvPr id="144" name="Text Box 31"/>
            <p:cNvSpPr txBox="1">
              <a:spLocks noChangeArrowheads="1"/>
            </p:cNvSpPr>
            <p:nvPr/>
          </p:nvSpPr>
          <p:spPr bwMode="auto">
            <a:xfrm>
              <a:off x="3533775" y="3705225"/>
              <a:ext cx="1733550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A instead of T</a:t>
              </a:r>
            </a:p>
          </p:txBody>
        </p:sp>
        <p:sp>
          <p:nvSpPr>
            <p:cNvPr id="145" name="Text Box 31"/>
            <p:cNvSpPr txBox="1">
              <a:spLocks noChangeArrowheads="1"/>
            </p:cNvSpPr>
            <p:nvPr/>
          </p:nvSpPr>
          <p:spPr bwMode="auto">
            <a:xfrm>
              <a:off x="3490913" y="4676775"/>
              <a:ext cx="1822450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U instead of A</a:t>
              </a:r>
            </a:p>
          </p:txBody>
        </p:sp>
        <p:sp>
          <p:nvSpPr>
            <p:cNvPr id="146" name="Line 148"/>
            <p:cNvSpPr>
              <a:spLocks noChangeShapeType="1"/>
            </p:cNvSpPr>
            <p:nvPr/>
          </p:nvSpPr>
          <p:spPr bwMode="auto">
            <a:xfrm>
              <a:off x="4359275" y="4962525"/>
              <a:ext cx="0" cy="115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49"/>
            <p:cNvSpPr>
              <a:spLocks noChangeShapeType="1"/>
            </p:cNvSpPr>
            <p:nvPr/>
          </p:nvSpPr>
          <p:spPr bwMode="auto">
            <a:xfrm>
              <a:off x="4357688" y="3981450"/>
              <a:ext cx="0" cy="1190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Text Box 31"/>
            <p:cNvSpPr txBox="1">
              <a:spLocks noChangeArrowheads="1"/>
            </p:cNvSpPr>
            <p:nvPr/>
          </p:nvSpPr>
          <p:spPr bwMode="auto">
            <a:xfrm>
              <a:off x="338455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49" name="Text Box 31"/>
            <p:cNvSpPr txBox="1">
              <a:spLocks noChangeArrowheads="1"/>
            </p:cNvSpPr>
            <p:nvPr/>
          </p:nvSpPr>
          <p:spPr bwMode="auto">
            <a:xfrm>
              <a:off x="367665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0" name="Text Box 31"/>
            <p:cNvSpPr txBox="1">
              <a:spLocks noChangeArrowheads="1"/>
            </p:cNvSpPr>
            <p:nvPr/>
          </p:nvSpPr>
          <p:spPr bwMode="auto">
            <a:xfrm>
              <a:off x="43053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rgbClr val="FECA64"/>
                  </a:solidFill>
                </a:rPr>
                <a:t>A</a:t>
              </a:r>
            </a:p>
          </p:txBody>
        </p:sp>
        <p:sp>
          <p:nvSpPr>
            <p:cNvPr id="151" name="Text Box 31"/>
            <p:cNvSpPr txBox="1">
              <a:spLocks noChangeArrowheads="1"/>
            </p:cNvSpPr>
            <p:nvPr/>
          </p:nvSpPr>
          <p:spPr bwMode="auto">
            <a:xfrm>
              <a:off x="46101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52" name="Text Box 31"/>
            <p:cNvSpPr txBox="1">
              <a:spLocks noChangeArrowheads="1"/>
            </p:cNvSpPr>
            <p:nvPr/>
          </p:nvSpPr>
          <p:spPr bwMode="auto">
            <a:xfrm>
              <a:off x="52197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3" name="Text Box 31"/>
            <p:cNvSpPr txBox="1">
              <a:spLocks noChangeArrowheads="1"/>
            </p:cNvSpPr>
            <p:nvPr/>
          </p:nvSpPr>
          <p:spPr bwMode="auto">
            <a:xfrm>
              <a:off x="55245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4" name="Text Box 31"/>
            <p:cNvSpPr txBox="1">
              <a:spLocks noChangeArrowheads="1"/>
            </p:cNvSpPr>
            <p:nvPr/>
          </p:nvSpPr>
          <p:spPr bwMode="auto">
            <a:xfrm>
              <a:off x="58293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5" name="Text Box 31"/>
            <p:cNvSpPr txBox="1">
              <a:spLocks noChangeArrowheads="1"/>
            </p:cNvSpPr>
            <p:nvPr/>
          </p:nvSpPr>
          <p:spPr bwMode="auto">
            <a:xfrm>
              <a:off x="705485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6" name="Text Box 31"/>
            <p:cNvSpPr txBox="1">
              <a:spLocks noChangeArrowheads="1"/>
            </p:cNvSpPr>
            <p:nvPr/>
          </p:nvSpPr>
          <p:spPr bwMode="auto">
            <a:xfrm>
              <a:off x="73660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57" name="Text Box 31"/>
            <p:cNvSpPr txBox="1">
              <a:spLocks noChangeArrowheads="1"/>
            </p:cNvSpPr>
            <p:nvPr/>
          </p:nvSpPr>
          <p:spPr bwMode="auto">
            <a:xfrm>
              <a:off x="76708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58" name="Text Box 31"/>
            <p:cNvSpPr txBox="1">
              <a:spLocks noChangeArrowheads="1"/>
            </p:cNvSpPr>
            <p:nvPr/>
          </p:nvSpPr>
          <p:spPr bwMode="auto">
            <a:xfrm>
              <a:off x="399415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59" name="Text Box 31"/>
            <p:cNvSpPr txBox="1">
              <a:spLocks noChangeArrowheads="1"/>
            </p:cNvSpPr>
            <p:nvPr/>
          </p:nvSpPr>
          <p:spPr bwMode="auto">
            <a:xfrm>
              <a:off x="49149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0" name="Text Box 31"/>
            <p:cNvSpPr txBox="1">
              <a:spLocks noChangeArrowheads="1"/>
            </p:cNvSpPr>
            <p:nvPr/>
          </p:nvSpPr>
          <p:spPr bwMode="auto">
            <a:xfrm>
              <a:off x="614045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1" name="Text Box 31"/>
            <p:cNvSpPr txBox="1">
              <a:spLocks noChangeArrowheads="1"/>
            </p:cNvSpPr>
            <p:nvPr/>
          </p:nvSpPr>
          <p:spPr bwMode="auto">
            <a:xfrm>
              <a:off x="645160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62" name="Text Box 31"/>
            <p:cNvSpPr txBox="1">
              <a:spLocks noChangeArrowheads="1"/>
            </p:cNvSpPr>
            <p:nvPr/>
          </p:nvSpPr>
          <p:spPr bwMode="auto">
            <a:xfrm>
              <a:off x="6737350" y="408146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63" name="Text Box 31"/>
            <p:cNvSpPr txBox="1">
              <a:spLocks noChangeArrowheads="1"/>
            </p:cNvSpPr>
            <p:nvPr/>
          </p:nvSpPr>
          <p:spPr bwMode="auto">
            <a:xfrm>
              <a:off x="36830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4" name="Text Box 31"/>
            <p:cNvSpPr txBox="1">
              <a:spLocks noChangeArrowheads="1"/>
            </p:cNvSpPr>
            <p:nvPr/>
          </p:nvSpPr>
          <p:spPr bwMode="auto">
            <a:xfrm>
              <a:off x="337185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65" name="Text Box 31"/>
            <p:cNvSpPr txBox="1">
              <a:spLocks noChangeArrowheads="1"/>
            </p:cNvSpPr>
            <p:nvPr/>
          </p:nvSpPr>
          <p:spPr bwMode="auto">
            <a:xfrm>
              <a:off x="52324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6" name="Text Box 31"/>
            <p:cNvSpPr txBox="1">
              <a:spLocks noChangeArrowheads="1"/>
            </p:cNvSpPr>
            <p:nvPr/>
          </p:nvSpPr>
          <p:spPr bwMode="auto">
            <a:xfrm>
              <a:off x="55372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67" name="Text Box 31"/>
            <p:cNvSpPr txBox="1">
              <a:spLocks noChangeArrowheads="1"/>
            </p:cNvSpPr>
            <p:nvPr/>
          </p:nvSpPr>
          <p:spPr bwMode="auto">
            <a:xfrm>
              <a:off x="429895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rgbClr val="FECA64"/>
                  </a:solidFill>
                </a:rPr>
                <a:t>T</a:t>
              </a:r>
            </a:p>
          </p:txBody>
        </p:sp>
        <p:sp>
          <p:nvSpPr>
            <p:cNvPr id="168" name="Text Box 31"/>
            <p:cNvSpPr txBox="1">
              <a:spLocks noChangeArrowheads="1"/>
            </p:cNvSpPr>
            <p:nvPr/>
          </p:nvSpPr>
          <p:spPr bwMode="auto">
            <a:xfrm>
              <a:off x="460375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69" name="Text Box 31"/>
            <p:cNvSpPr txBox="1">
              <a:spLocks noChangeArrowheads="1"/>
            </p:cNvSpPr>
            <p:nvPr/>
          </p:nvSpPr>
          <p:spPr bwMode="auto">
            <a:xfrm>
              <a:off x="76708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0" name="Text Box 31"/>
            <p:cNvSpPr txBox="1">
              <a:spLocks noChangeArrowheads="1"/>
            </p:cNvSpPr>
            <p:nvPr/>
          </p:nvSpPr>
          <p:spPr bwMode="auto">
            <a:xfrm>
              <a:off x="735965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71" name="Text Box 31"/>
            <p:cNvSpPr txBox="1">
              <a:spLocks noChangeArrowheads="1"/>
            </p:cNvSpPr>
            <p:nvPr/>
          </p:nvSpPr>
          <p:spPr bwMode="auto">
            <a:xfrm>
              <a:off x="58293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72" name="Text Box 31"/>
            <p:cNvSpPr txBox="1">
              <a:spLocks noChangeArrowheads="1"/>
            </p:cNvSpPr>
            <p:nvPr/>
          </p:nvSpPr>
          <p:spPr bwMode="auto">
            <a:xfrm>
              <a:off x="70612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173" name="Text Box 31"/>
            <p:cNvSpPr txBox="1">
              <a:spLocks noChangeArrowheads="1"/>
            </p:cNvSpPr>
            <p:nvPr/>
          </p:nvSpPr>
          <p:spPr bwMode="auto">
            <a:xfrm>
              <a:off x="490855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4" name="Text Box 31"/>
            <p:cNvSpPr txBox="1">
              <a:spLocks noChangeArrowheads="1"/>
            </p:cNvSpPr>
            <p:nvPr/>
          </p:nvSpPr>
          <p:spPr bwMode="auto">
            <a:xfrm>
              <a:off x="61341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5" name="Text Box 31"/>
            <p:cNvSpPr txBox="1">
              <a:spLocks noChangeArrowheads="1"/>
            </p:cNvSpPr>
            <p:nvPr/>
          </p:nvSpPr>
          <p:spPr bwMode="auto">
            <a:xfrm>
              <a:off x="64389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6" name="Text Box 31"/>
            <p:cNvSpPr txBox="1">
              <a:spLocks noChangeArrowheads="1"/>
            </p:cNvSpPr>
            <p:nvPr/>
          </p:nvSpPr>
          <p:spPr bwMode="auto">
            <a:xfrm>
              <a:off x="675005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77" name="Text Box 31"/>
            <p:cNvSpPr txBox="1">
              <a:spLocks noChangeArrowheads="1"/>
            </p:cNvSpPr>
            <p:nvPr/>
          </p:nvSpPr>
          <p:spPr bwMode="auto">
            <a:xfrm>
              <a:off x="3987800" y="4370388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78" name="Text Box 31"/>
            <p:cNvSpPr txBox="1">
              <a:spLocks noChangeArrowheads="1"/>
            </p:cNvSpPr>
            <p:nvPr/>
          </p:nvSpPr>
          <p:spPr bwMode="auto">
            <a:xfrm>
              <a:off x="36830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79" name="Text Box 31"/>
            <p:cNvSpPr txBox="1">
              <a:spLocks noChangeArrowheads="1"/>
            </p:cNvSpPr>
            <p:nvPr/>
          </p:nvSpPr>
          <p:spPr bwMode="auto">
            <a:xfrm>
              <a:off x="33718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0" name="Text Box 31"/>
            <p:cNvSpPr txBox="1">
              <a:spLocks noChangeArrowheads="1"/>
            </p:cNvSpPr>
            <p:nvPr/>
          </p:nvSpPr>
          <p:spPr bwMode="auto">
            <a:xfrm>
              <a:off x="52197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1" name="Text Box 31"/>
            <p:cNvSpPr txBox="1">
              <a:spLocks noChangeArrowheads="1"/>
            </p:cNvSpPr>
            <p:nvPr/>
          </p:nvSpPr>
          <p:spPr bwMode="auto">
            <a:xfrm>
              <a:off x="55245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2" name="Text Box 31"/>
            <p:cNvSpPr txBox="1">
              <a:spLocks noChangeArrowheads="1"/>
            </p:cNvSpPr>
            <p:nvPr/>
          </p:nvSpPr>
          <p:spPr bwMode="auto">
            <a:xfrm>
              <a:off x="42989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rgbClr val="FECA64"/>
                  </a:solidFill>
                </a:rPr>
                <a:t>U</a:t>
              </a:r>
            </a:p>
          </p:txBody>
        </p:sp>
        <p:sp>
          <p:nvSpPr>
            <p:cNvPr id="183" name="Text Box 31"/>
            <p:cNvSpPr txBox="1">
              <a:spLocks noChangeArrowheads="1"/>
            </p:cNvSpPr>
            <p:nvPr/>
          </p:nvSpPr>
          <p:spPr bwMode="auto">
            <a:xfrm>
              <a:off x="46037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4" name="Text Box 31"/>
            <p:cNvSpPr txBox="1">
              <a:spLocks noChangeArrowheads="1"/>
            </p:cNvSpPr>
            <p:nvPr/>
          </p:nvSpPr>
          <p:spPr bwMode="auto">
            <a:xfrm>
              <a:off x="76708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5" name="Text Box 31"/>
            <p:cNvSpPr txBox="1">
              <a:spLocks noChangeArrowheads="1"/>
            </p:cNvSpPr>
            <p:nvPr/>
          </p:nvSpPr>
          <p:spPr bwMode="auto">
            <a:xfrm>
              <a:off x="73596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6" name="Text Box 31"/>
            <p:cNvSpPr txBox="1">
              <a:spLocks noChangeArrowheads="1"/>
            </p:cNvSpPr>
            <p:nvPr/>
          </p:nvSpPr>
          <p:spPr bwMode="auto">
            <a:xfrm>
              <a:off x="58293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7" name="Text Box 31"/>
            <p:cNvSpPr txBox="1">
              <a:spLocks noChangeArrowheads="1"/>
            </p:cNvSpPr>
            <p:nvPr/>
          </p:nvSpPr>
          <p:spPr bwMode="auto">
            <a:xfrm>
              <a:off x="70548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188" name="Text Box 31"/>
            <p:cNvSpPr txBox="1">
              <a:spLocks noChangeArrowheads="1"/>
            </p:cNvSpPr>
            <p:nvPr/>
          </p:nvSpPr>
          <p:spPr bwMode="auto">
            <a:xfrm>
              <a:off x="49085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89" name="Text Box 31"/>
            <p:cNvSpPr txBox="1">
              <a:spLocks noChangeArrowheads="1"/>
            </p:cNvSpPr>
            <p:nvPr/>
          </p:nvSpPr>
          <p:spPr bwMode="auto">
            <a:xfrm>
              <a:off x="61341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90" name="Text Box 31"/>
            <p:cNvSpPr txBox="1">
              <a:spLocks noChangeArrowheads="1"/>
            </p:cNvSpPr>
            <p:nvPr/>
          </p:nvSpPr>
          <p:spPr bwMode="auto">
            <a:xfrm>
              <a:off x="64389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91" name="Text Box 31"/>
            <p:cNvSpPr txBox="1">
              <a:spLocks noChangeArrowheads="1"/>
            </p:cNvSpPr>
            <p:nvPr/>
          </p:nvSpPr>
          <p:spPr bwMode="auto">
            <a:xfrm>
              <a:off x="675005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92" name="Text Box 31"/>
            <p:cNvSpPr txBox="1">
              <a:spLocks noChangeArrowheads="1"/>
            </p:cNvSpPr>
            <p:nvPr/>
          </p:nvSpPr>
          <p:spPr bwMode="auto">
            <a:xfrm>
              <a:off x="3987800" y="5078413"/>
              <a:ext cx="16668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600" b="1" dirty="0">
                  <a:solidFill>
                    <a:schemeClr val="bg1"/>
                  </a:solidFill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020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3.amazonaws.com/test.classconnection/462/flashcards/12462/jpg/picture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613"/>
          <a:stretch/>
        </p:blipFill>
        <p:spPr bwMode="auto">
          <a:xfrm>
            <a:off x="-171450" y="1524000"/>
            <a:ext cx="9315450" cy="197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Frameshift mutations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-171450" y="3905250"/>
            <a:ext cx="9315450" cy="890270"/>
            <a:chOff x="-171450" y="3905250"/>
            <a:chExt cx="9315450" cy="890270"/>
          </a:xfrm>
        </p:grpSpPr>
        <p:pic>
          <p:nvPicPr>
            <p:cNvPr id="4" name="Picture 2" descr="https://s3.amazonaws.com/test.classconnection/462/flashcards/12462/jpg/picture8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026" b="31307"/>
            <a:stretch/>
          </p:blipFill>
          <p:spPr bwMode="auto">
            <a:xfrm>
              <a:off x="-171450" y="4287520"/>
              <a:ext cx="9315450" cy="5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s://s3.amazonaws.com/test.classconnection/462/flashcards/12462/jpg/picture8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59768" b="34720"/>
            <a:stretch/>
          </p:blipFill>
          <p:spPr bwMode="auto">
            <a:xfrm>
              <a:off x="-171450" y="3905250"/>
              <a:ext cx="3747770" cy="727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2" descr="https://s3.amazonaws.com/test.classconnection/462/flashcards/12462/jpg/picture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7" b="32586"/>
          <a:stretch/>
        </p:blipFill>
        <p:spPr bwMode="auto">
          <a:xfrm>
            <a:off x="-171450" y="3677920"/>
            <a:ext cx="9315450" cy="105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71450" y="5242560"/>
            <a:ext cx="9315450" cy="1043940"/>
            <a:chOff x="-171450" y="5242560"/>
            <a:chExt cx="9315450" cy="1043940"/>
          </a:xfrm>
        </p:grpSpPr>
        <p:pic>
          <p:nvPicPr>
            <p:cNvPr id="9" name="Picture 2" descr="https://s3.amazonaws.com/test.classconnection/462/flashcards/12462/jpg/picture8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893"/>
            <a:stretch/>
          </p:blipFill>
          <p:spPr bwMode="auto">
            <a:xfrm>
              <a:off x="-171450" y="5709920"/>
              <a:ext cx="9315450" cy="576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s://s3.amazonaws.com/test.classconnection/462/flashcards/12462/jpg/picture8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080" r="58241"/>
            <a:stretch/>
          </p:blipFill>
          <p:spPr bwMode="auto">
            <a:xfrm>
              <a:off x="-171450" y="5242560"/>
              <a:ext cx="3890010" cy="1043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2" descr="https://s3.amazonaws.com/test.classconnection/462/flashcards/12462/jpg/picture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67"/>
          <a:stretch/>
        </p:blipFill>
        <p:spPr bwMode="auto">
          <a:xfrm>
            <a:off x="-171450" y="5080000"/>
            <a:ext cx="931545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14.26f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C566B5-43B5-4BBF-825D-679D55D8B5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618"/>
          <a:stretch/>
        </p:blipFill>
        <p:spPr>
          <a:xfrm>
            <a:off x="213360" y="716280"/>
            <a:ext cx="8717280" cy="2407920"/>
          </a:xfrm>
          <a:prstGeom prst="rect">
            <a:avLst/>
          </a:prstGeom>
        </p:spPr>
      </p:pic>
      <p:sp>
        <p:nvSpPr>
          <p:cNvPr id="128" name="Text Box 31">
            <a:extLst>
              <a:ext uri="{FF2B5EF4-FFF2-40B4-BE49-F238E27FC236}">
                <a16:creationId xmlns:a16="http://schemas.microsoft.com/office/drawing/2014/main" id="{992C14CD-21CD-4DA7-95EF-4DC512B9F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198813"/>
            <a:ext cx="77025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 u="sng" dirty="0"/>
              <a:t>3 nucleotide-pair </a:t>
            </a:r>
            <a:r>
              <a:rPr lang="en-US" altLang="en-US" sz="2000" b="1" dirty="0"/>
              <a:t>deletion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16479A78-D8FB-4B1F-A879-288B611B24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8427"/>
          <a:stretch/>
        </p:blipFill>
        <p:spPr>
          <a:xfrm>
            <a:off x="213360" y="3886200"/>
            <a:ext cx="8717280" cy="2255520"/>
          </a:xfrm>
          <a:prstGeom prst="rect">
            <a:avLst/>
          </a:prstGeom>
        </p:spPr>
      </p:pic>
      <p:sp>
        <p:nvSpPr>
          <p:cNvPr id="130" name="Text Box 31">
            <a:extLst>
              <a:ext uri="{FF2B5EF4-FFF2-40B4-BE49-F238E27FC236}">
                <a16:creationId xmlns:a16="http://schemas.microsoft.com/office/drawing/2014/main" id="{65CABA0D-BE5D-48C6-930D-51257CC9B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6057106"/>
            <a:ext cx="77025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 dirty="0"/>
              <a:t>There is no frameshift, but one amino acid is  missing</a:t>
            </a:r>
          </a:p>
        </p:txBody>
      </p:sp>
    </p:spTree>
    <p:extLst>
      <p:ext uri="{BB962C8B-B14F-4D97-AF65-F5344CB8AC3E}">
        <p14:creationId xmlns:p14="http://schemas.microsoft.com/office/powerpoint/2010/main" val="214937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5391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Chapter 14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98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mutations can change the amino acid sequence of a protein and the affect that will have on how the protein functions.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90634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400" y="563274"/>
            <a:ext cx="8966200" cy="584775"/>
          </a:xfrm>
        </p:spPr>
        <p:txBody>
          <a:bodyPr lIns="91440" tIns="45720" rIns="91440" bIns="45720">
            <a:spAutoFit/>
          </a:bodyPr>
          <a:lstStyle/>
          <a:p>
            <a:pPr marL="57150" indent="-4763" eaLnBrk="1" hangingPunct="1"/>
            <a:endParaRPr lang="en-US" alt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776413"/>
            <a:ext cx="8788400" cy="1766637"/>
          </a:xfrm>
        </p:spPr>
        <p:txBody>
          <a:bodyPr lIns="91440" tIns="45720" rIns="91440" bIns="45720">
            <a:spAutoFit/>
          </a:bodyPr>
          <a:lstStyle/>
          <a:p>
            <a:pPr marL="0" indent="0" eaLnBrk="1" hangingPunct="1">
              <a:buNone/>
            </a:pPr>
            <a:r>
              <a:rPr lang="en-US" altLang="en-US" b="1" dirty="0"/>
              <a:t>Mutation </a:t>
            </a:r>
          </a:p>
          <a:p>
            <a:r>
              <a:rPr lang="en-US" altLang="en-US" dirty="0"/>
              <a:t>A change in the genetic material of a cell or virus.</a:t>
            </a:r>
          </a:p>
          <a:p>
            <a:pPr marL="292100" indent="-292100" eaLnBrk="1" hangingPunct="1"/>
            <a:endParaRPr lang="en-US" altLang="en-US" dirty="0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82563" y="16160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thumbs.dreamstime.com/z/death-skull-made-cigarette-smoke-783444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33"/>
          <a:stretch/>
        </p:blipFill>
        <p:spPr bwMode="auto">
          <a:xfrm>
            <a:off x="5867400" y="2895601"/>
            <a:ext cx="3505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-66673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Mutagens</a:t>
            </a:r>
          </a:p>
        </p:txBody>
      </p:sp>
      <p:pic>
        <p:nvPicPr>
          <p:cNvPr id="1028" name="Picture 4" descr="http://ufwildlife.ifas.ufl.edu/images/poison_sig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47800"/>
            <a:ext cx="2255835" cy="186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heal-all.org/pics/small/7317_4613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s.discovermagazine.com/80beats/files/2011/10/radia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14" y="3886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cdn.sheknows.com/articles/2013/01/cancer-checkmark-horiz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5" y="361949"/>
            <a:ext cx="3015488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freelargeimages.com/wp-content/uploads/2014/12/Thinking_Brain_Question_Mark_0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98693"/>
            <a:ext cx="1826173" cy="285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8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0"/>
            <a:ext cx="8788400" cy="3834896"/>
          </a:xfrm>
        </p:spPr>
        <p:txBody>
          <a:bodyPr lIns="91440" tIns="45720" rIns="91440" bIns="45720">
            <a:spAutoFit/>
          </a:bodyPr>
          <a:lstStyle/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b="1" dirty="0"/>
              <a:t>Point mutations </a:t>
            </a:r>
            <a:r>
              <a:rPr lang="en-US" altLang="en-US" dirty="0"/>
              <a:t>are chemical changes in just one or a few nucleotide pairs of a gene.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The change of a single nucleotide in a DNA template strand </a:t>
            </a:r>
            <a:r>
              <a:rPr lang="en-US" altLang="en-US" b="1" dirty="0"/>
              <a:t>can</a:t>
            </a:r>
            <a:r>
              <a:rPr lang="en-US" altLang="en-US" dirty="0"/>
              <a:t> lead to the production of an abnormal protein.</a:t>
            </a:r>
          </a:p>
        </p:txBody>
      </p:sp>
    </p:spTree>
    <p:extLst>
      <p:ext uri="{BB962C8B-B14F-4D97-AF65-F5344CB8AC3E}">
        <p14:creationId xmlns:p14="http://schemas.microsoft.com/office/powerpoint/2010/main" val="38336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g.breakingmuscle.com/sites/default/files/imagecache/full_width/images/bydate/20121106/shutterstock955281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2" b="45409"/>
          <a:stretch/>
        </p:blipFill>
        <p:spPr bwMode="auto">
          <a:xfrm>
            <a:off x="914400" y="1137919"/>
            <a:ext cx="7516727" cy="247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.breakingmuscle.com/sites/default/files/imagecache/full_width/images/bydate/20121106/shutterstock95528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516727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5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793875" y="752475"/>
            <a:ext cx="7051675" cy="6240203"/>
            <a:chOff x="1793875" y="752475"/>
            <a:chExt cx="7051675" cy="6240203"/>
          </a:xfrm>
        </p:grpSpPr>
        <p:grpSp>
          <p:nvGrpSpPr>
            <p:cNvPr id="47" name="Group 46"/>
            <p:cNvGrpSpPr/>
            <p:nvPr/>
          </p:nvGrpSpPr>
          <p:grpSpPr>
            <a:xfrm>
              <a:off x="1793875" y="752475"/>
              <a:ext cx="7051675" cy="6240203"/>
              <a:chOff x="1793875" y="752475"/>
              <a:chExt cx="7051675" cy="6240203"/>
            </a:xfrm>
          </p:grpSpPr>
          <p:pic>
            <p:nvPicPr>
              <p:cNvPr id="49" name="Picture 2" descr="http://cdn.hiphopwired.com/wp-content/uploads/2009/12/sicklecell3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8179" b="19274"/>
              <a:stretch/>
            </p:blipFill>
            <p:spPr bwMode="auto">
              <a:xfrm rot="5400000">
                <a:off x="6376959" y="5691275"/>
                <a:ext cx="1152265" cy="14505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75" descr="14_25SickleCellBasis-U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3024"/>
              <a:stretch/>
            </p:blipFill>
            <p:spPr bwMode="auto">
              <a:xfrm>
                <a:off x="4571206" y="752475"/>
                <a:ext cx="4274344" cy="5191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 Box 31"/>
              <p:cNvSpPr txBox="1">
                <a:spLocks noChangeArrowheads="1"/>
              </p:cNvSpPr>
              <p:nvPr/>
            </p:nvSpPr>
            <p:spPr bwMode="auto">
              <a:xfrm>
                <a:off x="2227263" y="1957388"/>
                <a:ext cx="217487" cy="250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52" name="Text Box 31"/>
              <p:cNvSpPr txBox="1">
                <a:spLocks noChangeArrowheads="1"/>
              </p:cNvSpPr>
              <p:nvPr/>
            </p:nvSpPr>
            <p:spPr bwMode="auto">
              <a:xfrm>
                <a:off x="1830388" y="1958975"/>
                <a:ext cx="230187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53" name="Text Box 31"/>
              <p:cNvSpPr txBox="1">
                <a:spLocks noChangeArrowheads="1"/>
              </p:cNvSpPr>
              <p:nvPr/>
            </p:nvSpPr>
            <p:spPr bwMode="auto">
              <a:xfrm>
                <a:off x="2616200" y="1958975"/>
                <a:ext cx="222250" cy="239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54" name="Text Box 31"/>
              <p:cNvSpPr txBox="1">
                <a:spLocks noChangeArrowheads="1"/>
              </p:cNvSpPr>
              <p:nvPr/>
            </p:nvSpPr>
            <p:spPr bwMode="auto">
              <a:xfrm>
                <a:off x="5154613" y="3648075"/>
                <a:ext cx="828675" cy="25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/>
                  <a:t>mRNA</a:t>
                </a:r>
              </a:p>
            </p:txBody>
          </p:sp>
          <p:sp>
            <p:nvSpPr>
              <p:cNvPr id="55" name="Text Box 31"/>
              <p:cNvSpPr txBox="1">
                <a:spLocks noChangeArrowheads="1"/>
              </p:cNvSpPr>
              <p:nvPr/>
            </p:nvSpPr>
            <p:spPr bwMode="auto">
              <a:xfrm>
                <a:off x="4743450" y="1958975"/>
                <a:ext cx="200025" cy="217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47663" indent="-347663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  <a:buFont typeface="Arial" charset="0"/>
                  <a:buNone/>
                </a:pPr>
                <a:r>
                  <a:rPr lang="en-US" altLang="en-US" sz="2000" b="1"/>
                  <a:t>5</a:t>
                </a:r>
                <a:r>
                  <a:rPr lang="en-US" altLang="en-US" sz="2000" b="1">
                    <a:sym typeface="Symbol" pitchFamily="84" charset="2"/>
                  </a:rPr>
                  <a:t></a:t>
                </a:r>
                <a:endParaRPr lang="en-US" altLang="en-US" sz="2000" b="1"/>
              </a:p>
            </p:txBody>
          </p:sp>
          <p:sp>
            <p:nvSpPr>
              <p:cNvPr id="56" name="Text Box 31"/>
              <p:cNvSpPr txBox="1">
                <a:spLocks noChangeArrowheads="1"/>
              </p:cNvSpPr>
              <p:nvPr/>
            </p:nvSpPr>
            <p:spPr bwMode="auto">
              <a:xfrm>
                <a:off x="4748213" y="1619250"/>
                <a:ext cx="222250" cy="25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47663" indent="-347663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  <a:buFont typeface="Arial" charset="0"/>
                  <a:buNone/>
                </a:pPr>
                <a:r>
                  <a:rPr lang="en-US" altLang="en-US" sz="2000" b="1"/>
                  <a:t>3</a:t>
                </a:r>
                <a:r>
                  <a:rPr lang="en-US" altLang="en-US" sz="2000" b="1">
                    <a:sym typeface="Symbol" pitchFamily="84" charset="2"/>
                  </a:rPr>
                  <a:t></a:t>
                </a:r>
                <a:endParaRPr lang="en-US" altLang="en-US" sz="2000" b="1"/>
              </a:p>
            </p:txBody>
          </p:sp>
          <p:sp>
            <p:nvSpPr>
              <p:cNvPr id="57" name="Text Box 31"/>
              <p:cNvSpPr txBox="1">
                <a:spLocks noChangeArrowheads="1"/>
              </p:cNvSpPr>
              <p:nvPr/>
            </p:nvSpPr>
            <p:spPr bwMode="auto">
              <a:xfrm>
                <a:off x="2238375" y="1619250"/>
                <a:ext cx="217488" cy="250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T</a:t>
                </a:r>
              </a:p>
            </p:txBody>
          </p:sp>
          <p:sp>
            <p:nvSpPr>
              <p:cNvPr id="58" name="Text Box 31"/>
              <p:cNvSpPr txBox="1">
                <a:spLocks noChangeArrowheads="1"/>
              </p:cNvSpPr>
              <p:nvPr/>
            </p:nvSpPr>
            <p:spPr bwMode="auto">
              <a:xfrm>
                <a:off x="1836738" y="1611313"/>
                <a:ext cx="230187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59" name="Text Box 31"/>
              <p:cNvSpPr txBox="1">
                <a:spLocks noChangeArrowheads="1"/>
              </p:cNvSpPr>
              <p:nvPr/>
            </p:nvSpPr>
            <p:spPr bwMode="auto">
              <a:xfrm>
                <a:off x="2627313" y="1611313"/>
                <a:ext cx="222250" cy="239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60" name="Text Box 31"/>
              <p:cNvSpPr txBox="1">
                <a:spLocks noChangeArrowheads="1"/>
              </p:cNvSpPr>
              <p:nvPr/>
            </p:nvSpPr>
            <p:spPr bwMode="auto">
              <a:xfrm>
                <a:off x="6662738" y="1951038"/>
                <a:ext cx="217487" cy="250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rgbClr val="FECA64"/>
                    </a:solidFill>
                  </a:rPr>
                  <a:t>T</a:t>
                </a:r>
              </a:p>
            </p:txBody>
          </p:sp>
          <p:sp>
            <p:nvSpPr>
              <p:cNvPr id="61" name="Text Box 31"/>
              <p:cNvSpPr txBox="1">
                <a:spLocks noChangeArrowheads="1"/>
              </p:cNvSpPr>
              <p:nvPr/>
            </p:nvSpPr>
            <p:spPr bwMode="auto">
              <a:xfrm>
                <a:off x="6246813" y="1947863"/>
                <a:ext cx="230187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62" name="Text Box 31"/>
              <p:cNvSpPr txBox="1">
                <a:spLocks noChangeArrowheads="1"/>
              </p:cNvSpPr>
              <p:nvPr/>
            </p:nvSpPr>
            <p:spPr bwMode="auto">
              <a:xfrm>
                <a:off x="7032625" y="1947863"/>
                <a:ext cx="222250" cy="239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63" name="Text Box 31"/>
              <p:cNvSpPr txBox="1">
                <a:spLocks noChangeArrowheads="1"/>
              </p:cNvSpPr>
              <p:nvPr/>
            </p:nvSpPr>
            <p:spPr bwMode="auto">
              <a:xfrm>
                <a:off x="6654800" y="1608138"/>
                <a:ext cx="217488" cy="250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rgbClr val="FECA64"/>
                    </a:solidFill>
                  </a:rPr>
                  <a:t>A</a:t>
                </a:r>
              </a:p>
            </p:txBody>
          </p:sp>
          <p:sp>
            <p:nvSpPr>
              <p:cNvPr id="64" name="Text Box 31"/>
              <p:cNvSpPr txBox="1">
                <a:spLocks noChangeArrowheads="1"/>
              </p:cNvSpPr>
              <p:nvPr/>
            </p:nvSpPr>
            <p:spPr bwMode="auto">
              <a:xfrm>
                <a:off x="6253163" y="1609725"/>
                <a:ext cx="230187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65" name="Text Box 31"/>
              <p:cNvSpPr txBox="1">
                <a:spLocks noChangeArrowheads="1"/>
              </p:cNvSpPr>
              <p:nvPr/>
            </p:nvSpPr>
            <p:spPr bwMode="auto">
              <a:xfrm>
                <a:off x="7043738" y="1609725"/>
                <a:ext cx="222250" cy="239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66" name="Text Box 31"/>
              <p:cNvSpPr txBox="1">
                <a:spLocks noChangeArrowheads="1"/>
              </p:cNvSpPr>
              <p:nvPr/>
            </p:nvSpPr>
            <p:spPr bwMode="auto">
              <a:xfrm>
                <a:off x="8558213" y="1617663"/>
                <a:ext cx="200025" cy="217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47663" indent="-347663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  <a:buFont typeface="Arial" charset="0"/>
                  <a:buNone/>
                </a:pPr>
                <a:r>
                  <a:rPr lang="en-US" altLang="en-US" sz="2000" b="1"/>
                  <a:t>5</a:t>
                </a:r>
                <a:r>
                  <a:rPr lang="en-US" altLang="en-US" sz="2000" b="1">
                    <a:sym typeface="Symbol" pitchFamily="84" charset="2"/>
                  </a:rPr>
                  <a:t></a:t>
                </a:r>
                <a:endParaRPr lang="en-US" altLang="en-US" sz="2000" b="1"/>
              </a:p>
            </p:txBody>
          </p:sp>
          <p:sp>
            <p:nvSpPr>
              <p:cNvPr id="67" name="Text Box 31"/>
              <p:cNvSpPr txBox="1">
                <a:spLocks noChangeArrowheads="1"/>
              </p:cNvSpPr>
              <p:nvPr/>
            </p:nvSpPr>
            <p:spPr bwMode="auto">
              <a:xfrm>
                <a:off x="8562975" y="1957388"/>
                <a:ext cx="222250" cy="25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47663" indent="-347663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  <a:buFont typeface="Arial" charset="0"/>
                  <a:buNone/>
                </a:pPr>
                <a:r>
                  <a:rPr lang="en-US" altLang="en-US" sz="2000" b="1"/>
                  <a:t>3</a:t>
                </a:r>
                <a:r>
                  <a:rPr lang="en-US" altLang="en-US" sz="2000" b="1">
                    <a:sym typeface="Symbol" pitchFamily="84" charset="2"/>
                  </a:rPr>
                  <a:t></a:t>
                </a:r>
                <a:endParaRPr lang="en-US" altLang="en-US" sz="2000" b="1"/>
              </a:p>
            </p:txBody>
          </p:sp>
          <p:sp>
            <p:nvSpPr>
              <p:cNvPr id="68" name="Text Box 31"/>
              <p:cNvSpPr txBox="1">
                <a:spLocks noChangeArrowheads="1"/>
              </p:cNvSpPr>
              <p:nvPr/>
            </p:nvSpPr>
            <p:spPr bwMode="auto">
              <a:xfrm>
                <a:off x="2190750" y="3975100"/>
                <a:ext cx="217488" cy="250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69" name="Text Box 31"/>
              <p:cNvSpPr txBox="1">
                <a:spLocks noChangeArrowheads="1"/>
              </p:cNvSpPr>
              <p:nvPr/>
            </p:nvSpPr>
            <p:spPr bwMode="auto">
              <a:xfrm>
                <a:off x="1793875" y="3971925"/>
                <a:ext cx="230188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70" name="Text Box 31"/>
              <p:cNvSpPr txBox="1">
                <a:spLocks noChangeArrowheads="1"/>
              </p:cNvSpPr>
              <p:nvPr/>
            </p:nvSpPr>
            <p:spPr bwMode="auto">
              <a:xfrm>
                <a:off x="2579688" y="3971925"/>
                <a:ext cx="222250" cy="239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71" name="Text Box 31"/>
              <p:cNvSpPr txBox="1">
                <a:spLocks noChangeArrowheads="1"/>
              </p:cNvSpPr>
              <p:nvPr/>
            </p:nvSpPr>
            <p:spPr bwMode="auto">
              <a:xfrm>
                <a:off x="4778375" y="3981450"/>
                <a:ext cx="200025" cy="217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47663" indent="-347663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  <a:buFont typeface="Arial" charset="0"/>
                  <a:buNone/>
                </a:pPr>
                <a:r>
                  <a:rPr lang="en-US" altLang="en-US" sz="2000" b="1"/>
                  <a:t>5</a:t>
                </a:r>
                <a:r>
                  <a:rPr lang="en-US" altLang="en-US" sz="2000" b="1">
                    <a:sym typeface="Symbol" pitchFamily="84" charset="2"/>
                  </a:rPr>
                  <a:t></a:t>
                </a:r>
                <a:endParaRPr lang="en-US" altLang="en-US" sz="2000" b="1"/>
              </a:p>
            </p:txBody>
          </p:sp>
          <p:sp>
            <p:nvSpPr>
              <p:cNvPr id="72" name="Text Box 31"/>
              <p:cNvSpPr txBox="1">
                <a:spLocks noChangeArrowheads="1"/>
              </p:cNvSpPr>
              <p:nvPr/>
            </p:nvSpPr>
            <p:spPr bwMode="auto">
              <a:xfrm>
                <a:off x="6654800" y="3978275"/>
                <a:ext cx="217488" cy="250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rgbClr val="FECA64"/>
                    </a:solidFill>
                  </a:rPr>
                  <a:t>U</a:t>
                </a:r>
              </a:p>
            </p:txBody>
          </p:sp>
          <p:sp>
            <p:nvSpPr>
              <p:cNvPr id="73" name="Text Box 31"/>
              <p:cNvSpPr txBox="1">
                <a:spLocks noChangeArrowheads="1"/>
              </p:cNvSpPr>
              <p:nvPr/>
            </p:nvSpPr>
            <p:spPr bwMode="auto">
              <a:xfrm>
                <a:off x="6243638" y="3975100"/>
                <a:ext cx="230187" cy="257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74" name="Text Box 31"/>
              <p:cNvSpPr txBox="1">
                <a:spLocks noChangeArrowheads="1"/>
              </p:cNvSpPr>
              <p:nvPr/>
            </p:nvSpPr>
            <p:spPr bwMode="auto">
              <a:xfrm>
                <a:off x="7029450" y="3975100"/>
                <a:ext cx="222250" cy="239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</a:t>
                </a:r>
              </a:p>
            </p:txBody>
          </p:sp>
          <p:sp>
            <p:nvSpPr>
              <p:cNvPr id="75" name="Text Box 31"/>
              <p:cNvSpPr txBox="1">
                <a:spLocks noChangeArrowheads="1"/>
              </p:cNvSpPr>
              <p:nvPr/>
            </p:nvSpPr>
            <p:spPr bwMode="auto">
              <a:xfrm>
                <a:off x="8597900" y="3984625"/>
                <a:ext cx="222250" cy="25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marL="347663" indent="-347663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  <a:buFont typeface="Arial" charset="0"/>
                  <a:buNone/>
                </a:pPr>
                <a:r>
                  <a:rPr lang="en-US" altLang="en-US" sz="2000" b="1"/>
                  <a:t>3</a:t>
                </a:r>
                <a:r>
                  <a:rPr lang="en-US" altLang="en-US" sz="2000" b="1">
                    <a:sym typeface="Symbol" pitchFamily="84" charset="2"/>
                  </a:rPr>
                  <a:t></a:t>
                </a:r>
                <a:endParaRPr lang="en-US" altLang="en-US" sz="2000" b="1"/>
              </a:p>
            </p:txBody>
          </p:sp>
          <p:sp>
            <p:nvSpPr>
              <p:cNvPr id="76" name="Text Box 31"/>
              <p:cNvSpPr txBox="1">
                <a:spLocks noChangeArrowheads="1"/>
              </p:cNvSpPr>
              <p:nvPr/>
            </p:nvSpPr>
            <p:spPr bwMode="auto">
              <a:xfrm>
                <a:off x="4838700" y="755650"/>
                <a:ext cx="2862263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 dirty="0"/>
                  <a:t>Sickle-cell hemoglobin</a:t>
                </a:r>
              </a:p>
            </p:txBody>
          </p:sp>
          <p:sp>
            <p:nvSpPr>
              <p:cNvPr id="77" name="Text Box 31"/>
              <p:cNvSpPr txBox="1">
                <a:spLocks noChangeArrowheads="1"/>
              </p:cNvSpPr>
              <p:nvPr/>
            </p:nvSpPr>
            <p:spPr bwMode="auto">
              <a:xfrm>
                <a:off x="5264150" y="5173663"/>
                <a:ext cx="2862263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/>
                  <a:t>Sickle-cell hemoglobin</a:t>
                </a:r>
              </a:p>
            </p:txBody>
          </p:sp>
          <p:sp>
            <p:nvSpPr>
              <p:cNvPr id="78" name="Text Box 31"/>
              <p:cNvSpPr txBox="1">
                <a:spLocks noChangeArrowheads="1"/>
              </p:cNvSpPr>
              <p:nvPr/>
            </p:nvSpPr>
            <p:spPr bwMode="auto">
              <a:xfrm>
                <a:off x="6559550" y="5595938"/>
                <a:ext cx="4254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rgbClr val="FECA64"/>
                    </a:solidFill>
                  </a:rPr>
                  <a:t>Val</a:t>
                </a:r>
              </a:p>
            </p:txBody>
          </p:sp>
          <p:sp>
            <p:nvSpPr>
              <p:cNvPr id="79" name="Text Box 31"/>
              <p:cNvSpPr txBox="1">
                <a:spLocks noChangeArrowheads="1"/>
              </p:cNvSpPr>
              <p:nvPr/>
            </p:nvSpPr>
            <p:spPr bwMode="auto">
              <a:xfrm>
                <a:off x="2087563" y="5591175"/>
                <a:ext cx="4254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Glu</a:t>
                </a:r>
              </a:p>
            </p:txBody>
          </p:sp>
        </p:grp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5187950" y="1284288"/>
              <a:ext cx="3078163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 dirty="0"/>
                <a:t>Mutant hemoglobin DNA</a:t>
              </a:r>
            </a:p>
          </p:txBody>
        </p:sp>
      </p:grpSp>
      <p:pic>
        <p:nvPicPr>
          <p:cNvPr id="6146" name="Picture 75" descr="14_25SickleCellBasis-U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22" b="3024"/>
          <a:stretch/>
        </p:blipFill>
        <p:spPr bwMode="auto">
          <a:xfrm>
            <a:off x="296864" y="752475"/>
            <a:ext cx="3998912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70993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/>
            <a:r>
              <a:rPr lang="en-US" altLang="en-US" sz="2400" b="1" dirty="0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The molecular basis of sickle-cell disease</a:t>
            </a:r>
            <a:endParaRPr lang="en-US" altLang="en-US" sz="2400" b="1" dirty="0">
              <a:latin typeface="Arial" charset="0"/>
            </a:endParaRPr>
          </a:p>
        </p:txBody>
      </p:sp>
      <p:sp>
        <p:nvSpPr>
          <p:cNvPr id="6148" name="Text Box 31"/>
          <p:cNvSpPr txBox="1">
            <a:spLocks noChangeArrowheads="1"/>
          </p:cNvSpPr>
          <p:nvPr/>
        </p:nvSpPr>
        <p:spPr bwMode="auto">
          <a:xfrm>
            <a:off x="2227263" y="1957388"/>
            <a:ext cx="217487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49" name="Text Box 31"/>
          <p:cNvSpPr txBox="1">
            <a:spLocks noChangeArrowheads="1"/>
          </p:cNvSpPr>
          <p:nvPr/>
        </p:nvSpPr>
        <p:spPr bwMode="auto">
          <a:xfrm>
            <a:off x="1830388" y="1958975"/>
            <a:ext cx="23018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6150" name="Text Box 31"/>
          <p:cNvSpPr txBox="1">
            <a:spLocks noChangeArrowheads="1"/>
          </p:cNvSpPr>
          <p:nvPr/>
        </p:nvSpPr>
        <p:spPr bwMode="auto">
          <a:xfrm>
            <a:off x="2616200" y="1958975"/>
            <a:ext cx="2222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6151" name="Text Box 31"/>
          <p:cNvSpPr txBox="1">
            <a:spLocks noChangeArrowheads="1"/>
          </p:cNvSpPr>
          <p:nvPr/>
        </p:nvSpPr>
        <p:spPr bwMode="auto">
          <a:xfrm>
            <a:off x="379413" y="763588"/>
            <a:ext cx="27368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Wild-type hemoglobin</a:t>
            </a:r>
          </a:p>
        </p:txBody>
      </p:sp>
      <p:sp>
        <p:nvSpPr>
          <p:cNvPr id="6153" name="Text Box 31"/>
          <p:cNvSpPr txBox="1">
            <a:spLocks noChangeArrowheads="1"/>
          </p:cNvSpPr>
          <p:nvPr/>
        </p:nvSpPr>
        <p:spPr bwMode="auto">
          <a:xfrm>
            <a:off x="344488" y="1960563"/>
            <a:ext cx="20002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5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6154" name="Text Box 31"/>
          <p:cNvSpPr txBox="1">
            <a:spLocks noChangeArrowheads="1"/>
          </p:cNvSpPr>
          <p:nvPr/>
        </p:nvSpPr>
        <p:spPr bwMode="auto">
          <a:xfrm>
            <a:off x="349250" y="1620838"/>
            <a:ext cx="2222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3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6155" name="Text Box 31"/>
          <p:cNvSpPr txBox="1">
            <a:spLocks noChangeArrowheads="1"/>
          </p:cNvSpPr>
          <p:nvPr/>
        </p:nvSpPr>
        <p:spPr bwMode="auto">
          <a:xfrm>
            <a:off x="896938" y="3638550"/>
            <a:ext cx="8286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mRNA</a:t>
            </a:r>
          </a:p>
        </p:txBody>
      </p:sp>
      <p:sp>
        <p:nvSpPr>
          <p:cNvPr id="6156" name="Text Box 31"/>
          <p:cNvSpPr txBox="1">
            <a:spLocks noChangeArrowheads="1"/>
          </p:cNvSpPr>
          <p:nvPr/>
        </p:nvSpPr>
        <p:spPr bwMode="auto">
          <a:xfrm>
            <a:off x="706438" y="1287463"/>
            <a:ext cx="32956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/>
              <a:t>Wild-type hemoglobin DNA</a:t>
            </a:r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4068763" y="1619250"/>
            <a:ext cx="2000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5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6160" name="Text Box 31"/>
          <p:cNvSpPr txBox="1">
            <a:spLocks noChangeArrowheads="1"/>
          </p:cNvSpPr>
          <p:nvPr/>
        </p:nvSpPr>
        <p:spPr bwMode="auto">
          <a:xfrm>
            <a:off x="4073525" y="1958975"/>
            <a:ext cx="2222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3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6161" name="Text Box 31"/>
          <p:cNvSpPr txBox="1">
            <a:spLocks noChangeArrowheads="1"/>
          </p:cNvSpPr>
          <p:nvPr/>
        </p:nvSpPr>
        <p:spPr bwMode="auto">
          <a:xfrm>
            <a:off x="2238375" y="1619250"/>
            <a:ext cx="217488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6162" name="Text Box 31"/>
          <p:cNvSpPr txBox="1">
            <a:spLocks noChangeArrowheads="1"/>
          </p:cNvSpPr>
          <p:nvPr/>
        </p:nvSpPr>
        <p:spPr bwMode="auto">
          <a:xfrm>
            <a:off x="1836738" y="1611313"/>
            <a:ext cx="23018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163" name="Text Box 31"/>
          <p:cNvSpPr txBox="1">
            <a:spLocks noChangeArrowheads="1"/>
          </p:cNvSpPr>
          <p:nvPr/>
        </p:nvSpPr>
        <p:spPr bwMode="auto">
          <a:xfrm>
            <a:off x="2627313" y="1611313"/>
            <a:ext cx="222250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172" name="Text Box 31"/>
          <p:cNvSpPr txBox="1">
            <a:spLocks noChangeArrowheads="1"/>
          </p:cNvSpPr>
          <p:nvPr/>
        </p:nvSpPr>
        <p:spPr bwMode="auto">
          <a:xfrm>
            <a:off x="2190750" y="3975100"/>
            <a:ext cx="217488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73" name="Text Box 31"/>
          <p:cNvSpPr txBox="1">
            <a:spLocks noChangeArrowheads="1"/>
          </p:cNvSpPr>
          <p:nvPr/>
        </p:nvSpPr>
        <p:spPr bwMode="auto">
          <a:xfrm>
            <a:off x="1793875" y="3971925"/>
            <a:ext cx="2301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6174" name="Text Box 31"/>
          <p:cNvSpPr txBox="1">
            <a:spLocks noChangeArrowheads="1"/>
          </p:cNvSpPr>
          <p:nvPr/>
        </p:nvSpPr>
        <p:spPr bwMode="auto">
          <a:xfrm>
            <a:off x="2579688" y="3971925"/>
            <a:ext cx="2222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46075" y="3978275"/>
            <a:ext cx="2000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5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6177" name="Text Box 31"/>
          <p:cNvSpPr txBox="1">
            <a:spLocks noChangeArrowheads="1"/>
          </p:cNvSpPr>
          <p:nvPr/>
        </p:nvSpPr>
        <p:spPr bwMode="auto">
          <a:xfrm>
            <a:off x="4070350" y="3976688"/>
            <a:ext cx="2222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47663" indent="-34766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2000" b="1"/>
              <a:t>3</a:t>
            </a:r>
            <a:r>
              <a:rPr lang="en-US" altLang="en-US" sz="2000" b="1">
                <a:sym typeface="Symbol" pitchFamily="84" charset="2"/>
              </a:rPr>
              <a:t></a:t>
            </a:r>
            <a:endParaRPr lang="en-US" altLang="en-US" sz="2000" b="1"/>
          </a:p>
        </p:txBody>
      </p:sp>
      <p:sp>
        <p:nvSpPr>
          <p:cNvPr id="6182" name="Text Box 31"/>
          <p:cNvSpPr txBox="1">
            <a:spLocks noChangeArrowheads="1"/>
          </p:cNvSpPr>
          <p:nvPr/>
        </p:nvSpPr>
        <p:spPr bwMode="auto">
          <a:xfrm>
            <a:off x="1203325" y="5181600"/>
            <a:ext cx="258445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 dirty="0"/>
              <a:t>Normal hemoglobin</a:t>
            </a:r>
          </a:p>
        </p:txBody>
      </p:sp>
      <p:pic>
        <p:nvPicPr>
          <p:cNvPr id="1026" name="Picture 2" descr="http://cdn.hiphopwired.com/wp-content/uploads/2009/12/sicklecell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43" r="53947"/>
          <a:stretch/>
        </p:blipFill>
        <p:spPr bwMode="auto">
          <a:xfrm>
            <a:off x="1719833" y="5943600"/>
            <a:ext cx="1268860" cy="124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7" name="Text Box 31"/>
          <p:cNvSpPr txBox="1">
            <a:spLocks noChangeArrowheads="1"/>
          </p:cNvSpPr>
          <p:nvPr/>
        </p:nvSpPr>
        <p:spPr bwMode="auto">
          <a:xfrm>
            <a:off x="2087563" y="5591175"/>
            <a:ext cx="425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 b="1">
                <a:solidFill>
                  <a:schemeClr val="bg1"/>
                </a:solidFill>
              </a:rPr>
              <a:t>Glu</a:t>
            </a:r>
          </a:p>
        </p:txBody>
      </p:sp>
    </p:spTree>
    <p:extLst>
      <p:ext uri="{BB962C8B-B14F-4D97-AF65-F5344CB8AC3E}">
        <p14:creationId xmlns:p14="http://schemas.microsoft.com/office/powerpoint/2010/main" val="30512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northwestmvcd.org/Northwestmvcd/Home_files/culex-for-sm-w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871" y="5943600"/>
            <a:ext cx="2210434" cy="110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27" y="1037356"/>
            <a:ext cx="8464659" cy="59730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Hemoglobin is made up of four polypeptides.  </a:t>
            </a:r>
          </a:p>
          <a:p>
            <a:r>
              <a:rPr lang="en-US" dirty="0"/>
              <a:t>Hemoglobin alleles are </a:t>
            </a:r>
            <a:r>
              <a:rPr lang="en-US" dirty="0" err="1"/>
              <a:t>codominant</a:t>
            </a:r>
            <a:r>
              <a:rPr lang="en-US" dirty="0"/>
              <a:t>. 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would the hemoglobin of someone who was heterozygous for sickle cell anemia be like?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People who are heterozygous for sickle cell anemia don’t have the disease and they are resistant to malaria!</a:t>
            </a:r>
          </a:p>
        </p:txBody>
      </p:sp>
      <p:pic>
        <p:nvPicPr>
          <p:cNvPr id="3076" name="Picture 4" descr="HGwheme.gif (46389 bytes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785" y="1394271"/>
            <a:ext cx="1047215" cy="86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0" y="-228600"/>
            <a:ext cx="8548687" cy="1055716"/>
            <a:chOff x="296863" y="4887884"/>
            <a:chExt cx="8548687" cy="1055716"/>
          </a:xfrm>
        </p:grpSpPr>
        <p:pic>
          <p:nvPicPr>
            <p:cNvPr id="7" name="Picture 75" descr="14_25SickleCellBasis-U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254" b="3024"/>
            <a:stretch/>
          </p:blipFill>
          <p:spPr bwMode="auto">
            <a:xfrm>
              <a:off x="296863" y="4887884"/>
              <a:ext cx="8548687" cy="1055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1203325" y="5181600"/>
              <a:ext cx="2584450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 dirty="0"/>
                <a:t>Normal hemoglobin</a:t>
              </a:r>
            </a:p>
          </p:txBody>
        </p:sp>
        <p:sp>
          <p:nvSpPr>
            <p:cNvPr id="9" name="Text Box 31"/>
            <p:cNvSpPr txBox="1">
              <a:spLocks noChangeArrowheads="1"/>
            </p:cNvSpPr>
            <p:nvPr/>
          </p:nvSpPr>
          <p:spPr bwMode="auto">
            <a:xfrm>
              <a:off x="5264150" y="5173663"/>
              <a:ext cx="286226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/>
                <a:t>Sickle-cell hemoglobin</a:t>
              </a: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6559550" y="5595938"/>
              <a:ext cx="4254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>
                  <a:solidFill>
                    <a:srgbClr val="FECA64"/>
                  </a:solidFill>
                </a:rPr>
                <a:t>Val</a:t>
              </a: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2087563" y="5591175"/>
              <a:ext cx="4254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000" b="1">
                  <a:solidFill>
                    <a:schemeClr val="bg1"/>
                  </a:solidFill>
                </a:rPr>
                <a:t>Glu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3503" y="2976752"/>
            <a:ext cx="8121680" cy="1953603"/>
            <a:chOff x="261031" y="3659838"/>
            <a:chExt cx="8121680" cy="1953603"/>
          </a:xfrm>
        </p:grpSpPr>
        <p:grpSp>
          <p:nvGrpSpPr>
            <p:cNvPr id="12" name="Group 11"/>
            <p:cNvGrpSpPr/>
            <p:nvPr/>
          </p:nvGrpSpPr>
          <p:grpSpPr>
            <a:xfrm>
              <a:off x="319153" y="4557725"/>
              <a:ext cx="4038601" cy="1055716"/>
              <a:chOff x="296863" y="4887884"/>
              <a:chExt cx="4274343" cy="1055716"/>
            </a:xfrm>
          </p:grpSpPr>
          <p:pic>
            <p:nvPicPr>
              <p:cNvPr id="13" name="Picture 75" descr="14_25SickleCellBasis-U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7254" r="50000" b="3024"/>
              <a:stretch/>
            </p:blipFill>
            <p:spPr bwMode="auto">
              <a:xfrm>
                <a:off x="296863" y="4887884"/>
                <a:ext cx="4274343" cy="1055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Text Box 31"/>
              <p:cNvSpPr txBox="1">
                <a:spLocks noChangeArrowheads="1"/>
              </p:cNvSpPr>
              <p:nvPr/>
            </p:nvSpPr>
            <p:spPr bwMode="auto">
              <a:xfrm>
                <a:off x="1203325" y="5181600"/>
                <a:ext cx="2584450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 dirty="0"/>
                  <a:t>Normal polypeptide</a:t>
                </a:r>
              </a:p>
            </p:txBody>
          </p:sp>
          <p:sp>
            <p:nvSpPr>
              <p:cNvPr id="17" name="Text Box 31"/>
              <p:cNvSpPr txBox="1">
                <a:spLocks noChangeArrowheads="1"/>
              </p:cNvSpPr>
              <p:nvPr/>
            </p:nvSpPr>
            <p:spPr bwMode="auto">
              <a:xfrm>
                <a:off x="2087563" y="5591175"/>
                <a:ext cx="4254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Glu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61031" y="3659838"/>
              <a:ext cx="4038601" cy="1055716"/>
              <a:chOff x="296863" y="4887884"/>
              <a:chExt cx="4274343" cy="1055716"/>
            </a:xfrm>
          </p:grpSpPr>
          <p:pic>
            <p:nvPicPr>
              <p:cNvPr id="20" name="Picture 75" descr="14_25SickleCellBasis-U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7254" r="50000" b="3024"/>
              <a:stretch/>
            </p:blipFill>
            <p:spPr bwMode="auto">
              <a:xfrm>
                <a:off x="296863" y="4887884"/>
                <a:ext cx="4274343" cy="1055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31"/>
              <p:cNvSpPr txBox="1">
                <a:spLocks noChangeArrowheads="1"/>
              </p:cNvSpPr>
              <p:nvPr/>
            </p:nvSpPr>
            <p:spPr bwMode="auto">
              <a:xfrm>
                <a:off x="1203325" y="5181600"/>
                <a:ext cx="2584450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 dirty="0"/>
                  <a:t>Normal polypeptide</a:t>
                </a:r>
              </a:p>
            </p:txBody>
          </p:sp>
          <p:sp>
            <p:nvSpPr>
              <p:cNvPr id="22" name="Text Box 31"/>
              <p:cNvSpPr txBox="1">
                <a:spLocks noChangeArrowheads="1"/>
              </p:cNvSpPr>
              <p:nvPr/>
            </p:nvSpPr>
            <p:spPr bwMode="auto">
              <a:xfrm>
                <a:off x="2087563" y="5591175"/>
                <a:ext cx="4254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chemeClr val="bg1"/>
                    </a:solidFill>
                  </a:rPr>
                  <a:t>Glu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383627" y="4557725"/>
              <a:ext cx="3999084" cy="1055716"/>
              <a:chOff x="4846466" y="4887884"/>
              <a:chExt cx="3999084" cy="1055716"/>
            </a:xfrm>
          </p:grpSpPr>
          <p:pic>
            <p:nvPicPr>
              <p:cNvPr id="24" name="Picture 75" descr="14_25SickleCellBasis-U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220" t="77254" b="3024"/>
              <a:stretch/>
            </p:blipFill>
            <p:spPr bwMode="auto">
              <a:xfrm>
                <a:off x="4846466" y="4887884"/>
                <a:ext cx="3999084" cy="1055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Text Box 31"/>
              <p:cNvSpPr txBox="1">
                <a:spLocks noChangeArrowheads="1"/>
              </p:cNvSpPr>
              <p:nvPr/>
            </p:nvSpPr>
            <p:spPr bwMode="auto">
              <a:xfrm>
                <a:off x="5264150" y="5173663"/>
                <a:ext cx="2862263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 dirty="0"/>
                  <a:t>Sickle-cell polypeptide</a:t>
                </a:r>
              </a:p>
            </p:txBody>
          </p:sp>
          <p:sp>
            <p:nvSpPr>
              <p:cNvPr id="27" name="Text Box 31"/>
              <p:cNvSpPr txBox="1">
                <a:spLocks noChangeArrowheads="1"/>
              </p:cNvSpPr>
              <p:nvPr/>
            </p:nvSpPr>
            <p:spPr bwMode="auto">
              <a:xfrm>
                <a:off x="6559550" y="5595938"/>
                <a:ext cx="4254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rgbClr val="FECA64"/>
                    </a:solidFill>
                  </a:rPr>
                  <a:t>Val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309894" y="3682503"/>
              <a:ext cx="3999084" cy="1055716"/>
              <a:chOff x="4846466" y="4887884"/>
              <a:chExt cx="3999084" cy="1055716"/>
            </a:xfrm>
          </p:grpSpPr>
          <p:pic>
            <p:nvPicPr>
              <p:cNvPr id="30" name="Picture 75" descr="14_25SickleCellBasis-U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220" t="77254" b="3024"/>
              <a:stretch/>
            </p:blipFill>
            <p:spPr bwMode="auto">
              <a:xfrm>
                <a:off x="4846466" y="4887884"/>
                <a:ext cx="3999084" cy="1055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5264150" y="5173663"/>
                <a:ext cx="2862263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 dirty="0"/>
                  <a:t>Sickle-cell polypeptide</a:t>
                </a:r>
              </a:p>
            </p:txBody>
          </p:sp>
          <p:sp>
            <p:nvSpPr>
              <p:cNvPr id="32" name="Text Box 31"/>
              <p:cNvSpPr txBox="1">
                <a:spLocks noChangeArrowheads="1"/>
              </p:cNvSpPr>
              <p:nvPr/>
            </p:nvSpPr>
            <p:spPr bwMode="auto">
              <a:xfrm>
                <a:off x="6559550" y="5595938"/>
                <a:ext cx="4254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lnSpc>
                    <a:spcPct val="95000"/>
                  </a:lnSpc>
                </a:pPr>
                <a:r>
                  <a:rPr lang="en-US" altLang="en-US" sz="2000" b="1">
                    <a:solidFill>
                      <a:srgbClr val="FECA64"/>
                    </a:solidFill>
                  </a:rPr>
                  <a:t>Val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82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834</Words>
  <Application>Microsoft Office PowerPoint</Application>
  <PresentationFormat>On-screen Show (4:3)</PresentationFormat>
  <Paragraphs>372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Tahoma</vt:lpstr>
      <vt:lpstr>Times</vt:lpstr>
      <vt:lpstr>Times New Roman</vt:lpstr>
      <vt:lpstr>Office Theme</vt:lpstr>
      <vt:lpstr>Crop</vt:lpstr>
      <vt:lpstr>Remember that the test is on Tuesday</vt:lpstr>
      <vt:lpstr>PowerPoint Presentation</vt:lpstr>
      <vt:lpstr>You Must Know</vt:lpstr>
      <vt:lpstr>PowerPoint Presentation</vt:lpstr>
      <vt:lpstr>Mutagens</vt:lpstr>
      <vt:lpstr>PowerPoint Presentation</vt:lpstr>
      <vt:lpstr>PowerPoint Presentation</vt:lpstr>
      <vt:lpstr>The molecular basis of sickle-cell disease</vt:lpstr>
      <vt:lpstr>PowerPoint Presentation</vt:lpstr>
      <vt:lpstr>Types of Small-Scale Mutations</vt:lpstr>
      <vt:lpstr>Substitutions</vt:lpstr>
      <vt:lpstr>Figure 14.26a</vt:lpstr>
      <vt:lpstr>PowerPoint Presentation</vt:lpstr>
      <vt:lpstr>PowerPoint Presentation</vt:lpstr>
      <vt:lpstr>Frameshift mutations</vt:lpstr>
      <vt:lpstr>Figure 14.26f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60</cp:revision>
  <dcterms:created xsi:type="dcterms:W3CDTF">2015-01-22T22:39:46Z</dcterms:created>
  <dcterms:modified xsi:type="dcterms:W3CDTF">2020-01-30T19:41:29Z</dcterms:modified>
</cp:coreProperties>
</file>