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6" r:id="rId3"/>
    <p:sldId id="317" r:id="rId4"/>
    <p:sldId id="330" r:id="rId5"/>
    <p:sldId id="331" r:id="rId6"/>
    <p:sldId id="318" r:id="rId7"/>
    <p:sldId id="325" r:id="rId8"/>
    <p:sldId id="327" r:id="rId9"/>
    <p:sldId id="320" r:id="rId10"/>
    <p:sldId id="321" r:id="rId11"/>
    <p:sldId id="322" r:id="rId12"/>
    <p:sldId id="326" r:id="rId13"/>
    <p:sldId id="323" r:id="rId14"/>
    <p:sldId id="324" r:id="rId15"/>
    <p:sldId id="329" r:id="rId16"/>
    <p:sldId id="32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228" autoAdjust="0"/>
  </p:normalViewPr>
  <p:slideViewPr>
    <p:cSldViewPr>
      <p:cViewPr varScale="1">
        <p:scale>
          <a:sx n="50" d="100"/>
          <a:sy n="50" d="100"/>
        </p:scale>
        <p:origin x="238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9427B-281F-4931-B22B-DDE4566A049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140B1-430E-46EB-93C6-EEBFE00E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8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D8954-C7C4-4C65-8E6D-25628403822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4D1D8-CF96-4AFA-9355-4C367996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FDBE3488-8BEC-4876-A7A6-FB41F14C6F5A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EE1DE4EA-BE3D-469C-8EE9-3912828147D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The flow of information from gene to protein is based on a </a:t>
            </a:r>
            <a:r>
              <a:rPr lang="en-US" altLang="en-US" b="1" dirty="0"/>
              <a:t>triplet code</a:t>
            </a:r>
            <a:r>
              <a:rPr lang="en-US" altLang="en-US" dirty="0"/>
              <a:t>: a series of </a:t>
            </a:r>
            <a:r>
              <a:rPr lang="en-US" altLang="en-US" dirty="0" err="1"/>
              <a:t>nonoverlapping</a:t>
            </a:r>
            <a:r>
              <a:rPr lang="en-US" altLang="en-US" dirty="0"/>
              <a:t>, three-nucleotide words.</a:t>
            </a:r>
          </a:p>
          <a:p>
            <a:pPr marL="292100" indent="-292100" eaLnBrk="1" hangingPunct="1"/>
            <a:r>
              <a:rPr lang="en-US" altLang="en-US" dirty="0"/>
              <a:t>The words of a gene are transcribed into complementary </a:t>
            </a:r>
            <a:r>
              <a:rPr lang="en-US" altLang="en-US" dirty="0" err="1"/>
              <a:t>nonoverlapping</a:t>
            </a:r>
            <a:r>
              <a:rPr lang="en-US" altLang="en-US" dirty="0"/>
              <a:t> three-nucleotide words of mRNA.</a:t>
            </a:r>
          </a:p>
          <a:p>
            <a:pPr marL="292100" indent="-292100" eaLnBrk="1" hangingPunct="1"/>
            <a:r>
              <a:rPr lang="en-US" altLang="en-US" dirty="0"/>
              <a:t>These words are then translated into a chain of amino acids, forming a polypeptide.</a:t>
            </a:r>
          </a:p>
          <a:p>
            <a:pPr marL="292100" indent="-292100" eaLnBrk="1" hangingPunct="1"/>
            <a:r>
              <a:rPr lang="en-US" altLang="en-US" dirty="0"/>
              <a:t>During transcription, one of the two DNA strands, called the </a:t>
            </a:r>
            <a:r>
              <a:rPr lang="en-US" altLang="en-US" b="1" dirty="0"/>
              <a:t>template strand, </a:t>
            </a:r>
            <a:r>
              <a:rPr lang="en-US" altLang="en-US" dirty="0"/>
              <a:t>provides a template for ordering the sequence of complementary  nucleotides in an RNA transcript.</a:t>
            </a:r>
          </a:p>
          <a:p>
            <a:pPr marL="292100" indent="-292100" eaLnBrk="1" hangingPunct="1"/>
            <a:r>
              <a:rPr lang="en-US" altLang="en-US" dirty="0"/>
              <a:t>The template strand is always the same strand for any given gene.</a:t>
            </a:r>
          </a:p>
          <a:p>
            <a:pPr marL="292100" indent="-292100" eaLnBrk="1" hangingPunct="1"/>
            <a:r>
              <a:rPr lang="en-US" altLang="en-US" dirty="0"/>
              <a:t>During translation, the mRNA base triplets, called </a:t>
            </a:r>
            <a:r>
              <a:rPr lang="en-US" altLang="en-US" b="1" dirty="0"/>
              <a:t>codons</a:t>
            </a:r>
            <a:r>
              <a:rPr lang="en-US" altLang="en-US" dirty="0"/>
              <a:t>, are read in the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to 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direction.</a:t>
            </a:r>
          </a:p>
          <a:p>
            <a:pPr marL="292100" indent="-292100" eaLnBrk="1" hangingPunct="1"/>
            <a:r>
              <a:rPr lang="en-US" altLang="en-US" dirty="0"/>
              <a:t>Each codon specifies the amino acid (one of 20) to be placed at the corresponding position along a polypeptide.</a:t>
            </a:r>
          </a:p>
          <a:p>
            <a:pPr marL="292100" indent="-292100" eaLnBrk="1" hangingPunct="1"/>
            <a:r>
              <a:rPr lang="en-US" altLang="en-US" dirty="0"/>
              <a:t>Codons must be read in the correct </a:t>
            </a:r>
            <a:r>
              <a:rPr lang="en-US" altLang="en-US" b="1" dirty="0"/>
              <a:t>reading frame </a:t>
            </a:r>
            <a:r>
              <a:rPr lang="en-US" altLang="en-US" dirty="0"/>
              <a:t>(correct groupings) in order for the specified polypeptide to be produced.</a:t>
            </a:r>
          </a:p>
          <a:p>
            <a:pPr marL="292100" indent="-292100" eaLnBrk="1" hangingPunct="1"/>
            <a:r>
              <a:rPr lang="en-US" altLang="en-US" dirty="0"/>
              <a:t>Codons are read one at a time in a </a:t>
            </a:r>
            <a:r>
              <a:rPr lang="en-US" altLang="en-US" dirty="0" err="1"/>
              <a:t>nonoverlapping</a:t>
            </a:r>
            <a:r>
              <a:rPr lang="en-US" altLang="en-US" dirty="0"/>
              <a:t> fashion.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C4275D8-277F-49A2-925A-F0E58F3DABD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Of the 64 triplets, 61 code for amino acids; 3 triplets are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stop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signals to end translation.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C4275D8-277F-49A2-925A-F0E58F3DABD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Of the 64 triplets, 61 code for amino acids; 3 triplets are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stop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signals to end translation.</a:t>
            </a:r>
          </a:p>
          <a:p>
            <a:pPr marL="292100" indent="-292100" eaLnBrk="1" hangingPunct="1"/>
            <a:r>
              <a:rPr lang="en-US" altLang="en-US" dirty="0"/>
              <a:t>The genetic code is redundant: more than one codon may specify a particular amino acid.</a:t>
            </a:r>
          </a:p>
          <a:p>
            <a:pPr marL="292100" indent="-292100" eaLnBrk="1" hangingPunct="1"/>
            <a:r>
              <a:rPr lang="en-US" altLang="en-US" dirty="0"/>
              <a:t>But it is not ambiguous: no codon specifies more than one amino acid.</a:t>
            </a:r>
          </a:p>
          <a:p>
            <a:pPr marL="292100" indent="-29210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altLang="en-US" dirty="0"/>
              <a:t>The genetic code is nearly universal, shared by the simplest bacteria and the most complex animals.</a:t>
            </a:r>
            <a:r>
              <a:rPr lang="en-US" altLang="en-US" baseline="0" dirty="0"/>
              <a:t>  </a:t>
            </a:r>
            <a:r>
              <a:rPr lang="en-US" altLang="en-US" dirty="0"/>
              <a:t>Genes can be transcribed and translated after being transplanted from one species to another.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4D1D8-CF96-4AFA-9355-4C36799664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altLang="en-US" dirty="0"/>
              <a:t>Horizontal gene transfer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4D1D8-CF96-4AFA-9355-4C36799664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altLang="en-US" dirty="0"/>
              <a:t>The genetic code is nearly universal, shared by the simplest bacteria and the most complex animals.</a:t>
            </a:r>
            <a:r>
              <a:rPr lang="en-US" altLang="en-US" baseline="0" dirty="0"/>
              <a:t>  </a:t>
            </a:r>
            <a:r>
              <a:rPr lang="en-US" altLang="en-US" dirty="0"/>
              <a:t>Genes can be transcribed and translated after being transplanted from one species to another.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4D1D8-CF96-4AFA-9355-4C36799664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1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altLang="en-US" dirty="0"/>
              <a:t>The information content of genes is in the form of specific sequences of nucleotides in DNA.</a:t>
            </a:r>
          </a:p>
          <a:p>
            <a:pPr marL="292100" indent="-292100" eaLnBrk="1" hangingPunct="1"/>
            <a:r>
              <a:rPr lang="en-US" altLang="en-US" dirty="0"/>
              <a:t>The DNA inherited by an organism leads to specific traits by dictating the synthesis of proteins.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4D1D8-CF96-4AFA-9355-4C36799664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5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sections</a:t>
            </a:r>
            <a:r>
              <a:rPr lang="en-US" baseline="0" dirty="0"/>
              <a:t> 4.3 and 4.4 in your textbook</a:t>
            </a:r>
          </a:p>
          <a:p>
            <a:pPr marL="292100" indent="-292100" eaLnBrk="1" hangingPunct="1"/>
            <a:r>
              <a:rPr lang="en-US" altLang="en-US" b="1" dirty="0"/>
              <a:t>Transcription </a:t>
            </a:r>
            <a:r>
              <a:rPr lang="en-US" altLang="en-US" dirty="0"/>
              <a:t>is the synthesis of RNA using information in DNA.</a:t>
            </a:r>
          </a:p>
          <a:p>
            <a:pPr marL="292100" indent="-292100" eaLnBrk="1" hangingPunct="1"/>
            <a:r>
              <a:rPr lang="en-US" altLang="en-US" dirty="0"/>
              <a:t>Transcription produces </a:t>
            </a:r>
            <a:r>
              <a:rPr lang="en-US" altLang="en-US" b="1" dirty="0"/>
              <a:t>messenger RNA </a:t>
            </a:r>
            <a:r>
              <a:rPr lang="en-US" altLang="en-US" dirty="0"/>
              <a:t>(</a:t>
            </a:r>
            <a:r>
              <a:rPr lang="en-US" altLang="en-US" b="1" dirty="0"/>
              <a:t>mRNA</a:t>
            </a:r>
            <a:r>
              <a:rPr lang="en-US" altLang="en-US" dirty="0"/>
              <a:t>).</a:t>
            </a:r>
          </a:p>
          <a:p>
            <a:pPr marL="292100" indent="-292100" eaLnBrk="1" hangingPunct="1"/>
            <a:r>
              <a:rPr lang="en-US" altLang="en-US" b="1" dirty="0"/>
              <a:t>Translation </a:t>
            </a:r>
            <a:r>
              <a:rPr lang="en-US" altLang="en-US" dirty="0"/>
              <a:t>is the synthesis of a polypeptide, using information in the mRNA.</a:t>
            </a:r>
          </a:p>
          <a:p>
            <a:pPr marL="292100" indent="-292100" eaLnBrk="1" hangingPunct="1"/>
            <a:r>
              <a:rPr lang="en-US" altLang="en-US" b="1" dirty="0"/>
              <a:t>Ribosomes </a:t>
            </a:r>
            <a:r>
              <a:rPr lang="en-US" altLang="en-US" dirty="0"/>
              <a:t>are the sites of translation.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4D1D8-CF96-4AFA-9355-4C36799664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7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sections</a:t>
            </a:r>
            <a:r>
              <a:rPr lang="en-US" baseline="0" dirty="0"/>
              <a:t> 4.3 and 4.4 in your textbook</a:t>
            </a:r>
          </a:p>
          <a:p>
            <a:pPr marL="292100" indent="-292100" eaLnBrk="1" hangingPunct="1"/>
            <a:r>
              <a:rPr lang="en-US" altLang="en-US" b="1" dirty="0"/>
              <a:t>Transcription </a:t>
            </a:r>
            <a:r>
              <a:rPr lang="en-US" altLang="en-US" dirty="0"/>
              <a:t>is the synthesis of RNA using information in DNA.</a:t>
            </a:r>
          </a:p>
          <a:p>
            <a:pPr marL="292100" indent="-292100" eaLnBrk="1" hangingPunct="1"/>
            <a:r>
              <a:rPr lang="en-US" altLang="en-US" dirty="0"/>
              <a:t>Transcription produces </a:t>
            </a:r>
            <a:r>
              <a:rPr lang="en-US" altLang="en-US" b="1" dirty="0"/>
              <a:t>messenger RNA </a:t>
            </a:r>
            <a:r>
              <a:rPr lang="en-US" altLang="en-US" dirty="0"/>
              <a:t>(</a:t>
            </a:r>
            <a:r>
              <a:rPr lang="en-US" altLang="en-US" b="1" dirty="0"/>
              <a:t>mRNA</a:t>
            </a:r>
            <a:r>
              <a:rPr lang="en-US" altLang="en-US" dirty="0"/>
              <a:t>).</a:t>
            </a:r>
          </a:p>
          <a:p>
            <a:pPr marL="292100" indent="-292100" eaLnBrk="1" hangingPunct="1"/>
            <a:r>
              <a:rPr lang="en-US" altLang="en-US" b="1" dirty="0"/>
              <a:t>Translation </a:t>
            </a:r>
            <a:r>
              <a:rPr lang="en-US" altLang="en-US" dirty="0"/>
              <a:t>is the synthesis of a polypeptide, using information in the mRNA.</a:t>
            </a:r>
          </a:p>
          <a:p>
            <a:pPr marL="292100" indent="-292100" eaLnBrk="1" hangingPunct="1"/>
            <a:r>
              <a:rPr lang="en-US" altLang="en-US" b="1" dirty="0"/>
              <a:t>Ribosomes </a:t>
            </a:r>
            <a:r>
              <a:rPr lang="en-US" altLang="en-US" dirty="0"/>
              <a:t>are the sites of translation.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4D1D8-CF96-4AFA-9355-4C36799664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sections</a:t>
            </a:r>
            <a:r>
              <a:rPr lang="en-US" baseline="0" dirty="0"/>
              <a:t> 4.3 and 4.4 in your textbook</a:t>
            </a:r>
          </a:p>
          <a:p>
            <a:pPr marL="292100" indent="-292100" eaLnBrk="1" hangingPunct="1"/>
            <a:r>
              <a:rPr lang="en-US" altLang="en-US" b="1" dirty="0"/>
              <a:t>Transcription </a:t>
            </a:r>
            <a:r>
              <a:rPr lang="en-US" altLang="en-US" dirty="0"/>
              <a:t>is the synthesis of RNA using information in DNA.</a:t>
            </a:r>
          </a:p>
          <a:p>
            <a:pPr marL="292100" indent="-292100" eaLnBrk="1" hangingPunct="1"/>
            <a:r>
              <a:rPr lang="en-US" altLang="en-US" dirty="0"/>
              <a:t>Transcription produces </a:t>
            </a:r>
            <a:r>
              <a:rPr lang="en-US" altLang="en-US" b="1" dirty="0"/>
              <a:t>messenger RNA </a:t>
            </a:r>
            <a:r>
              <a:rPr lang="en-US" altLang="en-US" dirty="0"/>
              <a:t>(</a:t>
            </a:r>
            <a:r>
              <a:rPr lang="en-US" altLang="en-US" b="1" dirty="0"/>
              <a:t>mRNA</a:t>
            </a:r>
            <a:r>
              <a:rPr lang="en-US" altLang="en-US" dirty="0"/>
              <a:t>).</a:t>
            </a:r>
          </a:p>
          <a:p>
            <a:pPr marL="292100" indent="-292100" eaLnBrk="1" hangingPunct="1"/>
            <a:r>
              <a:rPr lang="en-US" altLang="en-US" b="1" dirty="0"/>
              <a:t>Translation </a:t>
            </a:r>
            <a:r>
              <a:rPr lang="en-US" altLang="en-US" dirty="0"/>
              <a:t>is the synthesis of a polypeptide, using information in the mRNA.</a:t>
            </a:r>
          </a:p>
          <a:p>
            <a:pPr marL="292100" indent="-292100" eaLnBrk="1" hangingPunct="1"/>
            <a:r>
              <a:rPr lang="en-US" altLang="en-US" b="1" dirty="0"/>
              <a:t>Ribosomes </a:t>
            </a:r>
            <a:r>
              <a:rPr lang="en-US" altLang="en-US" dirty="0"/>
              <a:t>are the sites of translation.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4D1D8-CF96-4AFA-9355-4C36799664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CDD0CD5-B960-489B-858F-BC378E8AA5C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C43DDC0-3854-43F3-A26D-73DECA8AB7F1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E31375D-2CB8-4F32-87AA-5E288F5065E1}" type="slidenum">
              <a:rPr lang="en-US" altLang="en-US">
                <a:ea typeface="ヒラギノ角ゴ Pro W3" pitchFamily="84" charset="-128"/>
                <a:sym typeface="Symbol" pitchFamily="84" charset="2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ea typeface="ヒラギノ角ゴ Pro W3" pitchFamily="84" charset="-128"/>
              <a:sym typeface="Symbol" pitchFamily="84" charset="2"/>
            </a:endParaRP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RNA is chemically similar to DNA, but RNA has a ribose sugar and the base uracil (U) rather than thymine (T).  </a:t>
            </a:r>
            <a:r>
              <a:rPr lang="en-US" altLang="en-US"/>
              <a:t>RNA is usually single-stranded.</a:t>
            </a:r>
          </a:p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3F59343-C66D-483B-8A21-90AEC05A4961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9802E32A-025A-458C-B129-29FC0862D9D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In eukaryotes, the nuclear envelope separates transcription from translation. </a:t>
            </a:r>
          </a:p>
          <a:p>
            <a:pPr marL="292100" indent="-292100" eaLnBrk="1" hangingPunct="1"/>
            <a:r>
              <a:rPr lang="en-US" altLang="en-US" dirty="0"/>
              <a:t>Eukaryotic RNA transcripts are modified through RNA processing to yield the finished mRNA.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 </a:t>
            </a:r>
            <a:r>
              <a:rPr lang="en-US" altLang="en-US" b="1" dirty="0"/>
              <a:t>primary transcript </a:t>
            </a:r>
            <a:r>
              <a:rPr lang="en-US" altLang="en-US" dirty="0"/>
              <a:t>is the initial RNA transcript from any gene prior to processing.</a:t>
            </a:r>
          </a:p>
          <a:p>
            <a:pPr marL="292100" indent="-292100" eaLnBrk="1" hangingPunct="1"/>
            <a:r>
              <a:rPr lang="en-US" altLang="en-US" dirty="0"/>
              <a:t>Eukaryotic mRNA must be transported out of the nucleus to be translated.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6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3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7587-6F70-450F-8093-35C199E2F75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1E77-28DD-4C24-BBCB-6302F529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0819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Chapter 14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Central Dogma and the Genetic Code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56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2" descr="14_04bGeneticInfoFlow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1971675" y="136525"/>
            <a:ext cx="52006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1"/>
          <p:cNvSpPr txBox="1">
            <a:spLocks noChangeArrowheads="1"/>
          </p:cNvSpPr>
          <p:nvPr/>
        </p:nvSpPr>
        <p:spPr bwMode="auto">
          <a:xfrm>
            <a:off x="5454650" y="330200"/>
            <a:ext cx="1022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Nuclear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envelope</a:t>
            </a:r>
          </a:p>
        </p:txBody>
      </p:sp>
      <p:sp>
        <p:nvSpPr>
          <p:cNvPr id="23557" name="Text Box 31"/>
          <p:cNvSpPr txBox="1">
            <a:spLocks noChangeArrowheads="1"/>
          </p:cNvSpPr>
          <p:nvPr/>
        </p:nvSpPr>
        <p:spPr bwMode="auto">
          <a:xfrm>
            <a:off x="4972050" y="2459038"/>
            <a:ext cx="11588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Pre-mRNA</a:t>
            </a:r>
          </a:p>
        </p:txBody>
      </p:sp>
      <p:sp>
        <p:nvSpPr>
          <p:cNvPr id="23558" name="Text Box 31"/>
          <p:cNvSpPr txBox="1">
            <a:spLocks noChangeArrowheads="1"/>
          </p:cNvSpPr>
          <p:nvPr/>
        </p:nvSpPr>
        <p:spPr bwMode="auto">
          <a:xfrm>
            <a:off x="5027613" y="1643063"/>
            <a:ext cx="504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DNA</a:t>
            </a:r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92400" y="1785938"/>
            <a:ext cx="18129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TRANSCRIPTION</a:t>
            </a:r>
          </a:p>
        </p:txBody>
      </p:sp>
      <p:sp>
        <p:nvSpPr>
          <p:cNvPr id="23560" name="Text Box 31"/>
          <p:cNvSpPr txBox="1">
            <a:spLocks noChangeArrowheads="1"/>
          </p:cNvSpPr>
          <p:nvPr/>
        </p:nvSpPr>
        <p:spPr bwMode="auto">
          <a:xfrm>
            <a:off x="2019300" y="6281738"/>
            <a:ext cx="21256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(b) Eukaryotic cell</a:t>
            </a:r>
          </a:p>
        </p:txBody>
      </p:sp>
      <p:sp>
        <p:nvSpPr>
          <p:cNvPr id="23561" name="Line 49"/>
          <p:cNvSpPr>
            <a:spLocks noChangeShapeType="1"/>
          </p:cNvSpPr>
          <p:nvPr/>
        </p:nvSpPr>
        <p:spPr bwMode="auto">
          <a:xfrm flipH="1">
            <a:off x="5176838" y="544513"/>
            <a:ext cx="233362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71675" y="2459037"/>
            <a:ext cx="5200650" cy="4288603"/>
            <a:chOff x="1971675" y="2459037"/>
            <a:chExt cx="5200650" cy="4288603"/>
          </a:xfrm>
        </p:grpSpPr>
        <p:pic>
          <p:nvPicPr>
            <p:cNvPr id="11" name="Picture 17" descr="14_04bGeneticInfoFlow_2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71" b="-396"/>
            <a:stretch/>
          </p:blipFill>
          <p:spPr bwMode="auto">
            <a:xfrm>
              <a:off x="1971675" y="2459037"/>
              <a:ext cx="5200650" cy="4288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4972050" y="2459038"/>
              <a:ext cx="1158875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Pre-mRNA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4044950" y="3289300"/>
              <a:ext cx="6873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mRNA</a:t>
              </a: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2589213" y="2630488"/>
              <a:ext cx="20462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RNA PROCESSING</a:t>
              </a: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2019300" y="6281738"/>
              <a:ext cx="2125663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(b) Eukaryotic cell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71675" y="1"/>
            <a:ext cx="5200650" cy="6626224"/>
            <a:chOff x="1971675" y="1"/>
            <a:chExt cx="5200650" cy="6626224"/>
          </a:xfrm>
        </p:grpSpPr>
        <p:pic>
          <p:nvPicPr>
            <p:cNvPr id="17" name="Picture 17" descr="14_04bGeneticInfoFlow_3-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72" b="2530"/>
            <a:stretch/>
          </p:blipFill>
          <p:spPr bwMode="auto">
            <a:xfrm>
              <a:off x="1971675" y="1"/>
              <a:ext cx="5200650" cy="655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5454650" y="330200"/>
              <a:ext cx="102235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Nuclear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envelope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972050" y="2459038"/>
              <a:ext cx="1158875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Pre-mRNA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044950" y="3289300"/>
              <a:ext cx="687388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mRNA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5027613" y="1643063"/>
              <a:ext cx="504825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DNA</a:t>
              </a: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2589213" y="2630488"/>
              <a:ext cx="20462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RNA PROCESSING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2692400" y="1785938"/>
              <a:ext cx="1812925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TRANSCRIPTION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51125" y="4586288"/>
              <a:ext cx="16446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TRANSLATION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4502150" y="5429250"/>
              <a:ext cx="1287463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Polypeptide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5127625" y="4649788"/>
              <a:ext cx="1125538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Ribosome</a:t>
              </a: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2019300" y="6281738"/>
              <a:ext cx="2125663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(b) Eukaryotic cell</a:t>
              </a: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H="1">
              <a:off x="4938713" y="4795838"/>
              <a:ext cx="152400" cy="187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>
              <a:off x="4235450" y="5392738"/>
              <a:ext cx="242888" cy="14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497" y="1767188"/>
            <a:ext cx="4002453" cy="1077218"/>
            <a:chOff x="42497" y="1767188"/>
            <a:chExt cx="4002453" cy="1077218"/>
          </a:xfrm>
        </p:grpSpPr>
        <p:sp>
          <p:nvSpPr>
            <p:cNvPr id="2" name="Rectangle 1"/>
            <p:cNvSpPr/>
            <p:nvPr/>
          </p:nvSpPr>
          <p:spPr>
            <a:xfrm>
              <a:off x="42497" y="1767188"/>
              <a:ext cx="192129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b="1" dirty="0"/>
                <a:t>primary </a:t>
              </a:r>
            </a:p>
            <a:p>
              <a:r>
                <a:rPr lang="en-US" altLang="en-US" sz="3200" b="1" dirty="0"/>
                <a:t>transcript </a:t>
              </a:r>
              <a:endParaRPr lang="en-US" sz="32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673633" y="2286000"/>
              <a:ext cx="237131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7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6863" y="4441031"/>
            <a:ext cx="8548687" cy="2215357"/>
            <a:chOff x="296863" y="4441031"/>
            <a:chExt cx="8548687" cy="2215357"/>
          </a:xfrm>
        </p:grpSpPr>
        <p:pic>
          <p:nvPicPr>
            <p:cNvPr id="93" name="Picture 136" descr="14_05TripletCode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24" b="2464"/>
            <a:stretch/>
          </p:blipFill>
          <p:spPr bwMode="auto">
            <a:xfrm>
              <a:off x="296863" y="4441031"/>
              <a:ext cx="8548687" cy="216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 Box 31"/>
            <p:cNvSpPr txBox="1">
              <a:spLocks noChangeArrowheads="1"/>
            </p:cNvSpPr>
            <p:nvPr/>
          </p:nvSpPr>
          <p:spPr bwMode="auto">
            <a:xfrm>
              <a:off x="546100" y="5559425"/>
              <a:ext cx="10001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Protein</a:t>
              </a: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3300413" y="5607050"/>
              <a:ext cx="4603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 dirty="0" err="1">
                  <a:solidFill>
                    <a:schemeClr val="bg1"/>
                  </a:solidFill>
                </a:rPr>
                <a:t>Trp</a:t>
              </a:r>
              <a:endParaRPr lang="en-US" altLang="en-US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 Box 31"/>
            <p:cNvSpPr txBox="1">
              <a:spLocks noChangeArrowheads="1"/>
            </p:cNvSpPr>
            <p:nvPr/>
          </p:nvSpPr>
          <p:spPr bwMode="auto">
            <a:xfrm>
              <a:off x="663575" y="4699000"/>
              <a:ext cx="1989138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 dirty="0"/>
                <a:t>TRANSLATION</a:t>
              </a:r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2813050" y="6348413"/>
              <a:ext cx="14747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Amino acid</a:t>
              </a:r>
            </a:p>
          </p:txBody>
        </p:sp>
        <p:sp>
          <p:nvSpPr>
            <p:cNvPr id="99" name="Text Box 31"/>
            <p:cNvSpPr txBox="1">
              <a:spLocks noChangeArrowheads="1"/>
            </p:cNvSpPr>
            <p:nvPr/>
          </p:nvSpPr>
          <p:spPr bwMode="auto">
            <a:xfrm>
              <a:off x="4676775" y="5608638"/>
              <a:ext cx="534988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Phe</a:t>
              </a:r>
            </a:p>
          </p:txBody>
        </p: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>
              <a:off x="6113463" y="5602288"/>
              <a:ext cx="4603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Gly</a:t>
              </a:r>
            </a:p>
          </p:txBody>
        </p:sp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7527925" y="5602288"/>
              <a:ext cx="534988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Ser</a:t>
              </a:r>
            </a:p>
          </p:txBody>
        </p:sp>
      </p:grpSp>
      <p:pic>
        <p:nvPicPr>
          <p:cNvPr id="30722" name="Picture 136" descr="14_05TripletCod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9"/>
          <a:stretch/>
        </p:blipFill>
        <p:spPr bwMode="auto">
          <a:xfrm>
            <a:off x="296863" y="258763"/>
            <a:ext cx="8548687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14.5</a:t>
            </a:r>
          </a:p>
        </p:txBody>
      </p:sp>
      <p:sp>
        <p:nvSpPr>
          <p:cNvPr id="30724" name="Text Box 31"/>
          <p:cNvSpPr txBox="1">
            <a:spLocks noChangeArrowheads="1"/>
          </p:cNvSpPr>
          <p:nvPr/>
        </p:nvSpPr>
        <p:spPr bwMode="auto">
          <a:xfrm>
            <a:off x="636588" y="274638"/>
            <a:ext cx="11715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DNA</a:t>
            </a:r>
          </a:p>
          <a:p>
            <a:pPr>
              <a:lnSpc>
                <a:spcPct val="95000"/>
              </a:lnSpc>
            </a:pPr>
            <a:r>
              <a:rPr lang="en-US" altLang="en-US" sz="2100" b="1"/>
              <a:t>template</a:t>
            </a:r>
          </a:p>
          <a:p>
            <a:pPr>
              <a:lnSpc>
                <a:spcPct val="95000"/>
              </a:lnSpc>
            </a:pPr>
            <a:r>
              <a:rPr lang="en-US" altLang="en-US" sz="2100" b="1"/>
              <a:t>strand</a:t>
            </a:r>
          </a:p>
        </p:txBody>
      </p:sp>
      <p:sp>
        <p:nvSpPr>
          <p:cNvPr id="30727" name="Text Box 31"/>
          <p:cNvSpPr txBox="1">
            <a:spLocks noChangeArrowheads="1"/>
          </p:cNvSpPr>
          <p:nvPr/>
        </p:nvSpPr>
        <p:spPr bwMode="auto">
          <a:xfrm>
            <a:off x="2497138" y="69215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3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30733" name="Text Box 31"/>
          <p:cNvSpPr txBox="1">
            <a:spLocks noChangeArrowheads="1"/>
          </p:cNvSpPr>
          <p:nvPr/>
        </p:nvSpPr>
        <p:spPr bwMode="auto">
          <a:xfrm>
            <a:off x="2490788" y="2022475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5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30736" name="Text Box 31"/>
          <p:cNvSpPr txBox="1">
            <a:spLocks noChangeArrowheads="1"/>
          </p:cNvSpPr>
          <p:nvPr/>
        </p:nvSpPr>
        <p:spPr bwMode="auto">
          <a:xfrm>
            <a:off x="8570913" y="2022475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3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30737" name="Text Box 31"/>
          <p:cNvSpPr txBox="1">
            <a:spLocks noChangeArrowheads="1"/>
          </p:cNvSpPr>
          <p:nvPr/>
        </p:nvSpPr>
        <p:spPr bwMode="auto">
          <a:xfrm>
            <a:off x="8564563" y="69215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5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30753" name="Text Box 31"/>
          <p:cNvSpPr txBox="1">
            <a:spLocks noChangeArrowheads="1"/>
          </p:cNvSpPr>
          <p:nvPr/>
        </p:nvSpPr>
        <p:spPr bwMode="auto">
          <a:xfrm>
            <a:off x="3417888" y="98425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54" name="Text Box 31"/>
          <p:cNvSpPr txBox="1">
            <a:spLocks noChangeArrowheads="1"/>
          </p:cNvSpPr>
          <p:nvPr/>
        </p:nvSpPr>
        <p:spPr bwMode="auto">
          <a:xfrm>
            <a:off x="2947988" y="98583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55" name="Text Box 31"/>
          <p:cNvSpPr txBox="1">
            <a:spLocks noChangeArrowheads="1"/>
          </p:cNvSpPr>
          <p:nvPr/>
        </p:nvSpPr>
        <p:spPr bwMode="auto">
          <a:xfrm>
            <a:off x="3886200" y="985838"/>
            <a:ext cx="2809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56" name="Text Box 31"/>
          <p:cNvSpPr txBox="1">
            <a:spLocks noChangeArrowheads="1"/>
          </p:cNvSpPr>
          <p:nvPr/>
        </p:nvSpPr>
        <p:spPr bwMode="auto">
          <a:xfrm>
            <a:off x="4364038" y="98425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57" name="Text Box 31"/>
          <p:cNvSpPr txBox="1">
            <a:spLocks noChangeArrowheads="1"/>
          </p:cNvSpPr>
          <p:nvPr/>
        </p:nvSpPr>
        <p:spPr bwMode="auto">
          <a:xfrm>
            <a:off x="5300663" y="98583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58" name="Text Box 31"/>
          <p:cNvSpPr txBox="1">
            <a:spLocks noChangeArrowheads="1"/>
          </p:cNvSpPr>
          <p:nvPr/>
        </p:nvSpPr>
        <p:spPr bwMode="auto">
          <a:xfrm>
            <a:off x="4830763" y="98583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59" name="Text Box 31"/>
          <p:cNvSpPr txBox="1">
            <a:spLocks noChangeArrowheads="1"/>
          </p:cNvSpPr>
          <p:nvPr/>
        </p:nvSpPr>
        <p:spPr bwMode="auto">
          <a:xfrm>
            <a:off x="5772150" y="985838"/>
            <a:ext cx="2809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60" name="Text Box 31"/>
          <p:cNvSpPr txBox="1">
            <a:spLocks noChangeArrowheads="1"/>
          </p:cNvSpPr>
          <p:nvPr/>
        </p:nvSpPr>
        <p:spPr bwMode="auto">
          <a:xfrm>
            <a:off x="6230938" y="98425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61" name="Text Box 31"/>
          <p:cNvSpPr txBox="1">
            <a:spLocks noChangeArrowheads="1"/>
          </p:cNvSpPr>
          <p:nvPr/>
        </p:nvSpPr>
        <p:spPr bwMode="auto">
          <a:xfrm>
            <a:off x="7173913" y="98583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62" name="Text Box 31"/>
          <p:cNvSpPr txBox="1">
            <a:spLocks noChangeArrowheads="1"/>
          </p:cNvSpPr>
          <p:nvPr/>
        </p:nvSpPr>
        <p:spPr bwMode="auto">
          <a:xfrm>
            <a:off x="6696075" y="985838"/>
            <a:ext cx="2809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763" name="Text Box 31"/>
          <p:cNvSpPr txBox="1">
            <a:spLocks noChangeArrowheads="1"/>
          </p:cNvSpPr>
          <p:nvPr/>
        </p:nvSpPr>
        <p:spPr bwMode="auto">
          <a:xfrm>
            <a:off x="7637463" y="98583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764" name="Text Box 31"/>
          <p:cNvSpPr txBox="1">
            <a:spLocks noChangeArrowheads="1"/>
          </p:cNvSpPr>
          <p:nvPr/>
        </p:nvSpPr>
        <p:spPr bwMode="auto">
          <a:xfrm>
            <a:off x="8128000" y="985838"/>
            <a:ext cx="2809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65" name="Text Box 31"/>
          <p:cNvSpPr txBox="1">
            <a:spLocks noChangeArrowheads="1"/>
          </p:cNvSpPr>
          <p:nvPr/>
        </p:nvSpPr>
        <p:spPr bwMode="auto">
          <a:xfrm>
            <a:off x="3408363" y="169068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766" name="Text Box 31"/>
          <p:cNvSpPr txBox="1">
            <a:spLocks noChangeArrowheads="1"/>
          </p:cNvSpPr>
          <p:nvPr/>
        </p:nvSpPr>
        <p:spPr bwMode="auto">
          <a:xfrm>
            <a:off x="2957513" y="168910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67" name="Text Box 31"/>
          <p:cNvSpPr txBox="1">
            <a:spLocks noChangeArrowheads="1"/>
          </p:cNvSpPr>
          <p:nvPr/>
        </p:nvSpPr>
        <p:spPr bwMode="auto">
          <a:xfrm>
            <a:off x="3886200" y="1689100"/>
            <a:ext cx="2809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768" name="Text Box 31"/>
          <p:cNvSpPr txBox="1">
            <a:spLocks noChangeArrowheads="1"/>
          </p:cNvSpPr>
          <p:nvPr/>
        </p:nvSpPr>
        <p:spPr bwMode="auto">
          <a:xfrm>
            <a:off x="4373563" y="169068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69" name="Text Box 31"/>
          <p:cNvSpPr txBox="1">
            <a:spLocks noChangeArrowheads="1"/>
          </p:cNvSpPr>
          <p:nvPr/>
        </p:nvSpPr>
        <p:spPr bwMode="auto">
          <a:xfrm>
            <a:off x="5319713" y="169068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70" name="Text Box 31"/>
          <p:cNvSpPr txBox="1">
            <a:spLocks noChangeArrowheads="1"/>
          </p:cNvSpPr>
          <p:nvPr/>
        </p:nvSpPr>
        <p:spPr bwMode="auto">
          <a:xfrm>
            <a:off x="4840288" y="168910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71" name="Text Box 31"/>
          <p:cNvSpPr txBox="1">
            <a:spLocks noChangeArrowheads="1"/>
          </p:cNvSpPr>
          <p:nvPr/>
        </p:nvSpPr>
        <p:spPr bwMode="auto">
          <a:xfrm>
            <a:off x="5762625" y="1690688"/>
            <a:ext cx="2809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772" name="Text Box 31"/>
          <p:cNvSpPr txBox="1">
            <a:spLocks noChangeArrowheads="1"/>
          </p:cNvSpPr>
          <p:nvPr/>
        </p:nvSpPr>
        <p:spPr bwMode="auto">
          <a:xfrm>
            <a:off x="6230938" y="168910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773" name="Text Box 31"/>
          <p:cNvSpPr txBox="1">
            <a:spLocks noChangeArrowheads="1"/>
          </p:cNvSpPr>
          <p:nvPr/>
        </p:nvSpPr>
        <p:spPr bwMode="auto">
          <a:xfrm>
            <a:off x="7192963" y="169068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74" name="Text Box 31"/>
          <p:cNvSpPr txBox="1">
            <a:spLocks noChangeArrowheads="1"/>
          </p:cNvSpPr>
          <p:nvPr/>
        </p:nvSpPr>
        <p:spPr bwMode="auto">
          <a:xfrm>
            <a:off x="6715125" y="1690688"/>
            <a:ext cx="2809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75" name="Text Box 31"/>
          <p:cNvSpPr txBox="1">
            <a:spLocks noChangeArrowheads="1"/>
          </p:cNvSpPr>
          <p:nvPr/>
        </p:nvSpPr>
        <p:spPr bwMode="auto">
          <a:xfrm>
            <a:off x="7656513" y="1690688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76" name="Text Box 31"/>
          <p:cNvSpPr txBox="1">
            <a:spLocks noChangeArrowheads="1"/>
          </p:cNvSpPr>
          <p:nvPr/>
        </p:nvSpPr>
        <p:spPr bwMode="auto">
          <a:xfrm>
            <a:off x="8118475" y="1690688"/>
            <a:ext cx="2809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77" name="AutoShape 130"/>
          <p:cNvSpPr>
            <a:spLocks/>
          </p:cNvSpPr>
          <p:nvPr/>
        </p:nvSpPr>
        <p:spPr bwMode="auto">
          <a:xfrm>
            <a:off x="2089150" y="622300"/>
            <a:ext cx="296863" cy="842963"/>
          </a:xfrm>
          <a:prstGeom prst="leftBrace">
            <a:avLst>
              <a:gd name="adj1" fmla="val 338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30778" name="Line 131"/>
          <p:cNvSpPr>
            <a:spLocks noChangeShapeType="1"/>
          </p:cNvSpPr>
          <p:nvPr/>
        </p:nvSpPr>
        <p:spPr bwMode="auto">
          <a:xfrm flipH="1">
            <a:off x="1514475" y="1042988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96863" y="2491409"/>
            <a:ext cx="8548687" cy="1578941"/>
            <a:chOff x="296863" y="2491409"/>
            <a:chExt cx="8548687" cy="1578941"/>
          </a:xfrm>
        </p:grpSpPr>
        <p:pic>
          <p:nvPicPr>
            <p:cNvPr id="63" name="Picture 136" descr="14_05TripletCode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85" b="42419"/>
            <a:stretch/>
          </p:blipFill>
          <p:spPr bwMode="auto">
            <a:xfrm>
              <a:off x="296863" y="2491409"/>
              <a:ext cx="8548687" cy="151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8561388" y="3751263"/>
              <a:ext cx="280987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3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2493963" y="3754438"/>
              <a:ext cx="280987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 dirty="0"/>
                <a:t>5</a:t>
              </a:r>
              <a:r>
                <a:rPr lang="en-US" altLang="en-US" sz="2100" b="1" dirty="0">
                  <a:sym typeface="Symbol" pitchFamily="84" charset="2"/>
                </a:rPr>
                <a:t></a:t>
              </a:r>
              <a:endParaRPr lang="en-US" altLang="en-US" sz="2100" b="1" dirty="0"/>
            </a:p>
          </p:txBody>
        </p:sp>
      </p:grp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44513" y="3748088"/>
            <a:ext cx="865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mRNA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36575" y="2619375"/>
            <a:ext cx="22987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TRANSCRIPTION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405188" y="3427413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2954338" y="3429000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3883025" y="3425825"/>
            <a:ext cx="2809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4370388" y="3427413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5307013" y="3425825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827588" y="3425825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5759450" y="3425825"/>
            <a:ext cx="2809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6237288" y="3427413"/>
            <a:ext cx="280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180263" y="3425825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6711950" y="3425825"/>
            <a:ext cx="2809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7653338" y="3425825"/>
            <a:ext cx="2809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8115300" y="3429000"/>
            <a:ext cx="2809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>
                <a:solidFill>
                  <a:schemeClr val="bg1"/>
                </a:solidFill>
              </a:rPr>
              <a:t>A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493963" y="3751263"/>
            <a:ext cx="6348412" cy="554037"/>
            <a:chOff x="2493963" y="3751263"/>
            <a:chExt cx="6348412" cy="554037"/>
          </a:xfrm>
        </p:grpSpPr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8561388" y="3751263"/>
              <a:ext cx="280987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3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2493963" y="3754438"/>
              <a:ext cx="280987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5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88" name="AutoShape 132"/>
            <p:cNvSpPr>
              <a:spLocks/>
            </p:cNvSpPr>
            <p:nvPr/>
          </p:nvSpPr>
          <p:spPr bwMode="auto">
            <a:xfrm rot="-5400000">
              <a:off x="3363912" y="3536951"/>
              <a:ext cx="296863" cy="1236662"/>
            </a:xfrm>
            <a:prstGeom prst="leftBrace">
              <a:avLst>
                <a:gd name="adj1" fmla="val 4277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89" name="AutoShape 133"/>
            <p:cNvSpPr>
              <a:spLocks/>
            </p:cNvSpPr>
            <p:nvPr/>
          </p:nvSpPr>
          <p:spPr bwMode="auto">
            <a:xfrm rot="-5400000">
              <a:off x="4778375" y="3536950"/>
              <a:ext cx="296863" cy="1236663"/>
            </a:xfrm>
            <a:prstGeom prst="leftBrace">
              <a:avLst>
                <a:gd name="adj1" fmla="val 3741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90" name="AutoShape 134"/>
            <p:cNvSpPr>
              <a:spLocks/>
            </p:cNvSpPr>
            <p:nvPr/>
          </p:nvSpPr>
          <p:spPr bwMode="auto">
            <a:xfrm rot="-5400000">
              <a:off x="6192838" y="3538538"/>
              <a:ext cx="296862" cy="1236662"/>
            </a:xfrm>
            <a:prstGeom prst="leftBrace">
              <a:avLst>
                <a:gd name="adj1" fmla="val 4277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91" name="AutoShape 135"/>
            <p:cNvSpPr>
              <a:spLocks/>
            </p:cNvSpPr>
            <p:nvPr/>
          </p:nvSpPr>
          <p:spPr bwMode="auto">
            <a:xfrm rot="-5400000">
              <a:off x="7607301" y="3538537"/>
              <a:ext cx="296862" cy="1236663"/>
            </a:xfrm>
            <a:prstGeom prst="leftBrace">
              <a:avLst>
                <a:gd name="adj1" fmla="val 3741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</p:grp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3100388" y="4268788"/>
            <a:ext cx="9477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Codon</a:t>
            </a: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3100388" y="4268788"/>
            <a:ext cx="9477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 dirty="0"/>
              <a:t>Codon</a:t>
            </a:r>
          </a:p>
        </p:txBody>
      </p:sp>
    </p:spTree>
    <p:extLst>
      <p:ext uri="{BB962C8B-B14F-4D97-AF65-F5344CB8AC3E}">
        <p14:creationId xmlns:p14="http://schemas.microsoft.com/office/powerpoint/2010/main" val="17118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92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27" descr="14_06GeneticCod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3403600" y="113506"/>
            <a:ext cx="568801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31"/>
          <p:cNvSpPr txBox="1">
            <a:spLocks noChangeArrowheads="1"/>
          </p:cNvSpPr>
          <p:nvPr/>
        </p:nvSpPr>
        <p:spPr bwMode="auto">
          <a:xfrm>
            <a:off x="4086225" y="73898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UUU</a:t>
            </a:r>
          </a:p>
        </p:txBody>
      </p:sp>
      <p:sp>
        <p:nvSpPr>
          <p:cNvPr id="35845" name="Text Box 31"/>
          <p:cNvSpPr txBox="1">
            <a:spLocks noChangeArrowheads="1"/>
          </p:cNvSpPr>
          <p:nvPr/>
        </p:nvSpPr>
        <p:spPr bwMode="auto">
          <a:xfrm>
            <a:off x="5335588" y="137319"/>
            <a:ext cx="18891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Second mRNA base</a:t>
            </a:r>
          </a:p>
        </p:txBody>
      </p:sp>
      <p:sp>
        <p:nvSpPr>
          <p:cNvPr id="35846" name="Text Box 31"/>
          <p:cNvSpPr txBox="1">
            <a:spLocks noChangeArrowheads="1"/>
          </p:cNvSpPr>
          <p:nvPr/>
        </p:nvSpPr>
        <p:spPr bwMode="auto">
          <a:xfrm>
            <a:off x="4084638" y="108346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UUC</a:t>
            </a:r>
          </a:p>
        </p:txBody>
      </p:sp>
      <p:sp>
        <p:nvSpPr>
          <p:cNvPr id="35847" name="Text Box 31"/>
          <p:cNvSpPr txBox="1">
            <a:spLocks noChangeArrowheads="1"/>
          </p:cNvSpPr>
          <p:nvPr/>
        </p:nvSpPr>
        <p:spPr bwMode="auto">
          <a:xfrm>
            <a:off x="4083050" y="1423194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UUA</a:t>
            </a:r>
          </a:p>
        </p:txBody>
      </p:sp>
      <p:sp>
        <p:nvSpPr>
          <p:cNvPr id="35848" name="Text Box 31"/>
          <p:cNvSpPr txBox="1">
            <a:spLocks noChangeArrowheads="1"/>
          </p:cNvSpPr>
          <p:nvPr/>
        </p:nvSpPr>
        <p:spPr bwMode="auto">
          <a:xfrm>
            <a:off x="4083050" y="17629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UUG</a:t>
            </a:r>
          </a:p>
        </p:txBody>
      </p:sp>
      <p:sp>
        <p:nvSpPr>
          <p:cNvPr id="35849" name="Text Box 31"/>
          <p:cNvSpPr txBox="1">
            <a:spLocks noChangeArrowheads="1"/>
          </p:cNvSpPr>
          <p:nvPr/>
        </p:nvSpPr>
        <p:spPr bwMode="auto">
          <a:xfrm>
            <a:off x="5199063" y="73898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UCU</a:t>
            </a:r>
          </a:p>
        </p:txBody>
      </p:sp>
      <p:sp>
        <p:nvSpPr>
          <p:cNvPr id="35850" name="Text Box 31"/>
          <p:cNvSpPr txBox="1">
            <a:spLocks noChangeArrowheads="1"/>
          </p:cNvSpPr>
          <p:nvPr/>
        </p:nvSpPr>
        <p:spPr bwMode="auto">
          <a:xfrm>
            <a:off x="5197475" y="108346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UCC</a:t>
            </a:r>
          </a:p>
        </p:txBody>
      </p:sp>
      <p:sp>
        <p:nvSpPr>
          <p:cNvPr id="35851" name="Text Box 31"/>
          <p:cNvSpPr txBox="1">
            <a:spLocks noChangeArrowheads="1"/>
          </p:cNvSpPr>
          <p:nvPr/>
        </p:nvSpPr>
        <p:spPr bwMode="auto">
          <a:xfrm>
            <a:off x="5195888" y="1423194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UCA</a:t>
            </a:r>
          </a:p>
        </p:txBody>
      </p:sp>
      <p:sp>
        <p:nvSpPr>
          <p:cNvPr id="35852" name="Text Box 31"/>
          <p:cNvSpPr txBox="1">
            <a:spLocks noChangeArrowheads="1"/>
          </p:cNvSpPr>
          <p:nvPr/>
        </p:nvSpPr>
        <p:spPr bwMode="auto">
          <a:xfrm>
            <a:off x="5195888" y="17629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UCG</a:t>
            </a:r>
          </a:p>
        </p:txBody>
      </p:sp>
      <p:sp>
        <p:nvSpPr>
          <p:cNvPr id="35853" name="Text Box 31"/>
          <p:cNvSpPr txBox="1">
            <a:spLocks noChangeArrowheads="1"/>
          </p:cNvSpPr>
          <p:nvPr/>
        </p:nvSpPr>
        <p:spPr bwMode="auto">
          <a:xfrm>
            <a:off x="6313488" y="73898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UAU</a:t>
            </a:r>
          </a:p>
        </p:txBody>
      </p:sp>
      <p:sp>
        <p:nvSpPr>
          <p:cNvPr id="35854" name="Text Box 31"/>
          <p:cNvSpPr txBox="1">
            <a:spLocks noChangeArrowheads="1"/>
          </p:cNvSpPr>
          <p:nvPr/>
        </p:nvSpPr>
        <p:spPr bwMode="auto">
          <a:xfrm>
            <a:off x="6311900" y="108346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UAC</a:t>
            </a:r>
          </a:p>
        </p:txBody>
      </p:sp>
      <p:sp>
        <p:nvSpPr>
          <p:cNvPr id="35855" name="Text Box 31"/>
          <p:cNvSpPr txBox="1">
            <a:spLocks noChangeArrowheads="1"/>
          </p:cNvSpPr>
          <p:nvPr/>
        </p:nvSpPr>
        <p:spPr bwMode="auto">
          <a:xfrm>
            <a:off x="6310313" y="1423194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UAA</a:t>
            </a:r>
          </a:p>
        </p:txBody>
      </p:sp>
      <p:sp>
        <p:nvSpPr>
          <p:cNvPr id="35856" name="Text Box 31"/>
          <p:cNvSpPr txBox="1">
            <a:spLocks noChangeArrowheads="1"/>
          </p:cNvSpPr>
          <p:nvPr/>
        </p:nvSpPr>
        <p:spPr bwMode="auto">
          <a:xfrm>
            <a:off x="6310313" y="17629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UAG</a:t>
            </a:r>
          </a:p>
        </p:txBody>
      </p:sp>
      <p:sp>
        <p:nvSpPr>
          <p:cNvPr id="35857" name="Text Box 31"/>
          <p:cNvSpPr txBox="1">
            <a:spLocks noChangeArrowheads="1"/>
          </p:cNvSpPr>
          <p:nvPr/>
        </p:nvSpPr>
        <p:spPr bwMode="auto">
          <a:xfrm>
            <a:off x="7410450" y="73898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UGU</a:t>
            </a:r>
          </a:p>
        </p:txBody>
      </p:sp>
      <p:sp>
        <p:nvSpPr>
          <p:cNvPr id="35858" name="Text Box 31"/>
          <p:cNvSpPr txBox="1">
            <a:spLocks noChangeArrowheads="1"/>
          </p:cNvSpPr>
          <p:nvPr/>
        </p:nvSpPr>
        <p:spPr bwMode="auto">
          <a:xfrm>
            <a:off x="7408863" y="108346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UGC</a:t>
            </a:r>
          </a:p>
        </p:txBody>
      </p:sp>
      <p:sp>
        <p:nvSpPr>
          <p:cNvPr id="35859" name="Text Box 31"/>
          <p:cNvSpPr txBox="1">
            <a:spLocks noChangeArrowheads="1"/>
          </p:cNvSpPr>
          <p:nvPr/>
        </p:nvSpPr>
        <p:spPr bwMode="auto">
          <a:xfrm>
            <a:off x="7421563" y="1423194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UGA</a:t>
            </a:r>
          </a:p>
        </p:txBody>
      </p:sp>
      <p:sp>
        <p:nvSpPr>
          <p:cNvPr id="35860" name="Text Box 31"/>
          <p:cNvSpPr txBox="1">
            <a:spLocks noChangeArrowheads="1"/>
          </p:cNvSpPr>
          <p:nvPr/>
        </p:nvSpPr>
        <p:spPr bwMode="auto">
          <a:xfrm>
            <a:off x="7421563" y="17629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UGG</a:t>
            </a:r>
          </a:p>
        </p:txBody>
      </p:sp>
      <p:sp>
        <p:nvSpPr>
          <p:cNvPr id="35861" name="Text Box 31"/>
          <p:cNvSpPr txBox="1">
            <a:spLocks noChangeArrowheads="1"/>
          </p:cNvSpPr>
          <p:nvPr/>
        </p:nvSpPr>
        <p:spPr bwMode="auto">
          <a:xfrm>
            <a:off x="4081463" y="22074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CUU</a:t>
            </a:r>
          </a:p>
        </p:txBody>
      </p:sp>
      <p:sp>
        <p:nvSpPr>
          <p:cNvPr id="35862" name="Text Box 31"/>
          <p:cNvSpPr txBox="1">
            <a:spLocks noChangeArrowheads="1"/>
          </p:cNvSpPr>
          <p:nvPr/>
        </p:nvSpPr>
        <p:spPr bwMode="auto">
          <a:xfrm>
            <a:off x="4084638" y="255190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CUC</a:t>
            </a:r>
          </a:p>
        </p:txBody>
      </p:sp>
      <p:sp>
        <p:nvSpPr>
          <p:cNvPr id="35863" name="Text Box 31"/>
          <p:cNvSpPr txBox="1">
            <a:spLocks noChangeArrowheads="1"/>
          </p:cNvSpPr>
          <p:nvPr/>
        </p:nvSpPr>
        <p:spPr bwMode="auto">
          <a:xfrm>
            <a:off x="4078288" y="289163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CUA</a:t>
            </a:r>
          </a:p>
        </p:txBody>
      </p:sp>
      <p:sp>
        <p:nvSpPr>
          <p:cNvPr id="35864" name="Text Box 31"/>
          <p:cNvSpPr txBox="1">
            <a:spLocks noChangeArrowheads="1"/>
          </p:cNvSpPr>
          <p:nvPr/>
        </p:nvSpPr>
        <p:spPr bwMode="auto">
          <a:xfrm>
            <a:off x="4078288" y="323135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CUG</a:t>
            </a:r>
          </a:p>
        </p:txBody>
      </p:sp>
      <p:sp>
        <p:nvSpPr>
          <p:cNvPr id="35865" name="Text Box 31"/>
          <p:cNvSpPr txBox="1">
            <a:spLocks noChangeArrowheads="1"/>
          </p:cNvSpPr>
          <p:nvPr/>
        </p:nvSpPr>
        <p:spPr bwMode="auto">
          <a:xfrm>
            <a:off x="5194300" y="22074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CCU</a:t>
            </a:r>
          </a:p>
        </p:txBody>
      </p:sp>
      <p:sp>
        <p:nvSpPr>
          <p:cNvPr id="35866" name="Text Box 31"/>
          <p:cNvSpPr txBox="1">
            <a:spLocks noChangeArrowheads="1"/>
          </p:cNvSpPr>
          <p:nvPr/>
        </p:nvSpPr>
        <p:spPr bwMode="auto">
          <a:xfrm>
            <a:off x="5197475" y="255190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CCC</a:t>
            </a:r>
          </a:p>
        </p:txBody>
      </p:sp>
      <p:sp>
        <p:nvSpPr>
          <p:cNvPr id="35867" name="Text Box 31"/>
          <p:cNvSpPr txBox="1">
            <a:spLocks noChangeArrowheads="1"/>
          </p:cNvSpPr>
          <p:nvPr/>
        </p:nvSpPr>
        <p:spPr bwMode="auto">
          <a:xfrm>
            <a:off x="5191125" y="28916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CCA</a:t>
            </a:r>
          </a:p>
        </p:txBody>
      </p:sp>
      <p:sp>
        <p:nvSpPr>
          <p:cNvPr id="35868" name="Text Box 31"/>
          <p:cNvSpPr txBox="1">
            <a:spLocks noChangeArrowheads="1"/>
          </p:cNvSpPr>
          <p:nvPr/>
        </p:nvSpPr>
        <p:spPr bwMode="auto">
          <a:xfrm>
            <a:off x="5191125" y="32313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CCG</a:t>
            </a:r>
          </a:p>
        </p:txBody>
      </p:sp>
      <p:sp>
        <p:nvSpPr>
          <p:cNvPr id="35869" name="Text Box 31"/>
          <p:cNvSpPr txBox="1">
            <a:spLocks noChangeArrowheads="1"/>
          </p:cNvSpPr>
          <p:nvPr/>
        </p:nvSpPr>
        <p:spPr bwMode="auto">
          <a:xfrm>
            <a:off x="6308725" y="22074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CAU</a:t>
            </a:r>
          </a:p>
        </p:txBody>
      </p:sp>
      <p:sp>
        <p:nvSpPr>
          <p:cNvPr id="35870" name="Text Box 31"/>
          <p:cNvSpPr txBox="1">
            <a:spLocks noChangeArrowheads="1"/>
          </p:cNvSpPr>
          <p:nvPr/>
        </p:nvSpPr>
        <p:spPr bwMode="auto">
          <a:xfrm>
            <a:off x="6311900" y="255666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CAC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305550" y="28916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CAA</a:t>
            </a:r>
          </a:p>
        </p:txBody>
      </p:sp>
      <p:sp>
        <p:nvSpPr>
          <p:cNvPr id="35872" name="Text Box 31"/>
          <p:cNvSpPr txBox="1">
            <a:spLocks noChangeArrowheads="1"/>
          </p:cNvSpPr>
          <p:nvPr/>
        </p:nvSpPr>
        <p:spPr bwMode="auto">
          <a:xfrm>
            <a:off x="6305550" y="32313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CAG</a:t>
            </a:r>
          </a:p>
        </p:txBody>
      </p:sp>
      <p:sp>
        <p:nvSpPr>
          <p:cNvPr id="35873" name="Text Box 31"/>
          <p:cNvSpPr txBox="1">
            <a:spLocks noChangeArrowheads="1"/>
          </p:cNvSpPr>
          <p:nvPr/>
        </p:nvSpPr>
        <p:spPr bwMode="auto">
          <a:xfrm>
            <a:off x="7410450" y="22074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CGU</a:t>
            </a:r>
          </a:p>
        </p:txBody>
      </p:sp>
      <p:sp>
        <p:nvSpPr>
          <p:cNvPr id="35874" name="Text Box 31"/>
          <p:cNvSpPr txBox="1">
            <a:spLocks noChangeArrowheads="1"/>
          </p:cNvSpPr>
          <p:nvPr/>
        </p:nvSpPr>
        <p:spPr bwMode="auto">
          <a:xfrm>
            <a:off x="7408863" y="255666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CGC</a:t>
            </a:r>
          </a:p>
        </p:txBody>
      </p:sp>
      <p:sp>
        <p:nvSpPr>
          <p:cNvPr id="35875" name="Text Box 31"/>
          <p:cNvSpPr txBox="1">
            <a:spLocks noChangeArrowheads="1"/>
          </p:cNvSpPr>
          <p:nvPr/>
        </p:nvSpPr>
        <p:spPr bwMode="auto">
          <a:xfrm>
            <a:off x="7416800" y="28916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CGA</a:t>
            </a:r>
          </a:p>
        </p:txBody>
      </p:sp>
      <p:sp>
        <p:nvSpPr>
          <p:cNvPr id="35876" name="Text Box 31"/>
          <p:cNvSpPr txBox="1">
            <a:spLocks noChangeArrowheads="1"/>
          </p:cNvSpPr>
          <p:nvPr/>
        </p:nvSpPr>
        <p:spPr bwMode="auto">
          <a:xfrm>
            <a:off x="7416800" y="32313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CGG</a:t>
            </a:r>
          </a:p>
        </p:txBody>
      </p:sp>
      <p:sp>
        <p:nvSpPr>
          <p:cNvPr id="35877" name="Text Box 31"/>
          <p:cNvSpPr txBox="1">
            <a:spLocks noChangeArrowheads="1"/>
          </p:cNvSpPr>
          <p:nvPr/>
        </p:nvSpPr>
        <p:spPr bwMode="auto">
          <a:xfrm>
            <a:off x="4087813" y="36806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AUU</a:t>
            </a:r>
          </a:p>
        </p:txBody>
      </p:sp>
      <p:sp>
        <p:nvSpPr>
          <p:cNvPr id="35878" name="Text Box 31"/>
          <p:cNvSpPr txBox="1">
            <a:spLocks noChangeArrowheads="1"/>
          </p:cNvSpPr>
          <p:nvPr/>
        </p:nvSpPr>
        <p:spPr bwMode="auto">
          <a:xfrm>
            <a:off x="4086225" y="402510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AUC</a:t>
            </a:r>
          </a:p>
        </p:txBody>
      </p:sp>
      <p:sp>
        <p:nvSpPr>
          <p:cNvPr id="35879" name="Text Box 31"/>
          <p:cNvSpPr txBox="1">
            <a:spLocks noChangeArrowheads="1"/>
          </p:cNvSpPr>
          <p:nvPr/>
        </p:nvSpPr>
        <p:spPr bwMode="auto">
          <a:xfrm>
            <a:off x="4084638" y="436483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AUA</a:t>
            </a:r>
          </a:p>
        </p:txBody>
      </p:sp>
      <p:sp>
        <p:nvSpPr>
          <p:cNvPr id="35880" name="Text Box 31"/>
          <p:cNvSpPr txBox="1">
            <a:spLocks noChangeArrowheads="1"/>
          </p:cNvSpPr>
          <p:nvPr/>
        </p:nvSpPr>
        <p:spPr bwMode="auto">
          <a:xfrm>
            <a:off x="4084638" y="470455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AUG</a:t>
            </a:r>
          </a:p>
        </p:txBody>
      </p:sp>
      <p:sp>
        <p:nvSpPr>
          <p:cNvPr id="35881" name="Text Box 31"/>
          <p:cNvSpPr txBox="1">
            <a:spLocks noChangeArrowheads="1"/>
          </p:cNvSpPr>
          <p:nvPr/>
        </p:nvSpPr>
        <p:spPr bwMode="auto">
          <a:xfrm>
            <a:off x="5205413" y="36806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ACU</a:t>
            </a:r>
          </a:p>
        </p:txBody>
      </p:sp>
      <p:sp>
        <p:nvSpPr>
          <p:cNvPr id="35882" name="Text Box 31"/>
          <p:cNvSpPr txBox="1">
            <a:spLocks noChangeArrowheads="1"/>
          </p:cNvSpPr>
          <p:nvPr/>
        </p:nvSpPr>
        <p:spPr bwMode="auto">
          <a:xfrm>
            <a:off x="5208588" y="402510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 dirty="0"/>
              <a:t>ACC</a:t>
            </a:r>
          </a:p>
        </p:txBody>
      </p:sp>
      <p:sp>
        <p:nvSpPr>
          <p:cNvPr id="35883" name="Text Box 31"/>
          <p:cNvSpPr txBox="1">
            <a:spLocks noChangeArrowheads="1"/>
          </p:cNvSpPr>
          <p:nvPr/>
        </p:nvSpPr>
        <p:spPr bwMode="auto">
          <a:xfrm>
            <a:off x="5197475" y="43648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ACA</a:t>
            </a:r>
          </a:p>
        </p:txBody>
      </p:sp>
      <p:sp>
        <p:nvSpPr>
          <p:cNvPr id="35884" name="Text Box 31"/>
          <p:cNvSpPr txBox="1">
            <a:spLocks noChangeArrowheads="1"/>
          </p:cNvSpPr>
          <p:nvPr/>
        </p:nvSpPr>
        <p:spPr bwMode="auto">
          <a:xfrm>
            <a:off x="5197475" y="47045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ACG</a:t>
            </a:r>
          </a:p>
        </p:txBody>
      </p:sp>
      <p:sp>
        <p:nvSpPr>
          <p:cNvPr id="35885" name="Text Box 31"/>
          <p:cNvSpPr txBox="1">
            <a:spLocks noChangeArrowheads="1"/>
          </p:cNvSpPr>
          <p:nvPr/>
        </p:nvSpPr>
        <p:spPr bwMode="auto">
          <a:xfrm>
            <a:off x="6319838" y="36806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AAU</a:t>
            </a:r>
          </a:p>
        </p:txBody>
      </p:sp>
      <p:sp>
        <p:nvSpPr>
          <p:cNvPr id="35886" name="Text Box 31"/>
          <p:cNvSpPr txBox="1">
            <a:spLocks noChangeArrowheads="1"/>
          </p:cNvSpPr>
          <p:nvPr/>
        </p:nvSpPr>
        <p:spPr bwMode="auto">
          <a:xfrm>
            <a:off x="6318250" y="402510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AAC</a:t>
            </a:r>
          </a:p>
        </p:txBody>
      </p:sp>
      <p:sp>
        <p:nvSpPr>
          <p:cNvPr id="35887" name="Text Box 31"/>
          <p:cNvSpPr txBox="1">
            <a:spLocks noChangeArrowheads="1"/>
          </p:cNvSpPr>
          <p:nvPr/>
        </p:nvSpPr>
        <p:spPr bwMode="auto">
          <a:xfrm>
            <a:off x="6311900" y="43648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AAA</a:t>
            </a:r>
          </a:p>
        </p:txBody>
      </p:sp>
      <p:sp>
        <p:nvSpPr>
          <p:cNvPr id="35888" name="Text Box 31"/>
          <p:cNvSpPr txBox="1">
            <a:spLocks noChangeArrowheads="1"/>
          </p:cNvSpPr>
          <p:nvPr/>
        </p:nvSpPr>
        <p:spPr bwMode="auto">
          <a:xfrm>
            <a:off x="6311900" y="47045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AAG</a:t>
            </a:r>
          </a:p>
        </p:txBody>
      </p:sp>
      <p:sp>
        <p:nvSpPr>
          <p:cNvPr id="35889" name="Text Box 31"/>
          <p:cNvSpPr txBox="1">
            <a:spLocks noChangeArrowheads="1"/>
          </p:cNvSpPr>
          <p:nvPr/>
        </p:nvSpPr>
        <p:spPr bwMode="auto">
          <a:xfrm>
            <a:off x="7431088" y="36806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AGU</a:t>
            </a:r>
          </a:p>
        </p:txBody>
      </p:sp>
      <p:sp>
        <p:nvSpPr>
          <p:cNvPr id="35890" name="Text Box 31"/>
          <p:cNvSpPr txBox="1">
            <a:spLocks noChangeArrowheads="1"/>
          </p:cNvSpPr>
          <p:nvPr/>
        </p:nvSpPr>
        <p:spPr bwMode="auto">
          <a:xfrm>
            <a:off x="7434263" y="402510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AGC</a:t>
            </a:r>
          </a:p>
        </p:txBody>
      </p:sp>
      <p:sp>
        <p:nvSpPr>
          <p:cNvPr id="35891" name="Text Box 31"/>
          <p:cNvSpPr txBox="1">
            <a:spLocks noChangeArrowheads="1"/>
          </p:cNvSpPr>
          <p:nvPr/>
        </p:nvSpPr>
        <p:spPr bwMode="auto">
          <a:xfrm>
            <a:off x="7423150" y="43648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AGA</a:t>
            </a:r>
          </a:p>
        </p:txBody>
      </p:sp>
      <p:sp>
        <p:nvSpPr>
          <p:cNvPr id="35892" name="Text Box 31"/>
          <p:cNvSpPr txBox="1">
            <a:spLocks noChangeArrowheads="1"/>
          </p:cNvSpPr>
          <p:nvPr/>
        </p:nvSpPr>
        <p:spPr bwMode="auto">
          <a:xfrm>
            <a:off x="7423150" y="47045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AGG</a:t>
            </a:r>
          </a:p>
        </p:txBody>
      </p:sp>
      <p:sp>
        <p:nvSpPr>
          <p:cNvPr id="35893" name="Text Box 31"/>
          <p:cNvSpPr txBox="1">
            <a:spLocks noChangeArrowheads="1"/>
          </p:cNvSpPr>
          <p:nvPr/>
        </p:nvSpPr>
        <p:spPr bwMode="auto">
          <a:xfrm>
            <a:off x="4070350" y="51538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GUU</a:t>
            </a:r>
          </a:p>
        </p:txBody>
      </p:sp>
      <p:sp>
        <p:nvSpPr>
          <p:cNvPr id="35894" name="Text Box 31"/>
          <p:cNvSpPr txBox="1">
            <a:spLocks noChangeArrowheads="1"/>
          </p:cNvSpPr>
          <p:nvPr/>
        </p:nvSpPr>
        <p:spPr bwMode="auto">
          <a:xfrm>
            <a:off x="4073525" y="549830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GUC</a:t>
            </a:r>
          </a:p>
        </p:txBody>
      </p:sp>
      <p:sp>
        <p:nvSpPr>
          <p:cNvPr id="35895" name="Text Box 31"/>
          <p:cNvSpPr txBox="1">
            <a:spLocks noChangeArrowheads="1"/>
          </p:cNvSpPr>
          <p:nvPr/>
        </p:nvSpPr>
        <p:spPr bwMode="auto">
          <a:xfrm>
            <a:off x="4071938" y="583803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GUA</a:t>
            </a:r>
          </a:p>
        </p:txBody>
      </p:sp>
      <p:sp>
        <p:nvSpPr>
          <p:cNvPr id="35896" name="Text Box 31"/>
          <p:cNvSpPr txBox="1">
            <a:spLocks noChangeArrowheads="1"/>
          </p:cNvSpPr>
          <p:nvPr/>
        </p:nvSpPr>
        <p:spPr bwMode="auto">
          <a:xfrm>
            <a:off x="4071938" y="617775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GUG</a:t>
            </a:r>
          </a:p>
        </p:txBody>
      </p:sp>
      <p:sp>
        <p:nvSpPr>
          <p:cNvPr id="35897" name="Text Box 31"/>
          <p:cNvSpPr txBox="1">
            <a:spLocks noChangeArrowheads="1"/>
          </p:cNvSpPr>
          <p:nvPr/>
        </p:nvSpPr>
        <p:spPr bwMode="auto">
          <a:xfrm>
            <a:off x="5187950" y="51538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GCU</a:t>
            </a:r>
          </a:p>
        </p:txBody>
      </p:sp>
      <p:sp>
        <p:nvSpPr>
          <p:cNvPr id="35898" name="Text Box 31"/>
          <p:cNvSpPr txBox="1">
            <a:spLocks noChangeArrowheads="1"/>
          </p:cNvSpPr>
          <p:nvPr/>
        </p:nvSpPr>
        <p:spPr bwMode="auto">
          <a:xfrm>
            <a:off x="5195888" y="549830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GCC</a:t>
            </a:r>
          </a:p>
        </p:txBody>
      </p:sp>
      <p:sp>
        <p:nvSpPr>
          <p:cNvPr id="35899" name="Text Box 31"/>
          <p:cNvSpPr txBox="1">
            <a:spLocks noChangeArrowheads="1"/>
          </p:cNvSpPr>
          <p:nvPr/>
        </p:nvSpPr>
        <p:spPr bwMode="auto">
          <a:xfrm>
            <a:off x="5184775" y="58380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GCA</a:t>
            </a:r>
          </a:p>
        </p:txBody>
      </p:sp>
      <p:sp>
        <p:nvSpPr>
          <p:cNvPr id="35900" name="Text Box 31"/>
          <p:cNvSpPr txBox="1">
            <a:spLocks noChangeArrowheads="1"/>
          </p:cNvSpPr>
          <p:nvPr/>
        </p:nvSpPr>
        <p:spPr bwMode="auto">
          <a:xfrm>
            <a:off x="5184775" y="61777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GCG</a:t>
            </a:r>
          </a:p>
        </p:txBody>
      </p:sp>
      <p:sp>
        <p:nvSpPr>
          <p:cNvPr id="35901" name="Text Box 31"/>
          <p:cNvSpPr txBox="1">
            <a:spLocks noChangeArrowheads="1"/>
          </p:cNvSpPr>
          <p:nvPr/>
        </p:nvSpPr>
        <p:spPr bwMode="auto">
          <a:xfrm>
            <a:off x="6302375" y="51538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GAU</a:t>
            </a:r>
          </a:p>
        </p:txBody>
      </p:sp>
      <p:sp>
        <p:nvSpPr>
          <p:cNvPr id="35902" name="Text Box 31"/>
          <p:cNvSpPr txBox="1">
            <a:spLocks noChangeArrowheads="1"/>
          </p:cNvSpPr>
          <p:nvPr/>
        </p:nvSpPr>
        <p:spPr bwMode="auto">
          <a:xfrm>
            <a:off x="6305550" y="550306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GAC</a:t>
            </a:r>
          </a:p>
        </p:txBody>
      </p:sp>
      <p:sp>
        <p:nvSpPr>
          <p:cNvPr id="35903" name="Text Box 31"/>
          <p:cNvSpPr txBox="1">
            <a:spLocks noChangeArrowheads="1"/>
          </p:cNvSpPr>
          <p:nvPr/>
        </p:nvSpPr>
        <p:spPr bwMode="auto">
          <a:xfrm>
            <a:off x="6299200" y="58380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GAA</a:t>
            </a:r>
          </a:p>
        </p:txBody>
      </p:sp>
      <p:sp>
        <p:nvSpPr>
          <p:cNvPr id="35904" name="Text Box 31"/>
          <p:cNvSpPr txBox="1">
            <a:spLocks noChangeArrowheads="1"/>
          </p:cNvSpPr>
          <p:nvPr/>
        </p:nvSpPr>
        <p:spPr bwMode="auto">
          <a:xfrm>
            <a:off x="6299200" y="61777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GAG</a:t>
            </a:r>
          </a:p>
        </p:txBody>
      </p:sp>
      <p:sp>
        <p:nvSpPr>
          <p:cNvPr id="35905" name="Text Box 31"/>
          <p:cNvSpPr txBox="1">
            <a:spLocks noChangeArrowheads="1"/>
          </p:cNvSpPr>
          <p:nvPr/>
        </p:nvSpPr>
        <p:spPr bwMode="auto">
          <a:xfrm>
            <a:off x="7418388" y="51538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GGU</a:t>
            </a:r>
          </a:p>
        </p:txBody>
      </p:sp>
      <p:sp>
        <p:nvSpPr>
          <p:cNvPr id="35906" name="Text Box 31"/>
          <p:cNvSpPr txBox="1">
            <a:spLocks noChangeArrowheads="1"/>
          </p:cNvSpPr>
          <p:nvPr/>
        </p:nvSpPr>
        <p:spPr bwMode="auto">
          <a:xfrm>
            <a:off x="7421563" y="550306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GGC</a:t>
            </a:r>
          </a:p>
        </p:txBody>
      </p:sp>
      <p:sp>
        <p:nvSpPr>
          <p:cNvPr id="35907" name="Text Box 31"/>
          <p:cNvSpPr txBox="1">
            <a:spLocks noChangeArrowheads="1"/>
          </p:cNvSpPr>
          <p:nvPr/>
        </p:nvSpPr>
        <p:spPr bwMode="auto">
          <a:xfrm>
            <a:off x="7410450" y="58380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GGA</a:t>
            </a:r>
          </a:p>
        </p:txBody>
      </p:sp>
      <p:sp>
        <p:nvSpPr>
          <p:cNvPr id="35908" name="Text Box 31"/>
          <p:cNvSpPr txBox="1">
            <a:spLocks noChangeArrowheads="1"/>
          </p:cNvSpPr>
          <p:nvPr/>
        </p:nvSpPr>
        <p:spPr bwMode="auto">
          <a:xfrm>
            <a:off x="7410450" y="61777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GGG</a:t>
            </a:r>
          </a:p>
        </p:txBody>
      </p:sp>
      <p:sp>
        <p:nvSpPr>
          <p:cNvPr id="35909" name="Text Box 31"/>
          <p:cNvSpPr txBox="1">
            <a:spLocks noChangeArrowheads="1"/>
          </p:cNvSpPr>
          <p:nvPr/>
        </p:nvSpPr>
        <p:spPr bwMode="auto">
          <a:xfrm rot="-5400000">
            <a:off x="1621631" y="3379788"/>
            <a:ext cx="392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First mRNA base  (5</a:t>
            </a:r>
            <a:r>
              <a:rPr lang="en-US" altLang="en-US" sz="1800" b="1">
                <a:sym typeface="Symbol" pitchFamily="84" charset="2"/>
              </a:rPr>
              <a:t></a:t>
            </a:r>
            <a:r>
              <a:rPr lang="en-US" altLang="en-US" sz="1800" b="1"/>
              <a:t> end of codon)</a:t>
            </a:r>
          </a:p>
        </p:txBody>
      </p:sp>
      <p:sp>
        <p:nvSpPr>
          <p:cNvPr id="35910" name="Text Box 31"/>
          <p:cNvSpPr txBox="1">
            <a:spLocks noChangeArrowheads="1"/>
          </p:cNvSpPr>
          <p:nvPr/>
        </p:nvSpPr>
        <p:spPr bwMode="auto">
          <a:xfrm>
            <a:off x="8505825" y="74374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11" name="Text Box 31"/>
          <p:cNvSpPr txBox="1">
            <a:spLocks noChangeArrowheads="1"/>
          </p:cNvSpPr>
          <p:nvPr/>
        </p:nvSpPr>
        <p:spPr bwMode="auto">
          <a:xfrm>
            <a:off x="8504238" y="10882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12" name="Text Box 31"/>
          <p:cNvSpPr txBox="1">
            <a:spLocks noChangeArrowheads="1"/>
          </p:cNvSpPr>
          <p:nvPr/>
        </p:nvSpPr>
        <p:spPr bwMode="auto">
          <a:xfrm>
            <a:off x="8502650" y="142795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13" name="Text Box 31"/>
          <p:cNvSpPr txBox="1">
            <a:spLocks noChangeArrowheads="1"/>
          </p:cNvSpPr>
          <p:nvPr/>
        </p:nvSpPr>
        <p:spPr bwMode="auto">
          <a:xfrm>
            <a:off x="8502650" y="176768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14" name="Text Box 31"/>
          <p:cNvSpPr txBox="1">
            <a:spLocks noChangeArrowheads="1"/>
          </p:cNvSpPr>
          <p:nvPr/>
        </p:nvSpPr>
        <p:spPr bwMode="auto">
          <a:xfrm>
            <a:off x="8512175" y="2213769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15" name="Text Box 31"/>
          <p:cNvSpPr txBox="1">
            <a:spLocks noChangeArrowheads="1"/>
          </p:cNvSpPr>
          <p:nvPr/>
        </p:nvSpPr>
        <p:spPr bwMode="auto">
          <a:xfrm>
            <a:off x="8510588" y="255825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16" name="Text Box 31"/>
          <p:cNvSpPr txBox="1">
            <a:spLocks noChangeArrowheads="1"/>
          </p:cNvSpPr>
          <p:nvPr/>
        </p:nvSpPr>
        <p:spPr bwMode="auto">
          <a:xfrm>
            <a:off x="8509000" y="289798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17" name="Text Box 31"/>
          <p:cNvSpPr txBox="1">
            <a:spLocks noChangeArrowheads="1"/>
          </p:cNvSpPr>
          <p:nvPr/>
        </p:nvSpPr>
        <p:spPr bwMode="auto">
          <a:xfrm>
            <a:off x="8509000" y="323770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18" name="Text Box 31"/>
          <p:cNvSpPr txBox="1">
            <a:spLocks noChangeArrowheads="1"/>
          </p:cNvSpPr>
          <p:nvPr/>
        </p:nvSpPr>
        <p:spPr bwMode="auto">
          <a:xfrm>
            <a:off x="8513763" y="368379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19" name="Text Box 31"/>
          <p:cNvSpPr txBox="1">
            <a:spLocks noChangeArrowheads="1"/>
          </p:cNvSpPr>
          <p:nvPr/>
        </p:nvSpPr>
        <p:spPr bwMode="auto">
          <a:xfrm>
            <a:off x="8512175" y="402828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20" name="Text Box 31"/>
          <p:cNvSpPr txBox="1">
            <a:spLocks noChangeArrowheads="1"/>
          </p:cNvSpPr>
          <p:nvPr/>
        </p:nvSpPr>
        <p:spPr bwMode="auto">
          <a:xfrm>
            <a:off x="8510588" y="436800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21" name="Text Box 31"/>
          <p:cNvSpPr txBox="1">
            <a:spLocks noChangeArrowheads="1"/>
          </p:cNvSpPr>
          <p:nvPr/>
        </p:nvSpPr>
        <p:spPr bwMode="auto">
          <a:xfrm>
            <a:off x="8510588" y="47077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22" name="Text Box 31"/>
          <p:cNvSpPr txBox="1">
            <a:spLocks noChangeArrowheads="1"/>
          </p:cNvSpPr>
          <p:nvPr/>
        </p:nvSpPr>
        <p:spPr bwMode="auto">
          <a:xfrm>
            <a:off x="8513763" y="515540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23" name="Text Box 31"/>
          <p:cNvSpPr txBox="1">
            <a:spLocks noChangeArrowheads="1"/>
          </p:cNvSpPr>
          <p:nvPr/>
        </p:nvSpPr>
        <p:spPr bwMode="auto">
          <a:xfrm>
            <a:off x="8512175" y="549989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24" name="Text Box 31"/>
          <p:cNvSpPr txBox="1">
            <a:spLocks noChangeArrowheads="1"/>
          </p:cNvSpPr>
          <p:nvPr/>
        </p:nvSpPr>
        <p:spPr bwMode="auto">
          <a:xfrm>
            <a:off x="8510588" y="5839619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25" name="Text Box 31"/>
          <p:cNvSpPr txBox="1">
            <a:spLocks noChangeArrowheads="1"/>
          </p:cNvSpPr>
          <p:nvPr/>
        </p:nvSpPr>
        <p:spPr bwMode="auto">
          <a:xfrm>
            <a:off x="8510588" y="617934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26" name="Text Box 31"/>
          <p:cNvSpPr txBox="1">
            <a:spLocks noChangeArrowheads="1"/>
          </p:cNvSpPr>
          <p:nvPr/>
        </p:nvSpPr>
        <p:spPr bwMode="auto">
          <a:xfrm>
            <a:off x="3808413" y="120729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27" name="Text Box 31"/>
          <p:cNvSpPr txBox="1">
            <a:spLocks noChangeArrowheads="1"/>
          </p:cNvSpPr>
          <p:nvPr/>
        </p:nvSpPr>
        <p:spPr bwMode="auto">
          <a:xfrm>
            <a:off x="3806825" y="268525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28" name="Text Box 31"/>
          <p:cNvSpPr txBox="1">
            <a:spLocks noChangeArrowheads="1"/>
          </p:cNvSpPr>
          <p:nvPr/>
        </p:nvSpPr>
        <p:spPr bwMode="auto">
          <a:xfrm>
            <a:off x="3805238" y="41489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29" name="Text Box 31"/>
          <p:cNvSpPr txBox="1">
            <a:spLocks noChangeArrowheads="1"/>
          </p:cNvSpPr>
          <p:nvPr/>
        </p:nvSpPr>
        <p:spPr bwMode="auto">
          <a:xfrm>
            <a:off x="3805238" y="5623719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30" name="Text Box 31"/>
          <p:cNvSpPr txBox="1">
            <a:spLocks noChangeArrowheads="1"/>
          </p:cNvSpPr>
          <p:nvPr/>
        </p:nvSpPr>
        <p:spPr bwMode="auto">
          <a:xfrm>
            <a:off x="4502150" y="4024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31" name="Text Box 31"/>
          <p:cNvSpPr txBox="1">
            <a:spLocks noChangeArrowheads="1"/>
          </p:cNvSpPr>
          <p:nvPr/>
        </p:nvSpPr>
        <p:spPr bwMode="auto">
          <a:xfrm>
            <a:off x="5607050" y="404019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32" name="Text Box 31"/>
          <p:cNvSpPr txBox="1">
            <a:spLocks noChangeArrowheads="1"/>
          </p:cNvSpPr>
          <p:nvPr/>
        </p:nvSpPr>
        <p:spPr bwMode="auto">
          <a:xfrm>
            <a:off x="6718300" y="40084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33" name="Text Box 31"/>
          <p:cNvSpPr txBox="1">
            <a:spLocks noChangeArrowheads="1"/>
          </p:cNvSpPr>
          <p:nvPr/>
        </p:nvSpPr>
        <p:spPr bwMode="auto">
          <a:xfrm>
            <a:off x="7810500" y="4024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34" name="Text Box 31"/>
          <p:cNvSpPr txBox="1">
            <a:spLocks noChangeArrowheads="1"/>
          </p:cNvSpPr>
          <p:nvPr/>
        </p:nvSpPr>
        <p:spPr bwMode="auto">
          <a:xfrm>
            <a:off x="4633913" y="9104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Phe</a:t>
            </a:r>
          </a:p>
        </p:txBody>
      </p:sp>
      <p:sp>
        <p:nvSpPr>
          <p:cNvPr id="35935" name="Text Box 31"/>
          <p:cNvSpPr txBox="1">
            <a:spLocks noChangeArrowheads="1"/>
          </p:cNvSpPr>
          <p:nvPr/>
        </p:nvSpPr>
        <p:spPr bwMode="auto">
          <a:xfrm>
            <a:off x="4648200" y="157400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Leu</a:t>
            </a:r>
          </a:p>
        </p:txBody>
      </p:sp>
      <p:sp>
        <p:nvSpPr>
          <p:cNvPr id="35936" name="Text Box 31"/>
          <p:cNvSpPr txBox="1">
            <a:spLocks noChangeArrowheads="1"/>
          </p:cNvSpPr>
          <p:nvPr/>
        </p:nvSpPr>
        <p:spPr bwMode="auto">
          <a:xfrm>
            <a:off x="5773738" y="12628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Ser</a:t>
            </a:r>
          </a:p>
        </p:txBody>
      </p:sp>
      <p:sp>
        <p:nvSpPr>
          <p:cNvPr id="35937" name="Text Box 31"/>
          <p:cNvSpPr txBox="1">
            <a:spLocks noChangeArrowheads="1"/>
          </p:cNvSpPr>
          <p:nvPr/>
        </p:nvSpPr>
        <p:spPr bwMode="auto">
          <a:xfrm>
            <a:off x="6884988" y="91519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Tyr</a:t>
            </a:r>
          </a:p>
        </p:txBody>
      </p:sp>
      <p:sp>
        <p:nvSpPr>
          <p:cNvPr id="35938" name="Text Box 31"/>
          <p:cNvSpPr txBox="1">
            <a:spLocks noChangeArrowheads="1"/>
          </p:cNvSpPr>
          <p:nvPr/>
        </p:nvSpPr>
        <p:spPr bwMode="auto">
          <a:xfrm>
            <a:off x="7997825" y="9215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Cys</a:t>
            </a:r>
          </a:p>
        </p:txBody>
      </p:sp>
      <p:sp>
        <p:nvSpPr>
          <p:cNvPr id="35939" name="Text Box 31"/>
          <p:cNvSpPr txBox="1">
            <a:spLocks noChangeArrowheads="1"/>
          </p:cNvSpPr>
          <p:nvPr/>
        </p:nvSpPr>
        <p:spPr bwMode="auto">
          <a:xfrm>
            <a:off x="8005763" y="17708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Trp</a:t>
            </a:r>
          </a:p>
        </p:txBody>
      </p:sp>
      <p:sp>
        <p:nvSpPr>
          <p:cNvPr id="35940" name="Text Box 31"/>
          <p:cNvSpPr txBox="1">
            <a:spLocks noChangeArrowheads="1"/>
          </p:cNvSpPr>
          <p:nvPr/>
        </p:nvSpPr>
        <p:spPr bwMode="auto">
          <a:xfrm>
            <a:off x="4586288" y="4669631"/>
            <a:ext cx="4619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100" b="1"/>
              <a:t>Met or</a:t>
            </a:r>
          </a:p>
          <a:p>
            <a:pPr>
              <a:lnSpc>
                <a:spcPct val="90000"/>
              </a:lnSpc>
            </a:pPr>
            <a:r>
              <a:rPr lang="en-US" altLang="en-US" sz="1100" b="1"/>
              <a:t>start</a:t>
            </a:r>
          </a:p>
        </p:txBody>
      </p:sp>
      <p:sp>
        <p:nvSpPr>
          <p:cNvPr id="35941" name="Text Box 31"/>
          <p:cNvSpPr txBox="1">
            <a:spLocks noChangeArrowheads="1"/>
          </p:cNvSpPr>
          <p:nvPr/>
        </p:nvSpPr>
        <p:spPr bwMode="auto">
          <a:xfrm>
            <a:off x="6845300" y="1761331"/>
            <a:ext cx="457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Stop</a:t>
            </a:r>
          </a:p>
        </p:txBody>
      </p:sp>
      <p:sp>
        <p:nvSpPr>
          <p:cNvPr id="35942" name="Text Box 31"/>
          <p:cNvSpPr txBox="1">
            <a:spLocks noChangeArrowheads="1"/>
          </p:cNvSpPr>
          <p:nvPr/>
        </p:nvSpPr>
        <p:spPr bwMode="auto">
          <a:xfrm>
            <a:off x="6842125" y="1420019"/>
            <a:ext cx="457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Stop</a:t>
            </a:r>
          </a:p>
        </p:txBody>
      </p:sp>
      <p:sp>
        <p:nvSpPr>
          <p:cNvPr id="35943" name="Text Box 31"/>
          <p:cNvSpPr txBox="1">
            <a:spLocks noChangeArrowheads="1"/>
          </p:cNvSpPr>
          <p:nvPr/>
        </p:nvSpPr>
        <p:spPr bwMode="auto">
          <a:xfrm>
            <a:off x="7954963" y="1416844"/>
            <a:ext cx="457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Stop</a:t>
            </a:r>
          </a:p>
        </p:txBody>
      </p:sp>
      <p:sp>
        <p:nvSpPr>
          <p:cNvPr id="35944" name="Text Box 31"/>
          <p:cNvSpPr txBox="1">
            <a:spLocks noChangeArrowheads="1"/>
          </p:cNvSpPr>
          <p:nvPr/>
        </p:nvSpPr>
        <p:spPr bwMode="auto">
          <a:xfrm>
            <a:off x="8002588" y="27360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Arg</a:t>
            </a:r>
          </a:p>
        </p:txBody>
      </p:sp>
      <p:sp>
        <p:nvSpPr>
          <p:cNvPr id="35945" name="Text Box 31"/>
          <p:cNvSpPr txBox="1">
            <a:spLocks noChangeArrowheads="1"/>
          </p:cNvSpPr>
          <p:nvPr/>
        </p:nvSpPr>
        <p:spPr bwMode="auto">
          <a:xfrm>
            <a:off x="6894513" y="30440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Gln</a:t>
            </a:r>
          </a:p>
        </p:txBody>
      </p:sp>
      <p:sp>
        <p:nvSpPr>
          <p:cNvPr id="35946" name="Text Box 31"/>
          <p:cNvSpPr txBox="1">
            <a:spLocks noChangeArrowheads="1"/>
          </p:cNvSpPr>
          <p:nvPr/>
        </p:nvSpPr>
        <p:spPr bwMode="auto">
          <a:xfrm>
            <a:off x="6881813" y="23836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His</a:t>
            </a:r>
          </a:p>
        </p:txBody>
      </p:sp>
      <p:sp>
        <p:nvSpPr>
          <p:cNvPr id="35947" name="Text Box 31"/>
          <p:cNvSpPr txBox="1">
            <a:spLocks noChangeArrowheads="1"/>
          </p:cNvSpPr>
          <p:nvPr/>
        </p:nvSpPr>
        <p:spPr bwMode="auto">
          <a:xfrm>
            <a:off x="5773738" y="27265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Pro</a:t>
            </a:r>
          </a:p>
        </p:txBody>
      </p:sp>
      <p:sp>
        <p:nvSpPr>
          <p:cNvPr id="35948" name="Text Box 31"/>
          <p:cNvSpPr txBox="1">
            <a:spLocks noChangeArrowheads="1"/>
          </p:cNvSpPr>
          <p:nvPr/>
        </p:nvSpPr>
        <p:spPr bwMode="auto">
          <a:xfrm>
            <a:off x="4646613" y="27233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Leu</a:t>
            </a:r>
          </a:p>
        </p:txBody>
      </p:sp>
      <p:sp>
        <p:nvSpPr>
          <p:cNvPr id="35949" name="Text Box 31"/>
          <p:cNvSpPr txBox="1">
            <a:spLocks noChangeArrowheads="1"/>
          </p:cNvSpPr>
          <p:nvPr/>
        </p:nvSpPr>
        <p:spPr bwMode="auto">
          <a:xfrm>
            <a:off x="4649788" y="56856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Val</a:t>
            </a:r>
          </a:p>
        </p:txBody>
      </p:sp>
      <p:sp>
        <p:nvSpPr>
          <p:cNvPr id="35950" name="Text Box 31"/>
          <p:cNvSpPr txBox="1">
            <a:spLocks noChangeArrowheads="1"/>
          </p:cNvSpPr>
          <p:nvPr/>
        </p:nvSpPr>
        <p:spPr bwMode="auto">
          <a:xfrm>
            <a:off x="5791200" y="56840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Ala</a:t>
            </a:r>
          </a:p>
        </p:txBody>
      </p:sp>
      <p:sp>
        <p:nvSpPr>
          <p:cNvPr id="35951" name="Text Box 31"/>
          <p:cNvSpPr txBox="1">
            <a:spLocks noChangeArrowheads="1"/>
          </p:cNvSpPr>
          <p:nvPr/>
        </p:nvSpPr>
        <p:spPr bwMode="auto">
          <a:xfrm>
            <a:off x="6881813" y="533320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Asp</a:t>
            </a:r>
          </a:p>
        </p:txBody>
      </p:sp>
      <p:sp>
        <p:nvSpPr>
          <p:cNvPr id="35952" name="Text Box 31"/>
          <p:cNvSpPr txBox="1">
            <a:spLocks noChangeArrowheads="1"/>
          </p:cNvSpPr>
          <p:nvPr/>
        </p:nvSpPr>
        <p:spPr bwMode="auto">
          <a:xfrm>
            <a:off x="6878638" y="59872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Glu</a:t>
            </a:r>
          </a:p>
        </p:txBody>
      </p:sp>
      <p:sp>
        <p:nvSpPr>
          <p:cNvPr id="35953" name="Text Box 31"/>
          <p:cNvSpPr txBox="1">
            <a:spLocks noChangeArrowheads="1"/>
          </p:cNvSpPr>
          <p:nvPr/>
        </p:nvSpPr>
        <p:spPr bwMode="auto">
          <a:xfrm>
            <a:off x="7991475" y="56840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Gly</a:t>
            </a:r>
          </a:p>
        </p:txBody>
      </p:sp>
      <p:sp>
        <p:nvSpPr>
          <p:cNvPr id="35954" name="Text Box 31"/>
          <p:cNvSpPr txBox="1">
            <a:spLocks noChangeArrowheads="1"/>
          </p:cNvSpPr>
          <p:nvPr/>
        </p:nvSpPr>
        <p:spPr bwMode="auto">
          <a:xfrm>
            <a:off x="4668838" y="40076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>
                <a:latin typeface="Times New Roman" pitchFamily="84" charset="0"/>
              </a:rPr>
              <a:t>I</a:t>
            </a:r>
            <a:r>
              <a:rPr lang="en-US" altLang="en-US" sz="1500" b="1"/>
              <a:t>Ie</a:t>
            </a:r>
          </a:p>
        </p:txBody>
      </p:sp>
      <p:sp>
        <p:nvSpPr>
          <p:cNvPr id="35955" name="Text Box 31"/>
          <p:cNvSpPr txBox="1">
            <a:spLocks noChangeArrowheads="1"/>
          </p:cNvSpPr>
          <p:nvPr/>
        </p:nvSpPr>
        <p:spPr bwMode="auto">
          <a:xfrm>
            <a:off x="5781675" y="420449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Thr</a:t>
            </a:r>
          </a:p>
        </p:txBody>
      </p:sp>
      <p:sp>
        <p:nvSpPr>
          <p:cNvPr id="35956" name="Text Box 31"/>
          <p:cNvSpPr txBox="1">
            <a:spLocks noChangeArrowheads="1"/>
          </p:cNvSpPr>
          <p:nvPr/>
        </p:nvSpPr>
        <p:spPr bwMode="auto">
          <a:xfrm>
            <a:off x="6875463" y="451088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Lys</a:t>
            </a:r>
          </a:p>
        </p:txBody>
      </p:sp>
      <p:sp>
        <p:nvSpPr>
          <p:cNvPr id="35957" name="Text Box 31"/>
          <p:cNvSpPr txBox="1">
            <a:spLocks noChangeArrowheads="1"/>
          </p:cNvSpPr>
          <p:nvPr/>
        </p:nvSpPr>
        <p:spPr bwMode="auto">
          <a:xfrm>
            <a:off x="6878638" y="386000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Asn</a:t>
            </a:r>
          </a:p>
        </p:txBody>
      </p:sp>
      <p:sp>
        <p:nvSpPr>
          <p:cNvPr id="35958" name="Text Box 31"/>
          <p:cNvSpPr txBox="1">
            <a:spLocks noChangeArrowheads="1"/>
          </p:cNvSpPr>
          <p:nvPr/>
        </p:nvSpPr>
        <p:spPr bwMode="auto">
          <a:xfrm>
            <a:off x="8010525" y="45156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Arg</a:t>
            </a:r>
          </a:p>
        </p:txBody>
      </p:sp>
      <p:sp>
        <p:nvSpPr>
          <p:cNvPr id="35959" name="Text Box 31"/>
          <p:cNvSpPr txBox="1">
            <a:spLocks noChangeArrowheads="1"/>
          </p:cNvSpPr>
          <p:nvPr/>
        </p:nvSpPr>
        <p:spPr bwMode="auto">
          <a:xfrm>
            <a:off x="8007350" y="38536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Ser</a:t>
            </a:r>
          </a:p>
        </p:txBody>
      </p:sp>
      <p:sp>
        <p:nvSpPr>
          <p:cNvPr id="35960" name="Text Box 31"/>
          <p:cNvSpPr txBox="1">
            <a:spLocks noChangeArrowheads="1"/>
          </p:cNvSpPr>
          <p:nvPr/>
        </p:nvSpPr>
        <p:spPr bwMode="auto">
          <a:xfrm rot="-5400000">
            <a:off x="6993731" y="3405188"/>
            <a:ext cx="392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Third mRNA base  (3</a:t>
            </a:r>
            <a:r>
              <a:rPr lang="en-US" altLang="en-US" sz="1800" b="1">
                <a:sym typeface="Symbol" pitchFamily="84" charset="2"/>
              </a:rPr>
              <a:t></a:t>
            </a:r>
            <a:r>
              <a:rPr lang="en-US" altLang="en-US" sz="1800" b="1"/>
              <a:t> end of codon)</a:t>
            </a:r>
          </a:p>
        </p:txBody>
      </p:sp>
      <p:grpSp>
        <p:nvGrpSpPr>
          <p:cNvPr id="35961" name="Group 143"/>
          <p:cNvGrpSpPr>
            <a:grpSpLocks/>
          </p:cNvGrpSpPr>
          <p:nvPr/>
        </p:nvGrpSpPr>
        <p:grpSpPr bwMode="auto">
          <a:xfrm>
            <a:off x="4503738" y="745331"/>
            <a:ext cx="98425" cy="544513"/>
            <a:chOff x="843" y="496"/>
            <a:chExt cx="62" cy="343"/>
          </a:xfrm>
        </p:grpSpPr>
        <p:sp>
          <p:nvSpPr>
            <p:cNvPr id="36042" name="Line 140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3" name="Line 141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4" name="Line 142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2" name="Group 144"/>
          <p:cNvGrpSpPr>
            <a:grpSpLocks/>
          </p:cNvGrpSpPr>
          <p:nvPr/>
        </p:nvGrpSpPr>
        <p:grpSpPr bwMode="auto">
          <a:xfrm>
            <a:off x="4503738" y="1443831"/>
            <a:ext cx="98425" cy="544513"/>
            <a:chOff x="843" y="496"/>
            <a:chExt cx="62" cy="343"/>
          </a:xfrm>
        </p:grpSpPr>
        <p:sp>
          <p:nvSpPr>
            <p:cNvPr id="36039" name="Line 145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0" name="Line 146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1" name="Line 147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3" name="Group 153"/>
          <p:cNvGrpSpPr>
            <a:grpSpLocks/>
          </p:cNvGrpSpPr>
          <p:nvPr/>
        </p:nvGrpSpPr>
        <p:grpSpPr bwMode="auto">
          <a:xfrm>
            <a:off x="5634038" y="751681"/>
            <a:ext cx="98425" cy="1220788"/>
            <a:chOff x="1057" y="502"/>
            <a:chExt cx="62" cy="769"/>
          </a:xfrm>
        </p:grpSpPr>
        <p:sp>
          <p:nvSpPr>
            <p:cNvPr id="36036" name="Line 149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7" name="Line 150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8" name="Line 151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4" name="Group 226"/>
          <p:cNvGrpSpPr>
            <a:grpSpLocks/>
          </p:cNvGrpSpPr>
          <p:nvPr/>
        </p:nvGrpSpPr>
        <p:grpSpPr bwMode="auto">
          <a:xfrm>
            <a:off x="4505325" y="3683794"/>
            <a:ext cx="98425" cy="877887"/>
            <a:chOff x="1776" y="2335"/>
            <a:chExt cx="62" cy="553"/>
          </a:xfrm>
        </p:grpSpPr>
        <p:sp>
          <p:nvSpPr>
            <p:cNvPr id="36033" name="Line 155"/>
            <p:cNvSpPr>
              <a:spLocks noChangeShapeType="1"/>
            </p:cNvSpPr>
            <p:nvPr/>
          </p:nvSpPr>
          <p:spPr bwMode="auto">
            <a:xfrm flipH="1">
              <a:off x="1834" y="2335"/>
              <a:ext cx="0" cy="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4" name="Line 156"/>
            <p:cNvSpPr>
              <a:spLocks noChangeShapeType="1"/>
            </p:cNvSpPr>
            <p:nvPr/>
          </p:nvSpPr>
          <p:spPr bwMode="auto">
            <a:xfrm>
              <a:off x="1776" y="23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5" name="Line 157"/>
            <p:cNvSpPr>
              <a:spLocks noChangeShapeType="1"/>
            </p:cNvSpPr>
            <p:nvPr/>
          </p:nvSpPr>
          <p:spPr bwMode="auto">
            <a:xfrm>
              <a:off x="1776" y="2883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5" name="Group 158"/>
          <p:cNvGrpSpPr>
            <a:grpSpLocks/>
          </p:cNvGrpSpPr>
          <p:nvPr/>
        </p:nvGrpSpPr>
        <p:grpSpPr bwMode="auto">
          <a:xfrm>
            <a:off x="4505325" y="5155406"/>
            <a:ext cx="98425" cy="1220788"/>
            <a:chOff x="1057" y="502"/>
            <a:chExt cx="62" cy="769"/>
          </a:xfrm>
        </p:grpSpPr>
        <p:sp>
          <p:nvSpPr>
            <p:cNvPr id="36030" name="Line 159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1" name="Line 160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2" name="Line 161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6" name="Group 162"/>
          <p:cNvGrpSpPr>
            <a:grpSpLocks/>
          </p:cNvGrpSpPr>
          <p:nvPr/>
        </p:nvGrpSpPr>
        <p:grpSpPr bwMode="auto">
          <a:xfrm>
            <a:off x="6745288" y="740569"/>
            <a:ext cx="98425" cy="544512"/>
            <a:chOff x="843" y="496"/>
            <a:chExt cx="62" cy="343"/>
          </a:xfrm>
        </p:grpSpPr>
        <p:sp>
          <p:nvSpPr>
            <p:cNvPr id="36027" name="Line 163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8" name="Line 164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9" name="Line 165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7" name="Group 166"/>
          <p:cNvGrpSpPr>
            <a:grpSpLocks/>
          </p:cNvGrpSpPr>
          <p:nvPr/>
        </p:nvGrpSpPr>
        <p:grpSpPr bwMode="auto">
          <a:xfrm>
            <a:off x="7853363" y="740569"/>
            <a:ext cx="98425" cy="544512"/>
            <a:chOff x="843" y="496"/>
            <a:chExt cx="62" cy="343"/>
          </a:xfrm>
        </p:grpSpPr>
        <p:sp>
          <p:nvSpPr>
            <p:cNvPr id="36024" name="Line 167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5" name="Line 168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6" name="Line 169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8" name="Group 170"/>
          <p:cNvGrpSpPr>
            <a:grpSpLocks/>
          </p:cNvGrpSpPr>
          <p:nvPr/>
        </p:nvGrpSpPr>
        <p:grpSpPr bwMode="auto">
          <a:xfrm>
            <a:off x="6745288" y="2899569"/>
            <a:ext cx="98425" cy="544512"/>
            <a:chOff x="843" y="496"/>
            <a:chExt cx="62" cy="343"/>
          </a:xfrm>
        </p:grpSpPr>
        <p:sp>
          <p:nvSpPr>
            <p:cNvPr id="36021" name="Line 171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2" name="Line 172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3" name="Line 173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9" name="Group 174"/>
          <p:cNvGrpSpPr>
            <a:grpSpLocks/>
          </p:cNvGrpSpPr>
          <p:nvPr/>
        </p:nvGrpSpPr>
        <p:grpSpPr bwMode="auto">
          <a:xfrm>
            <a:off x="6743700" y="2226469"/>
            <a:ext cx="98425" cy="544512"/>
            <a:chOff x="843" y="496"/>
            <a:chExt cx="62" cy="343"/>
          </a:xfrm>
        </p:grpSpPr>
        <p:sp>
          <p:nvSpPr>
            <p:cNvPr id="36018" name="Line 175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9" name="Line 176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0" name="Line 177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0" name="Group 178"/>
          <p:cNvGrpSpPr>
            <a:grpSpLocks/>
          </p:cNvGrpSpPr>
          <p:nvPr/>
        </p:nvGrpSpPr>
        <p:grpSpPr bwMode="auto">
          <a:xfrm>
            <a:off x="5635625" y="2215356"/>
            <a:ext cx="98425" cy="1220788"/>
            <a:chOff x="1057" y="502"/>
            <a:chExt cx="62" cy="769"/>
          </a:xfrm>
        </p:grpSpPr>
        <p:sp>
          <p:nvSpPr>
            <p:cNvPr id="36015" name="Line 179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6" name="Line 180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7" name="Line 181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1" name="Group 182"/>
          <p:cNvGrpSpPr>
            <a:grpSpLocks/>
          </p:cNvGrpSpPr>
          <p:nvPr/>
        </p:nvGrpSpPr>
        <p:grpSpPr bwMode="auto">
          <a:xfrm>
            <a:off x="7851775" y="2215356"/>
            <a:ext cx="98425" cy="1220788"/>
            <a:chOff x="1057" y="502"/>
            <a:chExt cx="62" cy="769"/>
          </a:xfrm>
        </p:grpSpPr>
        <p:sp>
          <p:nvSpPr>
            <p:cNvPr id="36012" name="Line 183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3" name="Line 184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4" name="Line 185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2" name="Group 186"/>
          <p:cNvGrpSpPr>
            <a:grpSpLocks/>
          </p:cNvGrpSpPr>
          <p:nvPr/>
        </p:nvGrpSpPr>
        <p:grpSpPr bwMode="auto">
          <a:xfrm>
            <a:off x="4505325" y="2215356"/>
            <a:ext cx="98425" cy="1220788"/>
            <a:chOff x="1057" y="502"/>
            <a:chExt cx="62" cy="769"/>
          </a:xfrm>
        </p:grpSpPr>
        <p:sp>
          <p:nvSpPr>
            <p:cNvPr id="36009" name="Line 187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0" name="Line 188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1" name="Line 189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3" name="Group 190"/>
          <p:cNvGrpSpPr>
            <a:grpSpLocks/>
          </p:cNvGrpSpPr>
          <p:nvPr/>
        </p:nvGrpSpPr>
        <p:grpSpPr bwMode="auto">
          <a:xfrm>
            <a:off x="5635625" y="3688556"/>
            <a:ext cx="98425" cy="1220788"/>
            <a:chOff x="1057" y="502"/>
            <a:chExt cx="62" cy="769"/>
          </a:xfrm>
        </p:grpSpPr>
        <p:sp>
          <p:nvSpPr>
            <p:cNvPr id="36006" name="Line 191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7" name="Line 192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8" name="Line 193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4" name="Group 194"/>
          <p:cNvGrpSpPr>
            <a:grpSpLocks/>
          </p:cNvGrpSpPr>
          <p:nvPr/>
        </p:nvGrpSpPr>
        <p:grpSpPr bwMode="auto">
          <a:xfrm>
            <a:off x="7853363" y="4366419"/>
            <a:ext cx="98425" cy="544512"/>
            <a:chOff x="843" y="496"/>
            <a:chExt cx="62" cy="343"/>
          </a:xfrm>
        </p:grpSpPr>
        <p:sp>
          <p:nvSpPr>
            <p:cNvPr id="36003" name="Line 195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4" name="Line 196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5" name="Line 197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5" name="Group 198"/>
          <p:cNvGrpSpPr>
            <a:grpSpLocks/>
          </p:cNvGrpSpPr>
          <p:nvPr/>
        </p:nvGrpSpPr>
        <p:grpSpPr bwMode="auto">
          <a:xfrm>
            <a:off x="7853363" y="3699669"/>
            <a:ext cx="98425" cy="544512"/>
            <a:chOff x="843" y="496"/>
            <a:chExt cx="62" cy="343"/>
          </a:xfrm>
        </p:grpSpPr>
        <p:sp>
          <p:nvSpPr>
            <p:cNvPr id="36000" name="Line 199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1" name="Line 200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2" name="Line 201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6" name="Group 202"/>
          <p:cNvGrpSpPr>
            <a:grpSpLocks/>
          </p:cNvGrpSpPr>
          <p:nvPr/>
        </p:nvGrpSpPr>
        <p:grpSpPr bwMode="auto">
          <a:xfrm>
            <a:off x="6745288" y="4366419"/>
            <a:ext cx="98425" cy="544512"/>
            <a:chOff x="843" y="496"/>
            <a:chExt cx="62" cy="343"/>
          </a:xfrm>
        </p:grpSpPr>
        <p:sp>
          <p:nvSpPr>
            <p:cNvPr id="35997" name="Line 203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8" name="Line 204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9" name="Line 205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7" name="Group 206"/>
          <p:cNvGrpSpPr>
            <a:grpSpLocks/>
          </p:cNvGrpSpPr>
          <p:nvPr/>
        </p:nvGrpSpPr>
        <p:grpSpPr bwMode="auto">
          <a:xfrm>
            <a:off x="6745288" y="3699669"/>
            <a:ext cx="98425" cy="544512"/>
            <a:chOff x="843" y="496"/>
            <a:chExt cx="62" cy="343"/>
          </a:xfrm>
        </p:grpSpPr>
        <p:sp>
          <p:nvSpPr>
            <p:cNvPr id="35994" name="Line 207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5" name="Line 208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6" name="Line 209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8" name="Group 210"/>
          <p:cNvGrpSpPr>
            <a:grpSpLocks/>
          </p:cNvGrpSpPr>
          <p:nvPr/>
        </p:nvGrpSpPr>
        <p:grpSpPr bwMode="auto">
          <a:xfrm>
            <a:off x="6743700" y="5839619"/>
            <a:ext cx="98425" cy="544512"/>
            <a:chOff x="843" y="496"/>
            <a:chExt cx="62" cy="343"/>
          </a:xfrm>
        </p:grpSpPr>
        <p:sp>
          <p:nvSpPr>
            <p:cNvPr id="35991" name="Line 211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2" name="Line 212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3" name="Line 213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9" name="Group 214"/>
          <p:cNvGrpSpPr>
            <a:grpSpLocks/>
          </p:cNvGrpSpPr>
          <p:nvPr/>
        </p:nvGrpSpPr>
        <p:grpSpPr bwMode="auto">
          <a:xfrm>
            <a:off x="6743700" y="5160169"/>
            <a:ext cx="98425" cy="544512"/>
            <a:chOff x="843" y="496"/>
            <a:chExt cx="62" cy="343"/>
          </a:xfrm>
        </p:grpSpPr>
        <p:sp>
          <p:nvSpPr>
            <p:cNvPr id="35988" name="Line 215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9" name="Line 216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0" name="Line 217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80" name="Group 218"/>
          <p:cNvGrpSpPr>
            <a:grpSpLocks/>
          </p:cNvGrpSpPr>
          <p:nvPr/>
        </p:nvGrpSpPr>
        <p:grpSpPr bwMode="auto">
          <a:xfrm>
            <a:off x="5635625" y="5149056"/>
            <a:ext cx="98425" cy="1220788"/>
            <a:chOff x="1057" y="502"/>
            <a:chExt cx="62" cy="769"/>
          </a:xfrm>
        </p:grpSpPr>
        <p:sp>
          <p:nvSpPr>
            <p:cNvPr id="35985" name="Line 219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6" name="Line 220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7" name="Line 221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81" name="Group 222"/>
          <p:cNvGrpSpPr>
            <a:grpSpLocks/>
          </p:cNvGrpSpPr>
          <p:nvPr/>
        </p:nvGrpSpPr>
        <p:grpSpPr bwMode="auto">
          <a:xfrm>
            <a:off x="7851775" y="5161756"/>
            <a:ext cx="98425" cy="1220788"/>
            <a:chOff x="1057" y="502"/>
            <a:chExt cx="62" cy="769"/>
          </a:xfrm>
        </p:grpSpPr>
        <p:sp>
          <p:nvSpPr>
            <p:cNvPr id="35982" name="Line 223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3" name="Line 224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4" name="Line 225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7781"/>
            <a:ext cx="3417886" cy="68302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amino acid does AGG code for?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Arg</a:t>
            </a:r>
            <a:r>
              <a:rPr lang="en-US" dirty="0"/>
              <a:t> (arginine)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What amino acid does CAU code for?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His  (histidine)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What amino acid does GAC code for?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Asp (asparagine)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75F103-4D59-44FC-A5E4-CC4CDC0B2A8D}"/>
              </a:ext>
            </a:extLst>
          </p:cNvPr>
          <p:cNvSpPr/>
          <p:nvPr/>
        </p:nvSpPr>
        <p:spPr>
          <a:xfrm>
            <a:off x="7240588" y="4544219"/>
            <a:ext cx="862014" cy="496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69AFBECD-4841-4B81-A826-F6D15BEBA6DB}"/>
              </a:ext>
            </a:extLst>
          </p:cNvPr>
          <p:cNvSpPr/>
          <p:nvPr/>
        </p:nvSpPr>
        <p:spPr>
          <a:xfrm>
            <a:off x="6221412" y="2060890"/>
            <a:ext cx="698500" cy="496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67EBFD02-2EC6-470D-9F88-CD0B7E421D68}"/>
              </a:ext>
            </a:extLst>
          </p:cNvPr>
          <p:cNvSpPr/>
          <p:nvPr/>
        </p:nvSpPr>
        <p:spPr>
          <a:xfrm>
            <a:off x="6175375" y="5367495"/>
            <a:ext cx="698500" cy="496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206" grpId="0" animBg="1"/>
      <p:bldP spid="2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27" descr="14_06GeneticCod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3403600" y="113506"/>
            <a:ext cx="568801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31"/>
          <p:cNvSpPr txBox="1">
            <a:spLocks noChangeArrowheads="1"/>
          </p:cNvSpPr>
          <p:nvPr/>
        </p:nvSpPr>
        <p:spPr bwMode="auto">
          <a:xfrm>
            <a:off x="4086225" y="73898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UUU</a:t>
            </a:r>
          </a:p>
        </p:txBody>
      </p:sp>
      <p:sp>
        <p:nvSpPr>
          <p:cNvPr id="35845" name="Text Box 31"/>
          <p:cNvSpPr txBox="1">
            <a:spLocks noChangeArrowheads="1"/>
          </p:cNvSpPr>
          <p:nvPr/>
        </p:nvSpPr>
        <p:spPr bwMode="auto">
          <a:xfrm>
            <a:off x="5335588" y="137319"/>
            <a:ext cx="18891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Second mRNA base</a:t>
            </a:r>
          </a:p>
        </p:txBody>
      </p:sp>
      <p:sp>
        <p:nvSpPr>
          <p:cNvPr id="35846" name="Text Box 31"/>
          <p:cNvSpPr txBox="1">
            <a:spLocks noChangeArrowheads="1"/>
          </p:cNvSpPr>
          <p:nvPr/>
        </p:nvSpPr>
        <p:spPr bwMode="auto">
          <a:xfrm>
            <a:off x="4084638" y="108346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UUC</a:t>
            </a:r>
          </a:p>
        </p:txBody>
      </p:sp>
      <p:sp>
        <p:nvSpPr>
          <p:cNvPr id="35847" name="Text Box 31"/>
          <p:cNvSpPr txBox="1">
            <a:spLocks noChangeArrowheads="1"/>
          </p:cNvSpPr>
          <p:nvPr/>
        </p:nvSpPr>
        <p:spPr bwMode="auto">
          <a:xfrm>
            <a:off x="4083050" y="1423194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UUA</a:t>
            </a:r>
          </a:p>
        </p:txBody>
      </p:sp>
      <p:sp>
        <p:nvSpPr>
          <p:cNvPr id="35848" name="Text Box 31"/>
          <p:cNvSpPr txBox="1">
            <a:spLocks noChangeArrowheads="1"/>
          </p:cNvSpPr>
          <p:nvPr/>
        </p:nvSpPr>
        <p:spPr bwMode="auto">
          <a:xfrm>
            <a:off x="4083050" y="17629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UUG</a:t>
            </a:r>
          </a:p>
        </p:txBody>
      </p:sp>
      <p:sp>
        <p:nvSpPr>
          <p:cNvPr id="35849" name="Text Box 31"/>
          <p:cNvSpPr txBox="1">
            <a:spLocks noChangeArrowheads="1"/>
          </p:cNvSpPr>
          <p:nvPr/>
        </p:nvSpPr>
        <p:spPr bwMode="auto">
          <a:xfrm>
            <a:off x="5199063" y="73898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UCU</a:t>
            </a:r>
          </a:p>
        </p:txBody>
      </p:sp>
      <p:sp>
        <p:nvSpPr>
          <p:cNvPr id="35850" name="Text Box 31"/>
          <p:cNvSpPr txBox="1">
            <a:spLocks noChangeArrowheads="1"/>
          </p:cNvSpPr>
          <p:nvPr/>
        </p:nvSpPr>
        <p:spPr bwMode="auto">
          <a:xfrm>
            <a:off x="5197475" y="108346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UCC</a:t>
            </a:r>
          </a:p>
        </p:txBody>
      </p:sp>
      <p:sp>
        <p:nvSpPr>
          <p:cNvPr id="35851" name="Text Box 31"/>
          <p:cNvSpPr txBox="1">
            <a:spLocks noChangeArrowheads="1"/>
          </p:cNvSpPr>
          <p:nvPr/>
        </p:nvSpPr>
        <p:spPr bwMode="auto">
          <a:xfrm>
            <a:off x="5195888" y="1423194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UCA</a:t>
            </a:r>
          </a:p>
        </p:txBody>
      </p:sp>
      <p:sp>
        <p:nvSpPr>
          <p:cNvPr id="35852" name="Text Box 31"/>
          <p:cNvSpPr txBox="1">
            <a:spLocks noChangeArrowheads="1"/>
          </p:cNvSpPr>
          <p:nvPr/>
        </p:nvSpPr>
        <p:spPr bwMode="auto">
          <a:xfrm>
            <a:off x="5195888" y="17629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UCG</a:t>
            </a:r>
          </a:p>
        </p:txBody>
      </p:sp>
      <p:sp>
        <p:nvSpPr>
          <p:cNvPr id="35853" name="Text Box 31"/>
          <p:cNvSpPr txBox="1">
            <a:spLocks noChangeArrowheads="1"/>
          </p:cNvSpPr>
          <p:nvPr/>
        </p:nvSpPr>
        <p:spPr bwMode="auto">
          <a:xfrm>
            <a:off x="6313488" y="73898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UAU</a:t>
            </a:r>
          </a:p>
        </p:txBody>
      </p:sp>
      <p:sp>
        <p:nvSpPr>
          <p:cNvPr id="35854" name="Text Box 31"/>
          <p:cNvSpPr txBox="1">
            <a:spLocks noChangeArrowheads="1"/>
          </p:cNvSpPr>
          <p:nvPr/>
        </p:nvSpPr>
        <p:spPr bwMode="auto">
          <a:xfrm>
            <a:off x="6311900" y="108346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UAC</a:t>
            </a:r>
          </a:p>
        </p:txBody>
      </p:sp>
      <p:sp>
        <p:nvSpPr>
          <p:cNvPr id="35855" name="Text Box 31"/>
          <p:cNvSpPr txBox="1">
            <a:spLocks noChangeArrowheads="1"/>
          </p:cNvSpPr>
          <p:nvPr/>
        </p:nvSpPr>
        <p:spPr bwMode="auto">
          <a:xfrm>
            <a:off x="6310313" y="1423194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UAA</a:t>
            </a:r>
          </a:p>
        </p:txBody>
      </p:sp>
      <p:sp>
        <p:nvSpPr>
          <p:cNvPr id="35856" name="Text Box 31"/>
          <p:cNvSpPr txBox="1">
            <a:spLocks noChangeArrowheads="1"/>
          </p:cNvSpPr>
          <p:nvPr/>
        </p:nvSpPr>
        <p:spPr bwMode="auto">
          <a:xfrm>
            <a:off x="6310313" y="17629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UAG</a:t>
            </a:r>
          </a:p>
        </p:txBody>
      </p:sp>
      <p:sp>
        <p:nvSpPr>
          <p:cNvPr id="35857" name="Text Box 31"/>
          <p:cNvSpPr txBox="1">
            <a:spLocks noChangeArrowheads="1"/>
          </p:cNvSpPr>
          <p:nvPr/>
        </p:nvSpPr>
        <p:spPr bwMode="auto">
          <a:xfrm>
            <a:off x="7410450" y="73898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UGU</a:t>
            </a:r>
          </a:p>
        </p:txBody>
      </p:sp>
      <p:sp>
        <p:nvSpPr>
          <p:cNvPr id="35858" name="Text Box 31"/>
          <p:cNvSpPr txBox="1">
            <a:spLocks noChangeArrowheads="1"/>
          </p:cNvSpPr>
          <p:nvPr/>
        </p:nvSpPr>
        <p:spPr bwMode="auto">
          <a:xfrm>
            <a:off x="7408863" y="108346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UGC</a:t>
            </a:r>
          </a:p>
        </p:txBody>
      </p:sp>
      <p:sp>
        <p:nvSpPr>
          <p:cNvPr id="35859" name="Text Box 31"/>
          <p:cNvSpPr txBox="1">
            <a:spLocks noChangeArrowheads="1"/>
          </p:cNvSpPr>
          <p:nvPr/>
        </p:nvSpPr>
        <p:spPr bwMode="auto">
          <a:xfrm>
            <a:off x="7421563" y="1423194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UGA</a:t>
            </a:r>
          </a:p>
        </p:txBody>
      </p:sp>
      <p:sp>
        <p:nvSpPr>
          <p:cNvPr id="35860" name="Text Box 31"/>
          <p:cNvSpPr txBox="1">
            <a:spLocks noChangeArrowheads="1"/>
          </p:cNvSpPr>
          <p:nvPr/>
        </p:nvSpPr>
        <p:spPr bwMode="auto">
          <a:xfrm>
            <a:off x="7421563" y="17629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UGG</a:t>
            </a:r>
          </a:p>
        </p:txBody>
      </p:sp>
      <p:sp>
        <p:nvSpPr>
          <p:cNvPr id="35861" name="Text Box 31"/>
          <p:cNvSpPr txBox="1">
            <a:spLocks noChangeArrowheads="1"/>
          </p:cNvSpPr>
          <p:nvPr/>
        </p:nvSpPr>
        <p:spPr bwMode="auto">
          <a:xfrm>
            <a:off x="4081463" y="22074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CUU</a:t>
            </a:r>
          </a:p>
        </p:txBody>
      </p:sp>
      <p:sp>
        <p:nvSpPr>
          <p:cNvPr id="35862" name="Text Box 31"/>
          <p:cNvSpPr txBox="1">
            <a:spLocks noChangeArrowheads="1"/>
          </p:cNvSpPr>
          <p:nvPr/>
        </p:nvSpPr>
        <p:spPr bwMode="auto">
          <a:xfrm>
            <a:off x="4084638" y="255190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CUC</a:t>
            </a:r>
          </a:p>
        </p:txBody>
      </p:sp>
      <p:sp>
        <p:nvSpPr>
          <p:cNvPr id="35863" name="Text Box 31"/>
          <p:cNvSpPr txBox="1">
            <a:spLocks noChangeArrowheads="1"/>
          </p:cNvSpPr>
          <p:nvPr/>
        </p:nvSpPr>
        <p:spPr bwMode="auto">
          <a:xfrm>
            <a:off x="4078288" y="289163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CUA</a:t>
            </a:r>
          </a:p>
        </p:txBody>
      </p:sp>
      <p:sp>
        <p:nvSpPr>
          <p:cNvPr id="35864" name="Text Box 31"/>
          <p:cNvSpPr txBox="1">
            <a:spLocks noChangeArrowheads="1"/>
          </p:cNvSpPr>
          <p:nvPr/>
        </p:nvSpPr>
        <p:spPr bwMode="auto">
          <a:xfrm>
            <a:off x="4078288" y="323135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CUG</a:t>
            </a:r>
          </a:p>
        </p:txBody>
      </p:sp>
      <p:sp>
        <p:nvSpPr>
          <p:cNvPr id="35865" name="Text Box 31"/>
          <p:cNvSpPr txBox="1">
            <a:spLocks noChangeArrowheads="1"/>
          </p:cNvSpPr>
          <p:nvPr/>
        </p:nvSpPr>
        <p:spPr bwMode="auto">
          <a:xfrm>
            <a:off x="5194300" y="22074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CCU</a:t>
            </a:r>
          </a:p>
        </p:txBody>
      </p:sp>
      <p:sp>
        <p:nvSpPr>
          <p:cNvPr id="35866" name="Text Box 31"/>
          <p:cNvSpPr txBox="1">
            <a:spLocks noChangeArrowheads="1"/>
          </p:cNvSpPr>
          <p:nvPr/>
        </p:nvSpPr>
        <p:spPr bwMode="auto">
          <a:xfrm>
            <a:off x="5197475" y="255190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CCC</a:t>
            </a:r>
          </a:p>
        </p:txBody>
      </p:sp>
      <p:sp>
        <p:nvSpPr>
          <p:cNvPr id="35867" name="Text Box 31"/>
          <p:cNvSpPr txBox="1">
            <a:spLocks noChangeArrowheads="1"/>
          </p:cNvSpPr>
          <p:nvPr/>
        </p:nvSpPr>
        <p:spPr bwMode="auto">
          <a:xfrm>
            <a:off x="5191125" y="28916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CCA</a:t>
            </a:r>
          </a:p>
        </p:txBody>
      </p:sp>
      <p:sp>
        <p:nvSpPr>
          <p:cNvPr id="35868" name="Text Box 31"/>
          <p:cNvSpPr txBox="1">
            <a:spLocks noChangeArrowheads="1"/>
          </p:cNvSpPr>
          <p:nvPr/>
        </p:nvSpPr>
        <p:spPr bwMode="auto">
          <a:xfrm>
            <a:off x="5191125" y="32313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CCG</a:t>
            </a:r>
          </a:p>
        </p:txBody>
      </p:sp>
      <p:sp>
        <p:nvSpPr>
          <p:cNvPr id="35869" name="Text Box 31"/>
          <p:cNvSpPr txBox="1">
            <a:spLocks noChangeArrowheads="1"/>
          </p:cNvSpPr>
          <p:nvPr/>
        </p:nvSpPr>
        <p:spPr bwMode="auto">
          <a:xfrm>
            <a:off x="6308725" y="22074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CAU</a:t>
            </a:r>
          </a:p>
        </p:txBody>
      </p:sp>
      <p:sp>
        <p:nvSpPr>
          <p:cNvPr id="35870" name="Text Box 31"/>
          <p:cNvSpPr txBox="1">
            <a:spLocks noChangeArrowheads="1"/>
          </p:cNvSpPr>
          <p:nvPr/>
        </p:nvSpPr>
        <p:spPr bwMode="auto">
          <a:xfrm>
            <a:off x="6311900" y="255666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CAC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305550" y="28916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CAA</a:t>
            </a:r>
          </a:p>
        </p:txBody>
      </p:sp>
      <p:sp>
        <p:nvSpPr>
          <p:cNvPr id="35872" name="Text Box 31"/>
          <p:cNvSpPr txBox="1">
            <a:spLocks noChangeArrowheads="1"/>
          </p:cNvSpPr>
          <p:nvPr/>
        </p:nvSpPr>
        <p:spPr bwMode="auto">
          <a:xfrm>
            <a:off x="6305550" y="32313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CAG</a:t>
            </a:r>
          </a:p>
        </p:txBody>
      </p:sp>
      <p:sp>
        <p:nvSpPr>
          <p:cNvPr id="35873" name="Text Box 31"/>
          <p:cNvSpPr txBox="1">
            <a:spLocks noChangeArrowheads="1"/>
          </p:cNvSpPr>
          <p:nvPr/>
        </p:nvSpPr>
        <p:spPr bwMode="auto">
          <a:xfrm>
            <a:off x="7410450" y="22074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CGU</a:t>
            </a:r>
          </a:p>
        </p:txBody>
      </p:sp>
      <p:sp>
        <p:nvSpPr>
          <p:cNvPr id="35874" name="Text Box 31"/>
          <p:cNvSpPr txBox="1">
            <a:spLocks noChangeArrowheads="1"/>
          </p:cNvSpPr>
          <p:nvPr/>
        </p:nvSpPr>
        <p:spPr bwMode="auto">
          <a:xfrm>
            <a:off x="7408863" y="255666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CGC</a:t>
            </a:r>
          </a:p>
        </p:txBody>
      </p:sp>
      <p:sp>
        <p:nvSpPr>
          <p:cNvPr id="35875" name="Text Box 31"/>
          <p:cNvSpPr txBox="1">
            <a:spLocks noChangeArrowheads="1"/>
          </p:cNvSpPr>
          <p:nvPr/>
        </p:nvSpPr>
        <p:spPr bwMode="auto">
          <a:xfrm>
            <a:off x="7416800" y="28916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CGA</a:t>
            </a:r>
          </a:p>
        </p:txBody>
      </p:sp>
      <p:sp>
        <p:nvSpPr>
          <p:cNvPr id="35876" name="Text Box 31"/>
          <p:cNvSpPr txBox="1">
            <a:spLocks noChangeArrowheads="1"/>
          </p:cNvSpPr>
          <p:nvPr/>
        </p:nvSpPr>
        <p:spPr bwMode="auto">
          <a:xfrm>
            <a:off x="7416800" y="32313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CGG</a:t>
            </a:r>
          </a:p>
        </p:txBody>
      </p:sp>
      <p:sp>
        <p:nvSpPr>
          <p:cNvPr id="35877" name="Text Box 31"/>
          <p:cNvSpPr txBox="1">
            <a:spLocks noChangeArrowheads="1"/>
          </p:cNvSpPr>
          <p:nvPr/>
        </p:nvSpPr>
        <p:spPr bwMode="auto">
          <a:xfrm>
            <a:off x="4087813" y="36806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AUU</a:t>
            </a:r>
          </a:p>
        </p:txBody>
      </p:sp>
      <p:sp>
        <p:nvSpPr>
          <p:cNvPr id="35878" name="Text Box 31"/>
          <p:cNvSpPr txBox="1">
            <a:spLocks noChangeArrowheads="1"/>
          </p:cNvSpPr>
          <p:nvPr/>
        </p:nvSpPr>
        <p:spPr bwMode="auto">
          <a:xfrm>
            <a:off x="4086225" y="402510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AUC</a:t>
            </a:r>
          </a:p>
        </p:txBody>
      </p:sp>
      <p:sp>
        <p:nvSpPr>
          <p:cNvPr id="35879" name="Text Box 31"/>
          <p:cNvSpPr txBox="1">
            <a:spLocks noChangeArrowheads="1"/>
          </p:cNvSpPr>
          <p:nvPr/>
        </p:nvSpPr>
        <p:spPr bwMode="auto">
          <a:xfrm>
            <a:off x="4084638" y="436483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AUA</a:t>
            </a:r>
          </a:p>
        </p:txBody>
      </p:sp>
      <p:sp>
        <p:nvSpPr>
          <p:cNvPr id="35880" name="Text Box 31"/>
          <p:cNvSpPr txBox="1">
            <a:spLocks noChangeArrowheads="1"/>
          </p:cNvSpPr>
          <p:nvPr/>
        </p:nvSpPr>
        <p:spPr bwMode="auto">
          <a:xfrm>
            <a:off x="4084638" y="470455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AUG</a:t>
            </a:r>
          </a:p>
        </p:txBody>
      </p:sp>
      <p:sp>
        <p:nvSpPr>
          <p:cNvPr id="35881" name="Text Box 31"/>
          <p:cNvSpPr txBox="1">
            <a:spLocks noChangeArrowheads="1"/>
          </p:cNvSpPr>
          <p:nvPr/>
        </p:nvSpPr>
        <p:spPr bwMode="auto">
          <a:xfrm>
            <a:off x="5205413" y="36806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ACU</a:t>
            </a:r>
          </a:p>
        </p:txBody>
      </p:sp>
      <p:sp>
        <p:nvSpPr>
          <p:cNvPr id="35882" name="Text Box 31"/>
          <p:cNvSpPr txBox="1">
            <a:spLocks noChangeArrowheads="1"/>
          </p:cNvSpPr>
          <p:nvPr/>
        </p:nvSpPr>
        <p:spPr bwMode="auto">
          <a:xfrm>
            <a:off x="5208588" y="402510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ACC</a:t>
            </a:r>
          </a:p>
        </p:txBody>
      </p:sp>
      <p:sp>
        <p:nvSpPr>
          <p:cNvPr id="35883" name="Text Box 31"/>
          <p:cNvSpPr txBox="1">
            <a:spLocks noChangeArrowheads="1"/>
          </p:cNvSpPr>
          <p:nvPr/>
        </p:nvSpPr>
        <p:spPr bwMode="auto">
          <a:xfrm>
            <a:off x="5197475" y="43648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ACA</a:t>
            </a:r>
          </a:p>
        </p:txBody>
      </p:sp>
      <p:sp>
        <p:nvSpPr>
          <p:cNvPr id="35884" name="Text Box 31"/>
          <p:cNvSpPr txBox="1">
            <a:spLocks noChangeArrowheads="1"/>
          </p:cNvSpPr>
          <p:nvPr/>
        </p:nvSpPr>
        <p:spPr bwMode="auto">
          <a:xfrm>
            <a:off x="5197475" y="47045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ACG</a:t>
            </a:r>
          </a:p>
        </p:txBody>
      </p:sp>
      <p:sp>
        <p:nvSpPr>
          <p:cNvPr id="35885" name="Text Box 31"/>
          <p:cNvSpPr txBox="1">
            <a:spLocks noChangeArrowheads="1"/>
          </p:cNvSpPr>
          <p:nvPr/>
        </p:nvSpPr>
        <p:spPr bwMode="auto">
          <a:xfrm>
            <a:off x="6319838" y="36806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AAU</a:t>
            </a:r>
          </a:p>
        </p:txBody>
      </p:sp>
      <p:sp>
        <p:nvSpPr>
          <p:cNvPr id="35886" name="Text Box 31"/>
          <p:cNvSpPr txBox="1">
            <a:spLocks noChangeArrowheads="1"/>
          </p:cNvSpPr>
          <p:nvPr/>
        </p:nvSpPr>
        <p:spPr bwMode="auto">
          <a:xfrm>
            <a:off x="6318250" y="402510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AAC</a:t>
            </a:r>
          </a:p>
        </p:txBody>
      </p:sp>
      <p:sp>
        <p:nvSpPr>
          <p:cNvPr id="35887" name="Text Box 31"/>
          <p:cNvSpPr txBox="1">
            <a:spLocks noChangeArrowheads="1"/>
          </p:cNvSpPr>
          <p:nvPr/>
        </p:nvSpPr>
        <p:spPr bwMode="auto">
          <a:xfrm>
            <a:off x="6311900" y="43648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AAA</a:t>
            </a:r>
          </a:p>
        </p:txBody>
      </p:sp>
      <p:sp>
        <p:nvSpPr>
          <p:cNvPr id="35888" name="Text Box 31"/>
          <p:cNvSpPr txBox="1">
            <a:spLocks noChangeArrowheads="1"/>
          </p:cNvSpPr>
          <p:nvPr/>
        </p:nvSpPr>
        <p:spPr bwMode="auto">
          <a:xfrm>
            <a:off x="6311900" y="47045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AAG</a:t>
            </a:r>
          </a:p>
        </p:txBody>
      </p:sp>
      <p:sp>
        <p:nvSpPr>
          <p:cNvPr id="35889" name="Text Box 31"/>
          <p:cNvSpPr txBox="1">
            <a:spLocks noChangeArrowheads="1"/>
          </p:cNvSpPr>
          <p:nvPr/>
        </p:nvSpPr>
        <p:spPr bwMode="auto">
          <a:xfrm>
            <a:off x="7431088" y="36806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AGU</a:t>
            </a:r>
          </a:p>
        </p:txBody>
      </p:sp>
      <p:sp>
        <p:nvSpPr>
          <p:cNvPr id="35890" name="Text Box 31"/>
          <p:cNvSpPr txBox="1">
            <a:spLocks noChangeArrowheads="1"/>
          </p:cNvSpPr>
          <p:nvPr/>
        </p:nvSpPr>
        <p:spPr bwMode="auto">
          <a:xfrm>
            <a:off x="7434263" y="402510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AGC</a:t>
            </a:r>
          </a:p>
        </p:txBody>
      </p:sp>
      <p:sp>
        <p:nvSpPr>
          <p:cNvPr id="35891" name="Text Box 31"/>
          <p:cNvSpPr txBox="1">
            <a:spLocks noChangeArrowheads="1"/>
          </p:cNvSpPr>
          <p:nvPr/>
        </p:nvSpPr>
        <p:spPr bwMode="auto">
          <a:xfrm>
            <a:off x="7423150" y="43648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AGA</a:t>
            </a:r>
          </a:p>
        </p:txBody>
      </p:sp>
      <p:sp>
        <p:nvSpPr>
          <p:cNvPr id="35892" name="Text Box 31"/>
          <p:cNvSpPr txBox="1">
            <a:spLocks noChangeArrowheads="1"/>
          </p:cNvSpPr>
          <p:nvPr/>
        </p:nvSpPr>
        <p:spPr bwMode="auto">
          <a:xfrm>
            <a:off x="7423150" y="47045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AGG</a:t>
            </a:r>
          </a:p>
        </p:txBody>
      </p:sp>
      <p:sp>
        <p:nvSpPr>
          <p:cNvPr id="35893" name="Text Box 31"/>
          <p:cNvSpPr txBox="1">
            <a:spLocks noChangeArrowheads="1"/>
          </p:cNvSpPr>
          <p:nvPr/>
        </p:nvSpPr>
        <p:spPr bwMode="auto">
          <a:xfrm>
            <a:off x="4070350" y="51538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GUU</a:t>
            </a:r>
          </a:p>
        </p:txBody>
      </p:sp>
      <p:sp>
        <p:nvSpPr>
          <p:cNvPr id="35894" name="Text Box 31"/>
          <p:cNvSpPr txBox="1">
            <a:spLocks noChangeArrowheads="1"/>
          </p:cNvSpPr>
          <p:nvPr/>
        </p:nvSpPr>
        <p:spPr bwMode="auto">
          <a:xfrm>
            <a:off x="4073525" y="549830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GUC</a:t>
            </a:r>
          </a:p>
        </p:txBody>
      </p:sp>
      <p:sp>
        <p:nvSpPr>
          <p:cNvPr id="35895" name="Text Box 31"/>
          <p:cNvSpPr txBox="1">
            <a:spLocks noChangeArrowheads="1"/>
          </p:cNvSpPr>
          <p:nvPr/>
        </p:nvSpPr>
        <p:spPr bwMode="auto">
          <a:xfrm>
            <a:off x="4071938" y="5838031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GUA</a:t>
            </a:r>
          </a:p>
        </p:txBody>
      </p:sp>
      <p:sp>
        <p:nvSpPr>
          <p:cNvPr id="35896" name="Text Box 31"/>
          <p:cNvSpPr txBox="1">
            <a:spLocks noChangeArrowheads="1"/>
          </p:cNvSpPr>
          <p:nvPr/>
        </p:nvSpPr>
        <p:spPr bwMode="auto">
          <a:xfrm>
            <a:off x="4071938" y="617775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GUG</a:t>
            </a:r>
          </a:p>
        </p:txBody>
      </p:sp>
      <p:sp>
        <p:nvSpPr>
          <p:cNvPr id="35897" name="Text Box 31"/>
          <p:cNvSpPr txBox="1">
            <a:spLocks noChangeArrowheads="1"/>
          </p:cNvSpPr>
          <p:nvPr/>
        </p:nvSpPr>
        <p:spPr bwMode="auto">
          <a:xfrm>
            <a:off x="5187950" y="51538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GCU</a:t>
            </a:r>
          </a:p>
        </p:txBody>
      </p:sp>
      <p:sp>
        <p:nvSpPr>
          <p:cNvPr id="35898" name="Text Box 31"/>
          <p:cNvSpPr txBox="1">
            <a:spLocks noChangeArrowheads="1"/>
          </p:cNvSpPr>
          <p:nvPr/>
        </p:nvSpPr>
        <p:spPr bwMode="auto">
          <a:xfrm>
            <a:off x="5195888" y="5498306"/>
            <a:ext cx="4302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GCC</a:t>
            </a:r>
          </a:p>
        </p:txBody>
      </p:sp>
      <p:sp>
        <p:nvSpPr>
          <p:cNvPr id="35899" name="Text Box 31"/>
          <p:cNvSpPr txBox="1">
            <a:spLocks noChangeArrowheads="1"/>
          </p:cNvSpPr>
          <p:nvPr/>
        </p:nvSpPr>
        <p:spPr bwMode="auto">
          <a:xfrm>
            <a:off x="5184775" y="58380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GCA</a:t>
            </a:r>
          </a:p>
        </p:txBody>
      </p:sp>
      <p:sp>
        <p:nvSpPr>
          <p:cNvPr id="35900" name="Text Box 31"/>
          <p:cNvSpPr txBox="1">
            <a:spLocks noChangeArrowheads="1"/>
          </p:cNvSpPr>
          <p:nvPr/>
        </p:nvSpPr>
        <p:spPr bwMode="auto">
          <a:xfrm>
            <a:off x="5184775" y="61777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GCG</a:t>
            </a:r>
          </a:p>
        </p:txBody>
      </p:sp>
      <p:sp>
        <p:nvSpPr>
          <p:cNvPr id="35901" name="Text Box 31"/>
          <p:cNvSpPr txBox="1">
            <a:spLocks noChangeArrowheads="1"/>
          </p:cNvSpPr>
          <p:nvPr/>
        </p:nvSpPr>
        <p:spPr bwMode="auto">
          <a:xfrm>
            <a:off x="6302375" y="515381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GAU</a:t>
            </a:r>
          </a:p>
        </p:txBody>
      </p:sp>
      <p:sp>
        <p:nvSpPr>
          <p:cNvPr id="35902" name="Text Box 31"/>
          <p:cNvSpPr txBox="1">
            <a:spLocks noChangeArrowheads="1"/>
          </p:cNvSpPr>
          <p:nvPr/>
        </p:nvSpPr>
        <p:spPr bwMode="auto">
          <a:xfrm>
            <a:off x="6305550" y="5503069"/>
            <a:ext cx="430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GAC</a:t>
            </a:r>
          </a:p>
        </p:txBody>
      </p:sp>
      <p:sp>
        <p:nvSpPr>
          <p:cNvPr id="35903" name="Text Box 31"/>
          <p:cNvSpPr txBox="1">
            <a:spLocks noChangeArrowheads="1"/>
          </p:cNvSpPr>
          <p:nvPr/>
        </p:nvSpPr>
        <p:spPr bwMode="auto">
          <a:xfrm>
            <a:off x="6299200" y="58380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GAA</a:t>
            </a:r>
          </a:p>
        </p:txBody>
      </p:sp>
      <p:sp>
        <p:nvSpPr>
          <p:cNvPr id="35904" name="Text Box 31"/>
          <p:cNvSpPr txBox="1">
            <a:spLocks noChangeArrowheads="1"/>
          </p:cNvSpPr>
          <p:nvPr/>
        </p:nvSpPr>
        <p:spPr bwMode="auto">
          <a:xfrm>
            <a:off x="6299200" y="61777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GAG</a:t>
            </a:r>
          </a:p>
        </p:txBody>
      </p:sp>
      <p:sp>
        <p:nvSpPr>
          <p:cNvPr id="35905" name="Text Box 31"/>
          <p:cNvSpPr txBox="1">
            <a:spLocks noChangeArrowheads="1"/>
          </p:cNvSpPr>
          <p:nvPr/>
        </p:nvSpPr>
        <p:spPr bwMode="auto">
          <a:xfrm>
            <a:off x="7418388" y="515381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GGU</a:t>
            </a:r>
          </a:p>
        </p:txBody>
      </p:sp>
      <p:sp>
        <p:nvSpPr>
          <p:cNvPr id="35906" name="Text Box 31"/>
          <p:cNvSpPr txBox="1">
            <a:spLocks noChangeArrowheads="1"/>
          </p:cNvSpPr>
          <p:nvPr/>
        </p:nvSpPr>
        <p:spPr bwMode="auto">
          <a:xfrm>
            <a:off x="7421563" y="5503069"/>
            <a:ext cx="4302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GGC</a:t>
            </a:r>
          </a:p>
        </p:txBody>
      </p:sp>
      <p:sp>
        <p:nvSpPr>
          <p:cNvPr id="35907" name="Text Box 31"/>
          <p:cNvSpPr txBox="1">
            <a:spLocks noChangeArrowheads="1"/>
          </p:cNvSpPr>
          <p:nvPr/>
        </p:nvSpPr>
        <p:spPr bwMode="auto">
          <a:xfrm>
            <a:off x="7410450" y="5838031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GGA</a:t>
            </a:r>
          </a:p>
        </p:txBody>
      </p:sp>
      <p:sp>
        <p:nvSpPr>
          <p:cNvPr id="35908" name="Text Box 31"/>
          <p:cNvSpPr txBox="1">
            <a:spLocks noChangeArrowheads="1"/>
          </p:cNvSpPr>
          <p:nvPr/>
        </p:nvSpPr>
        <p:spPr bwMode="auto">
          <a:xfrm>
            <a:off x="7410450" y="6177756"/>
            <a:ext cx="430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GGG</a:t>
            </a:r>
          </a:p>
        </p:txBody>
      </p:sp>
      <p:sp>
        <p:nvSpPr>
          <p:cNvPr id="35909" name="Text Box 31"/>
          <p:cNvSpPr txBox="1">
            <a:spLocks noChangeArrowheads="1"/>
          </p:cNvSpPr>
          <p:nvPr/>
        </p:nvSpPr>
        <p:spPr bwMode="auto">
          <a:xfrm rot="-5400000">
            <a:off x="1621631" y="3379788"/>
            <a:ext cx="392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First mRNA base  (5</a:t>
            </a:r>
            <a:r>
              <a:rPr lang="en-US" altLang="en-US" sz="1800" b="1">
                <a:sym typeface="Symbol" pitchFamily="84" charset="2"/>
              </a:rPr>
              <a:t></a:t>
            </a:r>
            <a:r>
              <a:rPr lang="en-US" altLang="en-US" sz="1800" b="1"/>
              <a:t> end of codon)</a:t>
            </a:r>
          </a:p>
        </p:txBody>
      </p:sp>
      <p:sp>
        <p:nvSpPr>
          <p:cNvPr id="35910" name="Text Box 31"/>
          <p:cNvSpPr txBox="1">
            <a:spLocks noChangeArrowheads="1"/>
          </p:cNvSpPr>
          <p:nvPr/>
        </p:nvSpPr>
        <p:spPr bwMode="auto">
          <a:xfrm>
            <a:off x="8505825" y="74374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11" name="Text Box 31"/>
          <p:cNvSpPr txBox="1">
            <a:spLocks noChangeArrowheads="1"/>
          </p:cNvSpPr>
          <p:nvPr/>
        </p:nvSpPr>
        <p:spPr bwMode="auto">
          <a:xfrm>
            <a:off x="8504238" y="10882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12" name="Text Box 31"/>
          <p:cNvSpPr txBox="1">
            <a:spLocks noChangeArrowheads="1"/>
          </p:cNvSpPr>
          <p:nvPr/>
        </p:nvSpPr>
        <p:spPr bwMode="auto">
          <a:xfrm>
            <a:off x="8502650" y="142795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13" name="Text Box 31"/>
          <p:cNvSpPr txBox="1">
            <a:spLocks noChangeArrowheads="1"/>
          </p:cNvSpPr>
          <p:nvPr/>
        </p:nvSpPr>
        <p:spPr bwMode="auto">
          <a:xfrm>
            <a:off x="8502650" y="176768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14" name="Text Box 31"/>
          <p:cNvSpPr txBox="1">
            <a:spLocks noChangeArrowheads="1"/>
          </p:cNvSpPr>
          <p:nvPr/>
        </p:nvSpPr>
        <p:spPr bwMode="auto">
          <a:xfrm>
            <a:off x="8512175" y="2213769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15" name="Text Box 31"/>
          <p:cNvSpPr txBox="1">
            <a:spLocks noChangeArrowheads="1"/>
          </p:cNvSpPr>
          <p:nvPr/>
        </p:nvSpPr>
        <p:spPr bwMode="auto">
          <a:xfrm>
            <a:off x="8510588" y="255825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16" name="Text Box 31"/>
          <p:cNvSpPr txBox="1">
            <a:spLocks noChangeArrowheads="1"/>
          </p:cNvSpPr>
          <p:nvPr/>
        </p:nvSpPr>
        <p:spPr bwMode="auto">
          <a:xfrm>
            <a:off x="8509000" y="289798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17" name="Text Box 31"/>
          <p:cNvSpPr txBox="1">
            <a:spLocks noChangeArrowheads="1"/>
          </p:cNvSpPr>
          <p:nvPr/>
        </p:nvSpPr>
        <p:spPr bwMode="auto">
          <a:xfrm>
            <a:off x="8509000" y="323770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18" name="Text Box 31"/>
          <p:cNvSpPr txBox="1">
            <a:spLocks noChangeArrowheads="1"/>
          </p:cNvSpPr>
          <p:nvPr/>
        </p:nvSpPr>
        <p:spPr bwMode="auto">
          <a:xfrm>
            <a:off x="8513763" y="368379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19" name="Text Box 31"/>
          <p:cNvSpPr txBox="1">
            <a:spLocks noChangeArrowheads="1"/>
          </p:cNvSpPr>
          <p:nvPr/>
        </p:nvSpPr>
        <p:spPr bwMode="auto">
          <a:xfrm>
            <a:off x="8512175" y="402828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20" name="Text Box 31"/>
          <p:cNvSpPr txBox="1">
            <a:spLocks noChangeArrowheads="1"/>
          </p:cNvSpPr>
          <p:nvPr/>
        </p:nvSpPr>
        <p:spPr bwMode="auto">
          <a:xfrm>
            <a:off x="8510588" y="436800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21" name="Text Box 31"/>
          <p:cNvSpPr txBox="1">
            <a:spLocks noChangeArrowheads="1"/>
          </p:cNvSpPr>
          <p:nvPr/>
        </p:nvSpPr>
        <p:spPr bwMode="auto">
          <a:xfrm>
            <a:off x="8510588" y="47077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22" name="Text Box 31"/>
          <p:cNvSpPr txBox="1">
            <a:spLocks noChangeArrowheads="1"/>
          </p:cNvSpPr>
          <p:nvPr/>
        </p:nvSpPr>
        <p:spPr bwMode="auto">
          <a:xfrm>
            <a:off x="8513763" y="515540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23" name="Text Box 31"/>
          <p:cNvSpPr txBox="1">
            <a:spLocks noChangeArrowheads="1"/>
          </p:cNvSpPr>
          <p:nvPr/>
        </p:nvSpPr>
        <p:spPr bwMode="auto">
          <a:xfrm>
            <a:off x="8512175" y="549989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24" name="Text Box 31"/>
          <p:cNvSpPr txBox="1">
            <a:spLocks noChangeArrowheads="1"/>
          </p:cNvSpPr>
          <p:nvPr/>
        </p:nvSpPr>
        <p:spPr bwMode="auto">
          <a:xfrm>
            <a:off x="8510588" y="5839619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25" name="Text Box 31"/>
          <p:cNvSpPr txBox="1">
            <a:spLocks noChangeArrowheads="1"/>
          </p:cNvSpPr>
          <p:nvPr/>
        </p:nvSpPr>
        <p:spPr bwMode="auto">
          <a:xfrm>
            <a:off x="8510588" y="617934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26" name="Text Box 31"/>
          <p:cNvSpPr txBox="1">
            <a:spLocks noChangeArrowheads="1"/>
          </p:cNvSpPr>
          <p:nvPr/>
        </p:nvSpPr>
        <p:spPr bwMode="auto">
          <a:xfrm>
            <a:off x="3808413" y="120729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27" name="Text Box 31"/>
          <p:cNvSpPr txBox="1">
            <a:spLocks noChangeArrowheads="1"/>
          </p:cNvSpPr>
          <p:nvPr/>
        </p:nvSpPr>
        <p:spPr bwMode="auto">
          <a:xfrm>
            <a:off x="3806825" y="2685256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28" name="Text Box 31"/>
          <p:cNvSpPr txBox="1">
            <a:spLocks noChangeArrowheads="1"/>
          </p:cNvSpPr>
          <p:nvPr/>
        </p:nvSpPr>
        <p:spPr bwMode="auto">
          <a:xfrm>
            <a:off x="3805238" y="41489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29" name="Text Box 31"/>
          <p:cNvSpPr txBox="1">
            <a:spLocks noChangeArrowheads="1"/>
          </p:cNvSpPr>
          <p:nvPr/>
        </p:nvSpPr>
        <p:spPr bwMode="auto">
          <a:xfrm>
            <a:off x="3805238" y="5623719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30" name="Text Box 31"/>
          <p:cNvSpPr txBox="1">
            <a:spLocks noChangeArrowheads="1"/>
          </p:cNvSpPr>
          <p:nvPr/>
        </p:nvSpPr>
        <p:spPr bwMode="auto">
          <a:xfrm>
            <a:off x="4502150" y="4024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5931" name="Text Box 31"/>
          <p:cNvSpPr txBox="1">
            <a:spLocks noChangeArrowheads="1"/>
          </p:cNvSpPr>
          <p:nvPr/>
        </p:nvSpPr>
        <p:spPr bwMode="auto">
          <a:xfrm>
            <a:off x="5607050" y="404019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932" name="Text Box 31"/>
          <p:cNvSpPr txBox="1">
            <a:spLocks noChangeArrowheads="1"/>
          </p:cNvSpPr>
          <p:nvPr/>
        </p:nvSpPr>
        <p:spPr bwMode="auto">
          <a:xfrm>
            <a:off x="6718300" y="400844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933" name="Text Box 31"/>
          <p:cNvSpPr txBox="1">
            <a:spLocks noChangeArrowheads="1"/>
          </p:cNvSpPr>
          <p:nvPr/>
        </p:nvSpPr>
        <p:spPr bwMode="auto">
          <a:xfrm>
            <a:off x="7810500" y="402431"/>
            <a:ext cx="2190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934" name="Text Box 31"/>
          <p:cNvSpPr txBox="1">
            <a:spLocks noChangeArrowheads="1"/>
          </p:cNvSpPr>
          <p:nvPr/>
        </p:nvSpPr>
        <p:spPr bwMode="auto">
          <a:xfrm>
            <a:off x="4633913" y="9104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Phe</a:t>
            </a:r>
          </a:p>
        </p:txBody>
      </p:sp>
      <p:sp>
        <p:nvSpPr>
          <p:cNvPr id="35935" name="Text Box 31"/>
          <p:cNvSpPr txBox="1">
            <a:spLocks noChangeArrowheads="1"/>
          </p:cNvSpPr>
          <p:nvPr/>
        </p:nvSpPr>
        <p:spPr bwMode="auto">
          <a:xfrm>
            <a:off x="4648200" y="157400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Leu</a:t>
            </a:r>
          </a:p>
        </p:txBody>
      </p:sp>
      <p:sp>
        <p:nvSpPr>
          <p:cNvPr id="35936" name="Text Box 31"/>
          <p:cNvSpPr txBox="1">
            <a:spLocks noChangeArrowheads="1"/>
          </p:cNvSpPr>
          <p:nvPr/>
        </p:nvSpPr>
        <p:spPr bwMode="auto">
          <a:xfrm>
            <a:off x="5773738" y="12628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Ser</a:t>
            </a:r>
          </a:p>
        </p:txBody>
      </p:sp>
      <p:sp>
        <p:nvSpPr>
          <p:cNvPr id="35937" name="Text Box 31"/>
          <p:cNvSpPr txBox="1">
            <a:spLocks noChangeArrowheads="1"/>
          </p:cNvSpPr>
          <p:nvPr/>
        </p:nvSpPr>
        <p:spPr bwMode="auto">
          <a:xfrm>
            <a:off x="6884988" y="91519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Tyr</a:t>
            </a:r>
          </a:p>
        </p:txBody>
      </p:sp>
      <p:sp>
        <p:nvSpPr>
          <p:cNvPr id="35938" name="Text Box 31"/>
          <p:cNvSpPr txBox="1">
            <a:spLocks noChangeArrowheads="1"/>
          </p:cNvSpPr>
          <p:nvPr/>
        </p:nvSpPr>
        <p:spPr bwMode="auto">
          <a:xfrm>
            <a:off x="7997825" y="9215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Cys</a:t>
            </a:r>
          </a:p>
        </p:txBody>
      </p:sp>
      <p:sp>
        <p:nvSpPr>
          <p:cNvPr id="35939" name="Text Box 31"/>
          <p:cNvSpPr txBox="1">
            <a:spLocks noChangeArrowheads="1"/>
          </p:cNvSpPr>
          <p:nvPr/>
        </p:nvSpPr>
        <p:spPr bwMode="auto">
          <a:xfrm>
            <a:off x="8005763" y="17708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Trp</a:t>
            </a:r>
          </a:p>
        </p:txBody>
      </p:sp>
      <p:sp>
        <p:nvSpPr>
          <p:cNvPr id="35940" name="Text Box 31"/>
          <p:cNvSpPr txBox="1">
            <a:spLocks noChangeArrowheads="1"/>
          </p:cNvSpPr>
          <p:nvPr/>
        </p:nvSpPr>
        <p:spPr bwMode="auto">
          <a:xfrm>
            <a:off x="4586288" y="4669631"/>
            <a:ext cx="4619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100" b="1"/>
              <a:t>Met or</a:t>
            </a:r>
          </a:p>
          <a:p>
            <a:pPr>
              <a:lnSpc>
                <a:spcPct val="90000"/>
              </a:lnSpc>
            </a:pPr>
            <a:r>
              <a:rPr lang="en-US" altLang="en-US" sz="1100" b="1"/>
              <a:t>start</a:t>
            </a:r>
          </a:p>
        </p:txBody>
      </p:sp>
      <p:sp>
        <p:nvSpPr>
          <p:cNvPr id="35941" name="Text Box 31"/>
          <p:cNvSpPr txBox="1">
            <a:spLocks noChangeArrowheads="1"/>
          </p:cNvSpPr>
          <p:nvPr/>
        </p:nvSpPr>
        <p:spPr bwMode="auto">
          <a:xfrm>
            <a:off x="6845300" y="1761331"/>
            <a:ext cx="457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Stop</a:t>
            </a:r>
          </a:p>
        </p:txBody>
      </p:sp>
      <p:sp>
        <p:nvSpPr>
          <p:cNvPr id="35942" name="Text Box 31"/>
          <p:cNvSpPr txBox="1">
            <a:spLocks noChangeArrowheads="1"/>
          </p:cNvSpPr>
          <p:nvPr/>
        </p:nvSpPr>
        <p:spPr bwMode="auto">
          <a:xfrm>
            <a:off x="6842125" y="1420019"/>
            <a:ext cx="457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Stop</a:t>
            </a:r>
          </a:p>
        </p:txBody>
      </p:sp>
      <p:sp>
        <p:nvSpPr>
          <p:cNvPr id="35943" name="Text Box 31"/>
          <p:cNvSpPr txBox="1">
            <a:spLocks noChangeArrowheads="1"/>
          </p:cNvSpPr>
          <p:nvPr/>
        </p:nvSpPr>
        <p:spPr bwMode="auto">
          <a:xfrm>
            <a:off x="7954963" y="1416844"/>
            <a:ext cx="457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Stop</a:t>
            </a:r>
          </a:p>
        </p:txBody>
      </p:sp>
      <p:sp>
        <p:nvSpPr>
          <p:cNvPr id="35944" name="Text Box 31"/>
          <p:cNvSpPr txBox="1">
            <a:spLocks noChangeArrowheads="1"/>
          </p:cNvSpPr>
          <p:nvPr/>
        </p:nvSpPr>
        <p:spPr bwMode="auto">
          <a:xfrm>
            <a:off x="8002588" y="27360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Arg</a:t>
            </a:r>
          </a:p>
        </p:txBody>
      </p:sp>
      <p:sp>
        <p:nvSpPr>
          <p:cNvPr id="35945" name="Text Box 31"/>
          <p:cNvSpPr txBox="1">
            <a:spLocks noChangeArrowheads="1"/>
          </p:cNvSpPr>
          <p:nvPr/>
        </p:nvSpPr>
        <p:spPr bwMode="auto">
          <a:xfrm>
            <a:off x="6894513" y="30440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Gln</a:t>
            </a:r>
          </a:p>
        </p:txBody>
      </p:sp>
      <p:sp>
        <p:nvSpPr>
          <p:cNvPr id="35946" name="Text Box 31"/>
          <p:cNvSpPr txBox="1">
            <a:spLocks noChangeArrowheads="1"/>
          </p:cNvSpPr>
          <p:nvPr/>
        </p:nvSpPr>
        <p:spPr bwMode="auto">
          <a:xfrm>
            <a:off x="6881813" y="23836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His</a:t>
            </a:r>
          </a:p>
        </p:txBody>
      </p:sp>
      <p:sp>
        <p:nvSpPr>
          <p:cNvPr id="35947" name="Text Box 31"/>
          <p:cNvSpPr txBox="1">
            <a:spLocks noChangeArrowheads="1"/>
          </p:cNvSpPr>
          <p:nvPr/>
        </p:nvSpPr>
        <p:spPr bwMode="auto">
          <a:xfrm>
            <a:off x="5773738" y="27265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Pro</a:t>
            </a:r>
          </a:p>
        </p:txBody>
      </p:sp>
      <p:sp>
        <p:nvSpPr>
          <p:cNvPr id="35948" name="Text Box 31"/>
          <p:cNvSpPr txBox="1">
            <a:spLocks noChangeArrowheads="1"/>
          </p:cNvSpPr>
          <p:nvPr/>
        </p:nvSpPr>
        <p:spPr bwMode="auto">
          <a:xfrm>
            <a:off x="4646613" y="27233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Leu</a:t>
            </a:r>
          </a:p>
        </p:txBody>
      </p:sp>
      <p:sp>
        <p:nvSpPr>
          <p:cNvPr id="35949" name="Text Box 31"/>
          <p:cNvSpPr txBox="1">
            <a:spLocks noChangeArrowheads="1"/>
          </p:cNvSpPr>
          <p:nvPr/>
        </p:nvSpPr>
        <p:spPr bwMode="auto">
          <a:xfrm>
            <a:off x="4649788" y="568563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Val</a:t>
            </a:r>
          </a:p>
        </p:txBody>
      </p:sp>
      <p:sp>
        <p:nvSpPr>
          <p:cNvPr id="35950" name="Text Box 31"/>
          <p:cNvSpPr txBox="1">
            <a:spLocks noChangeArrowheads="1"/>
          </p:cNvSpPr>
          <p:nvPr/>
        </p:nvSpPr>
        <p:spPr bwMode="auto">
          <a:xfrm>
            <a:off x="5791200" y="56840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Ala</a:t>
            </a:r>
          </a:p>
        </p:txBody>
      </p:sp>
      <p:sp>
        <p:nvSpPr>
          <p:cNvPr id="35951" name="Text Box 31"/>
          <p:cNvSpPr txBox="1">
            <a:spLocks noChangeArrowheads="1"/>
          </p:cNvSpPr>
          <p:nvPr/>
        </p:nvSpPr>
        <p:spPr bwMode="auto">
          <a:xfrm>
            <a:off x="6881813" y="533320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Asp</a:t>
            </a:r>
          </a:p>
        </p:txBody>
      </p:sp>
      <p:sp>
        <p:nvSpPr>
          <p:cNvPr id="35952" name="Text Box 31"/>
          <p:cNvSpPr txBox="1">
            <a:spLocks noChangeArrowheads="1"/>
          </p:cNvSpPr>
          <p:nvPr/>
        </p:nvSpPr>
        <p:spPr bwMode="auto">
          <a:xfrm>
            <a:off x="6878638" y="59872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Glu</a:t>
            </a:r>
          </a:p>
        </p:txBody>
      </p:sp>
      <p:sp>
        <p:nvSpPr>
          <p:cNvPr id="35953" name="Text Box 31"/>
          <p:cNvSpPr txBox="1">
            <a:spLocks noChangeArrowheads="1"/>
          </p:cNvSpPr>
          <p:nvPr/>
        </p:nvSpPr>
        <p:spPr bwMode="auto">
          <a:xfrm>
            <a:off x="7991475" y="56840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Gly</a:t>
            </a:r>
          </a:p>
        </p:txBody>
      </p:sp>
      <p:sp>
        <p:nvSpPr>
          <p:cNvPr id="35954" name="Text Box 31"/>
          <p:cNvSpPr txBox="1">
            <a:spLocks noChangeArrowheads="1"/>
          </p:cNvSpPr>
          <p:nvPr/>
        </p:nvSpPr>
        <p:spPr bwMode="auto">
          <a:xfrm>
            <a:off x="4668838" y="40076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>
                <a:latin typeface="Times New Roman" pitchFamily="84" charset="0"/>
              </a:rPr>
              <a:t>I</a:t>
            </a:r>
            <a:r>
              <a:rPr lang="en-US" altLang="en-US" sz="1500" b="1"/>
              <a:t>Ie</a:t>
            </a:r>
          </a:p>
        </p:txBody>
      </p:sp>
      <p:sp>
        <p:nvSpPr>
          <p:cNvPr id="35955" name="Text Box 31"/>
          <p:cNvSpPr txBox="1">
            <a:spLocks noChangeArrowheads="1"/>
          </p:cNvSpPr>
          <p:nvPr/>
        </p:nvSpPr>
        <p:spPr bwMode="auto">
          <a:xfrm>
            <a:off x="5781675" y="420449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Thr</a:t>
            </a:r>
          </a:p>
        </p:txBody>
      </p:sp>
      <p:sp>
        <p:nvSpPr>
          <p:cNvPr id="35956" name="Text Box 31"/>
          <p:cNvSpPr txBox="1">
            <a:spLocks noChangeArrowheads="1"/>
          </p:cNvSpPr>
          <p:nvPr/>
        </p:nvSpPr>
        <p:spPr bwMode="auto">
          <a:xfrm>
            <a:off x="6875463" y="4510881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Lys</a:t>
            </a:r>
          </a:p>
        </p:txBody>
      </p:sp>
      <p:sp>
        <p:nvSpPr>
          <p:cNvPr id="35957" name="Text Box 31"/>
          <p:cNvSpPr txBox="1">
            <a:spLocks noChangeArrowheads="1"/>
          </p:cNvSpPr>
          <p:nvPr/>
        </p:nvSpPr>
        <p:spPr bwMode="auto">
          <a:xfrm>
            <a:off x="6878638" y="386000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Asn</a:t>
            </a:r>
          </a:p>
        </p:txBody>
      </p:sp>
      <p:sp>
        <p:nvSpPr>
          <p:cNvPr id="35958" name="Text Box 31"/>
          <p:cNvSpPr txBox="1">
            <a:spLocks noChangeArrowheads="1"/>
          </p:cNvSpPr>
          <p:nvPr/>
        </p:nvSpPr>
        <p:spPr bwMode="auto">
          <a:xfrm>
            <a:off x="8010525" y="4515644"/>
            <a:ext cx="384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Arg</a:t>
            </a:r>
          </a:p>
        </p:txBody>
      </p:sp>
      <p:sp>
        <p:nvSpPr>
          <p:cNvPr id="35959" name="Text Box 31"/>
          <p:cNvSpPr txBox="1">
            <a:spLocks noChangeArrowheads="1"/>
          </p:cNvSpPr>
          <p:nvPr/>
        </p:nvSpPr>
        <p:spPr bwMode="auto">
          <a:xfrm>
            <a:off x="8007350" y="3853656"/>
            <a:ext cx="384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/>
              <a:t>Ser</a:t>
            </a:r>
          </a:p>
        </p:txBody>
      </p:sp>
      <p:sp>
        <p:nvSpPr>
          <p:cNvPr id="35960" name="Text Box 31"/>
          <p:cNvSpPr txBox="1">
            <a:spLocks noChangeArrowheads="1"/>
          </p:cNvSpPr>
          <p:nvPr/>
        </p:nvSpPr>
        <p:spPr bwMode="auto">
          <a:xfrm rot="-5400000">
            <a:off x="6993731" y="3405188"/>
            <a:ext cx="392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Third mRNA base  (3</a:t>
            </a:r>
            <a:r>
              <a:rPr lang="en-US" altLang="en-US" sz="1800" b="1">
                <a:sym typeface="Symbol" pitchFamily="84" charset="2"/>
              </a:rPr>
              <a:t></a:t>
            </a:r>
            <a:r>
              <a:rPr lang="en-US" altLang="en-US" sz="1800" b="1"/>
              <a:t> end of codon)</a:t>
            </a:r>
          </a:p>
        </p:txBody>
      </p:sp>
      <p:grpSp>
        <p:nvGrpSpPr>
          <p:cNvPr id="35961" name="Group 143"/>
          <p:cNvGrpSpPr>
            <a:grpSpLocks/>
          </p:cNvGrpSpPr>
          <p:nvPr/>
        </p:nvGrpSpPr>
        <p:grpSpPr bwMode="auto">
          <a:xfrm>
            <a:off x="4503738" y="745331"/>
            <a:ext cx="98425" cy="544513"/>
            <a:chOff x="843" y="496"/>
            <a:chExt cx="62" cy="343"/>
          </a:xfrm>
        </p:grpSpPr>
        <p:sp>
          <p:nvSpPr>
            <p:cNvPr id="36042" name="Line 140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3" name="Line 141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4" name="Line 142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2" name="Group 144"/>
          <p:cNvGrpSpPr>
            <a:grpSpLocks/>
          </p:cNvGrpSpPr>
          <p:nvPr/>
        </p:nvGrpSpPr>
        <p:grpSpPr bwMode="auto">
          <a:xfrm>
            <a:off x="4503738" y="1443831"/>
            <a:ext cx="98425" cy="544513"/>
            <a:chOff x="843" y="496"/>
            <a:chExt cx="62" cy="343"/>
          </a:xfrm>
        </p:grpSpPr>
        <p:sp>
          <p:nvSpPr>
            <p:cNvPr id="36039" name="Line 145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0" name="Line 146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1" name="Line 147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3" name="Group 153"/>
          <p:cNvGrpSpPr>
            <a:grpSpLocks/>
          </p:cNvGrpSpPr>
          <p:nvPr/>
        </p:nvGrpSpPr>
        <p:grpSpPr bwMode="auto">
          <a:xfrm>
            <a:off x="5634038" y="751681"/>
            <a:ext cx="98425" cy="1220788"/>
            <a:chOff x="1057" y="502"/>
            <a:chExt cx="62" cy="769"/>
          </a:xfrm>
        </p:grpSpPr>
        <p:sp>
          <p:nvSpPr>
            <p:cNvPr id="36036" name="Line 149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7" name="Line 150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8" name="Line 151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4" name="Group 226"/>
          <p:cNvGrpSpPr>
            <a:grpSpLocks/>
          </p:cNvGrpSpPr>
          <p:nvPr/>
        </p:nvGrpSpPr>
        <p:grpSpPr bwMode="auto">
          <a:xfrm>
            <a:off x="4505325" y="3683794"/>
            <a:ext cx="98425" cy="877887"/>
            <a:chOff x="1776" y="2335"/>
            <a:chExt cx="62" cy="553"/>
          </a:xfrm>
        </p:grpSpPr>
        <p:sp>
          <p:nvSpPr>
            <p:cNvPr id="36033" name="Line 155"/>
            <p:cNvSpPr>
              <a:spLocks noChangeShapeType="1"/>
            </p:cNvSpPr>
            <p:nvPr/>
          </p:nvSpPr>
          <p:spPr bwMode="auto">
            <a:xfrm flipH="1">
              <a:off x="1834" y="2335"/>
              <a:ext cx="0" cy="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4" name="Line 156"/>
            <p:cNvSpPr>
              <a:spLocks noChangeShapeType="1"/>
            </p:cNvSpPr>
            <p:nvPr/>
          </p:nvSpPr>
          <p:spPr bwMode="auto">
            <a:xfrm>
              <a:off x="1776" y="23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5" name="Line 157"/>
            <p:cNvSpPr>
              <a:spLocks noChangeShapeType="1"/>
            </p:cNvSpPr>
            <p:nvPr/>
          </p:nvSpPr>
          <p:spPr bwMode="auto">
            <a:xfrm>
              <a:off x="1776" y="2883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5" name="Group 158"/>
          <p:cNvGrpSpPr>
            <a:grpSpLocks/>
          </p:cNvGrpSpPr>
          <p:nvPr/>
        </p:nvGrpSpPr>
        <p:grpSpPr bwMode="auto">
          <a:xfrm>
            <a:off x="4505325" y="5155406"/>
            <a:ext cx="98425" cy="1220788"/>
            <a:chOff x="1057" y="502"/>
            <a:chExt cx="62" cy="769"/>
          </a:xfrm>
        </p:grpSpPr>
        <p:sp>
          <p:nvSpPr>
            <p:cNvPr id="36030" name="Line 159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1" name="Line 160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32" name="Line 161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6" name="Group 162"/>
          <p:cNvGrpSpPr>
            <a:grpSpLocks/>
          </p:cNvGrpSpPr>
          <p:nvPr/>
        </p:nvGrpSpPr>
        <p:grpSpPr bwMode="auto">
          <a:xfrm>
            <a:off x="6745288" y="740569"/>
            <a:ext cx="98425" cy="544512"/>
            <a:chOff x="843" y="496"/>
            <a:chExt cx="62" cy="343"/>
          </a:xfrm>
        </p:grpSpPr>
        <p:sp>
          <p:nvSpPr>
            <p:cNvPr id="36027" name="Line 163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8" name="Line 164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9" name="Line 165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7" name="Group 166"/>
          <p:cNvGrpSpPr>
            <a:grpSpLocks/>
          </p:cNvGrpSpPr>
          <p:nvPr/>
        </p:nvGrpSpPr>
        <p:grpSpPr bwMode="auto">
          <a:xfrm>
            <a:off x="7853363" y="740569"/>
            <a:ext cx="98425" cy="544512"/>
            <a:chOff x="843" y="496"/>
            <a:chExt cx="62" cy="343"/>
          </a:xfrm>
        </p:grpSpPr>
        <p:sp>
          <p:nvSpPr>
            <p:cNvPr id="36024" name="Line 167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5" name="Line 168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6" name="Line 169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8" name="Group 170"/>
          <p:cNvGrpSpPr>
            <a:grpSpLocks/>
          </p:cNvGrpSpPr>
          <p:nvPr/>
        </p:nvGrpSpPr>
        <p:grpSpPr bwMode="auto">
          <a:xfrm>
            <a:off x="6745288" y="2899569"/>
            <a:ext cx="98425" cy="544512"/>
            <a:chOff x="843" y="496"/>
            <a:chExt cx="62" cy="343"/>
          </a:xfrm>
        </p:grpSpPr>
        <p:sp>
          <p:nvSpPr>
            <p:cNvPr id="36021" name="Line 171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2" name="Line 172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3" name="Line 173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69" name="Group 174"/>
          <p:cNvGrpSpPr>
            <a:grpSpLocks/>
          </p:cNvGrpSpPr>
          <p:nvPr/>
        </p:nvGrpSpPr>
        <p:grpSpPr bwMode="auto">
          <a:xfrm>
            <a:off x="6743700" y="2226469"/>
            <a:ext cx="98425" cy="544512"/>
            <a:chOff x="843" y="496"/>
            <a:chExt cx="62" cy="343"/>
          </a:xfrm>
        </p:grpSpPr>
        <p:sp>
          <p:nvSpPr>
            <p:cNvPr id="36018" name="Line 175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9" name="Line 176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20" name="Line 177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0" name="Group 178"/>
          <p:cNvGrpSpPr>
            <a:grpSpLocks/>
          </p:cNvGrpSpPr>
          <p:nvPr/>
        </p:nvGrpSpPr>
        <p:grpSpPr bwMode="auto">
          <a:xfrm>
            <a:off x="5635625" y="2215356"/>
            <a:ext cx="98425" cy="1220788"/>
            <a:chOff x="1057" y="502"/>
            <a:chExt cx="62" cy="769"/>
          </a:xfrm>
        </p:grpSpPr>
        <p:sp>
          <p:nvSpPr>
            <p:cNvPr id="36015" name="Line 179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6" name="Line 180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7" name="Line 181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1" name="Group 182"/>
          <p:cNvGrpSpPr>
            <a:grpSpLocks/>
          </p:cNvGrpSpPr>
          <p:nvPr/>
        </p:nvGrpSpPr>
        <p:grpSpPr bwMode="auto">
          <a:xfrm>
            <a:off x="7851775" y="2215356"/>
            <a:ext cx="98425" cy="1220788"/>
            <a:chOff x="1057" y="502"/>
            <a:chExt cx="62" cy="769"/>
          </a:xfrm>
        </p:grpSpPr>
        <p:sp>
          <p:nvSpPr>
            <p:cNvPr id="36012" name="Line 183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3" name="Line 184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4" name="Line 185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2" name="Group 186"/>
          <p:cNvGrpSpPr>
            <a:grpSpLocks/>
          </p:cNvGrpSpPr>
          <p:nvPr/>
        </p:nvGrpSpPr>
        <p:grpSpPr bwMode="auto">
          <a:xfrm>
            <a:off x="4505325" y="2215356"/>
            <a:ext cx="98425" cy="1220788"/>
            <a:chOff x="1057" y="502"/>
            <a:chExt cx="62" cy="769"/>
          </a:xfrm>
        </p:grpSpPr>
        <p:sp>
          <p:nvSpPr>
            <p:cNvPr id="36009" name="Line 187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0" name="Line 188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11" name="Line 189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3" name="Group 190"/>
          <p:cNvGrpSpPr>
            <a:grpSpLocks/>
          </p:cNvGrpSpPr>
          <p:nvPr/>
        </p:nvGrpSpPr>
        <p:grpSpPr bwMode="auto">
          <a:xfrm>
            <a:off x="5635625" y="3688556"/>
            <a:ext cx="98425" cy="1220788"/>
            <a:chOff x="1057" y="502"/>
            <a:chExt cx="62" cy="769"/>
          </a:xfrm>
        </p:grpSpPr>
        <p:sp>
          <p:nvSpPr>
            <p:cNvPr id="36006" name="Line 191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7" name="Line 192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8" name="Line 193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4" name="Group 194"/>
          <p:cNvGrpSpPr>
            <a:grpSpLocks/>
          </p:cNvGrpSpPr>
          <p:nvPr/>
        </p:nvGrpSpPr>
        <p:grpSpPr bwMode="auto">
          <a:xfrm>
            <a:off x="7853363" y="4366419"/>
            <a:ext cx="98425" cy="544512"/>
            <a:chOff x="843" y="496"/>
            <a:chExt cx="62" cy="343"/>
          </a:xfrm>
        </p:grpSpPr>
        <p:sp>
          <p:nvSpPr>
            <p:cNvPr id="36003" name="Line 195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4" name="Line 196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5" name="Line 197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5" name="Group 198"/>
          <p:cNvGrpSpPr>
            <a:grpSpLocks/>
          </p:cNvGrpSpPr>
          <p:nvPr/>
        </p:nvGrpSpPr>
        <p:grpSpPr bwMode="auto">
          <a:xfrm>
            <a:off x="7853363" y="3699669"/>
            <a:ext cx="98425" cy="544512"/>
            <a:chOff x="843" y="496"/>
            <a:chExt cx="62" cy="343"/>
          </a:xfrm>
        </p:grpSpPr>
        <p:sp>
          <p:nvSpPr>
            <p:cNvPr id="36000" name="Line 199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1" name="Line 200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02" name="Line 201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6" name="Group 202"/>
          <p:cNvGrpSpPr>
            <a:grpSpLocks/>
          </p:cNvGrpSpPr>
          <p:nvPr/>
        </p:nvGrpSpPr>
        <p:grpSpPr bwMode="auto">
          <a:xfrm>
            <a:off x="6745288" y="4366419"/>
            <a:ext cx="98425" cy="544512"/>
            <a:chOff x="843" y="496"/>
            <a:chExt cx="62" cy="343"/>
          </a:xfrm>
        </p:grpSpPr>
        <p:sp>
          <p:nvSpPr>
            <p:cNvPr id="35997" name="Line 203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8" name="Line 204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9" name="Line 205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7" name="Group 206"/>
          <p:cNvGrpSpPr>
            <a:grpSpLocks/>
          </p:cNvGrpSpPr>
          <p:nvPr/>
        </p:nvGrpSpPr>
        <p:grpSpPr bwMode="auto">
          <a:xfrm>
            <a:off x="6745288" y="3699669"/>
            <a:ext cx="98425" cy="544512"/>
            <a:chOff x="843" y="496"/>
            <a:chExt cx="62" cy="343"/>
          </a:xfrm>
        </p:grpSpPr>
        <p:sp>
          <p:nvSpPr>
            <p:cNvPr id="35994" name="Line 207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5" name="Line 208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6" name="Line 209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8" name="Group 210"/>
          <p:cNvGrpSpPr>
            <a:grpSpLocks/>
          </p:cNvGrpSpPr>
          <p:nvPr/>
        </p:nvGrpSpPr>
        <p:grpSpPr bwMode="auto">
          <a:xfrm>
            <a:off x="6743700" y="5839619"/>
            <a:ext cx="98425" cy="544512"/>
            <a:chOff x="843" y="496"/>
            <a:chExt cx="62" cy="343"/>
          </a:xfrm>
        </p:grpSpPr>
        <p:sp>
          <p:nvSpPr>
            <p:cNvPr id="35991" name="Line 211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2" name="Line 212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3" name="Line 213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79" name="Group 214"/>
          <p:cNvGrpSpPr>
            <a:grpSpLocks/>
          </p:cNvGrpSpPr>
          <p:nvPr/>
        </p:nvGrpSpPr>
        <p:grpSpPr bwMode="auto">
          <a:xfrm>
            <a:off x="6743700" y="5160169"/>
            <a:ext cx="98425" cy="544512"/>
            <a:chOff x="843" y="496"/>
            <a:chExt cx="62" cy="343"/>
          </a:xfrm>
        </p:grpSpPr>
        <p:sp>
          <p:nvSpPr>
            <p:cNvPr id="35988" name="Line 215"/>
            <p:cNvSpPr>
              <a:spLocks noChangeShapeType="1"/>
            </p:cNvSpPr>
            <p:nvPr/>
          </p:nvSpPr>
          <p:spPr bwMode="auto">
            <a:xfrm flipH="1">
              <a:off x="901" y="496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9" name="Line 216"/>
            <p:cNvSpPr>
              <a:spLocks noChangeShapeType="1"/>
            </p:cNvSpPr>
            <p:nvPr/>
          </p:nvSpPr>
          <p:spPr bwMode="auto">
            <a:xfrm>
              <a:off x="843" y="50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90" name="Line 217"/>
            <p:cNvSpPr>
              <a:spLocks noChangeShapeType="1"/>
            </p:cNvSpPr>
            <p:nvPr/>
          </p:nvSpPr>
          <p:spPr bwMode="auto">
            <a:xfrm>
              <a:off x="843" y="83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80" name="Group 218"/>
          <p:cNvGrpSpPr>
            <a:grpSpLocks/>
          </p:cNvGrpSpPr>
          <p:nvPr/>
        </p:nvGrpSpPr>
        <p:grpSpPr bwMode="auto">
          <a:xfrm>
            <a:off x="5635625" y="5149056"/>
            <a:ext cx="98425" cy="1220788"/>
            <a:chOff x="1057" y="502"/>
            <a:chExt cx="62" cy="769"/>
          </a:xfrm>
        </p:grpSpPr>
        <p:sp>
          <p:nvSpPr>
            <p:cNvPr id="35985" name="Line 219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6" name="Line 220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7" name="Line 221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81" name="Group 222"/>
          <p:cNvGrpSpPr>
            <a:grpSpLocks/>
          </p:cNvGrpSpPr>
          <p:nvPr/>
        </p:nvGrpSpPr>
        <p:grpSpPr bwMode="auto">
          <a:xfrm>
            <a:off x="7851775" y="5161756"/>
            <a:ext cx="98425" cy="1220788"/>
            <a:chOff x="1057" y="502"/>
            <a:chExt cx="62" cy="769"/>
          </a:xfrm>
        </p:grpSpPr>
        <p:sp>
          <p:nvSpPr>
            <p:cNvPr id="35982" name="Line 223"/>
            <p:cNvSpPr>
              <a:spLocks noChangeShapeType="1"/>
            </p:cNvSpPr>
            <p:nvPr/>
          </p:nvSpPr>
          <p:spPr bwMode="auto">
            <a:xfrm flipH="1">
              <a:off x="1115" y="502"/>
              <a:ext cx="0" cy="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3" name="Line 224"/>
            <p:cNvSpPr>
              <a:spLocks noChangeShapeType="1"/>
            </p:cNvSpPr>
            <p:nvPr/>
          </p:nvSpPr>
          <p:spPr bwMode="auto">
            <a:xfrm>
              <a:off x="1057" y="50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84" name="Line 225"/>
            <p:cNvSpPr>
              <a:spLocks noChangeShapeType="1"/>
            </p:cNvSpPr>
            <p:nvPr/>
          </p:nvSpPr>
          <p:spPr bwMode="auto">
            <a:xfrm>
              <a:off x="1057" y="1266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7781"/>
            <a:ext cx="3417886" cy="6518275"/>
          </a:xfrm>
        </p:spPr>
        <p:txBody>
          <a:bodyPr>
            <a:normAutofit/>
          </a:bodyPr>
          <a:lstStyle/>
          <a:p>
            <a:r>
              <a:rPr lang="en-US" dirty="0"/>
              <a:t>How many codons are there fore arginine (</a:t>
            </a:r>
            <a:r>
              <a:rPr lang="en-US" dirty="0" err="1"/>
              <a:t>arg</a:t>
            </a:r>
            <a:r>
              <a:rPr lang="en-US" dirty="0"/>
              <a:t>)?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6 (Redundant)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Do any codons specify more than one amino acid?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No.  The code is not ambiguous.  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4C78252-B715-4BAE-8334-5A2D5907BE15}"/>
              </a:ext>
            </a:extLst>
          </p:cNvPr>
          <p:cNvSpPr/>
          <p:nvPr/>
        </p:nvSpPr>
        <p:spPr>
          <a:xfrm>
            <a:off x="7287419" y="4269581"/>
            <a:ext cx="698500" cy="755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98144526-D2D4-44A0-AF89-A25C3A9DEFCC}"/>
              </a:ext>
            </a:extLst>
          </p:cNvPr>
          <p:cNvSpPr/>
          <p:nvPr/>
        </p:nvSpPr>
        <p:spPr>
          <a:xfrm>
            <a:off x="7255987" y="1953260"/>
            <a:ext cx="698500" cy="1554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5" grpId="0" animBg="1"/>
      <p:bldP spid="2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genetic code is nearly universal!</a:t>
            </a:r>
            <a:endParaRPr lang="en-US" dirty="0"/>
          </a:p>
        </p:txBody>
      </p:sp>
      <p:pic>
        <p:nvPicPr>
          <p:cNvPr id="2054" name="Picture 6" descr="Image result for phylogenetic tree&quot;">
            <a:extLst>
              <a:ext uri="{FF2B5EF4-FFF2-40B4-BE49-F238E27FC236}">
                <a16:creationId xmlns:a16="http://schemas.microsoft.com/office/drawing/2014/main" id="{5BF5E3BD-07FC-476B-B50A-6018AB89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6666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genetic code is nearly universal!</a:t>
            </a:r>
            <a:endParaRPr lang="en-US" dirty="0"/>
          </a:p>
        </p:txBody>
      </p:sp>
      <p:pic>
        <p:nvPicPr>
          <p:cNvPr id="4" name="Picture 2" descr="Image result for phylogenetic tree horozontal gene transfer&quot;">
            <a:extLst>
              <a:ext uri="{FF2B5EF4-FFF2-40B4-BE49-F238E27FC236}">
                <a16:creationId xmlns:a16="http://schemas.microsoft.com/office/drawing/2014/main" id="{32FC8D76-7F8C-40EC-9E2B-8DDC9A14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063"/>
            <a:ext cx="9144000" cy="50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The genetic code is nearly universal!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cienceblogs.de/lindaunobel/wp-content/blogs.dir/32/files/2012/07/i-aa5c3b71018d2c51ef58ce7086232a82-image-gfp-mouse-crop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356246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62345"/>
            <a:ext cx="79248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Proteins are the links between genotype and phenotype.</a:t>
            </a:r>
          </a:p>
          <a:p>
            <a:endParaRPr lang="en-US" altLang="en-US" sz="2800" dirty="0"/>
          </a:p>
          <a:p>
            <a:pPr marL="0" indent="0">
              <a:buNone/>
            </a:pPr>
            <a:r>
              <a:rPr lang="en-US" altLang="en-US" sz="2800" b="1" dirty="0"/>
              <a:t>Gene expression</a:t>
            </a:r>
            <a:r>
              <a:rPr lang="en-US" altLang="en-US" sz="2800" dirty="0"/>
              <a:t>, the process by which DNA directs protein synthesis, includes two stages: transcription and translation.</a:t>
            </a:r>
          </a:p>
          <a:p>
            <a:endParaRPr lang="en-US" altLang="en-US" sz="2800" dirty="0"/>
          </a:p>
          <a:p>
            <a:endParaRPr lang="en-US" sz="2800" dirty="0"/>
          </a:p>
        </p:txBody>
      </p:sp>
      <p:pic>
        <p:nvPicPr>
          <p:cNvPr id="1026" name="Picture 2" descr="http://i.telegraph.co.uk/multimedia/archive/02599/naked-mole-rat_259911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5620768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vectorhq.com/images/previews/5e6/glowing-dna-psd-4535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012books.lardbucket.org/books/introduction-to-chemistry-general-organic-and-biological/section_20/8b4bc502a5f494d66d85355fc22ef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4" y="0"/>
            <a:ext cx="7543800" cy="67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4774" y="331707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52F0F-2122-4DFF-9BDA-970F9248F918}"/>
              </a:ext>
            </a:extLst>
          </p:cNvPr>
          <p:cNvSpPr txBox="1"/>
          <p:nvPr/>
        </p:nvSpPr>
        <p:spPr>
          <a:xfrm>
            <a:off x="762000" y="228600"/>
            <a:ext cx="4800600" cy="769441"/>
          </a:xfrm>
          <a:prstGeom prst="rect">
            <a:avLst/>
          </a:prstGeom>
          <a:gradFill>
            <a:gsLst>
              <a:gs pos="8000">
                <a:schemeClr val="accent6">
                  <a:alpha val="35000"/>
                  <a:lumMod val="14000"/>
                  <a:lumOff val="86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</a:gsLst>
            <a:lin ang="10800000" scaled="1"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/>
              <a:t>Where is the DNA?</a:t>
            </a:r>
          </a:p>
        </p:txBody>
      </p:sp>
    </p:spTree>
    <p:extLst>
      <p:ext uri="{BB962C8B-B14F-4D97-AF65-F5344CB8AC3E}">
        <p14:creationId xmlns:p14="http://schemas.microsoft.com/office/powerpoint/2010/main" val="24263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012books.lardbucket.org/books/introduction-to-chemistry-general-organic-and-biological/section_20/8b4bc502a5f494d66d85355fc22ef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4" y="0"/>
            <a:ext cx="7543800" cy="67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4774" y="331707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</p:txBody>
      </p:sp>
      <p:sp>
        <p:nvSpPr>
          <p:cNvPr id="10" name="Oval 9"/>
          <p:cNvSpPr/>
          <p:nvPr/>
        </p:nvSpPr>
        <p:spPr>
          <a:xfrm rot="1897847">
            <a:off x="5157220" y="5153938"/>
            <a:ext cx="2507817" cy="8885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45E42-4E10-4039-8497-E6327CD0F9C2}"/>
              </a:ext>
            </a:extLst>
          </p:cNvPr>
          <p:cNvSpPr txBox="1"/>
          <p:nvPr/>
        </p:nvSpPr>
        <p:spPr>
          <a:xfrm>
            <a:off x="15240" y="-6862"/>
            <a:ext cx="4800600" cy="1446550"/>
          </a:xfrm>
          <a:prstGeom prst="rect">
            <a:avLst/>
          </a:prstGeom>
          <a:gradFill>
            <a:gsLst>
              <a:gs pos="0">
                <a:schemeClr val="accent6">
                  <a:alpha val="35000"/>
                  <a:lumMod val="14000"/>
                  <a:lumOff val="86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/>
              <a:t>Where are proteins synthesized?</a:t>
            </a:r>
          </a:p>
        </p:txBody>
      </p:sp>
    </p:spTree>
    <p:extLst>
      <p:ext uri="{BB962C8B-B14F-4D97-AF65-F5344CB8AC3E}">
        <p14:creationId xmlns:p14="http://schemas.microsoft.com/office/powerpoint/2010/main" val="23368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012books.lardbucket.org/books/introduction-to-chemistry-general-organic-and-biological/section_20/8b4bc502a5f494d66d85355fc22ef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4" y="0"/>
            <a:ext cx="7543800" cy="67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4774" y="331707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</p:txBody>
      </p:sp>
      <p:sp>
        <p:nvSpPr>
          <p:cNvPr id="10" name="Oval 9"/>
          <p:cNvSpPr/>
          <p:nvPr/>
        </p:nvSpPr>
        <p:spPr>
          <a:xfrm rot="1897847">
            <a:off x="5157220" y="5153938"/>
            <a:ext cx="2507817" cy="8885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791355">
            <a:off x="4250754" y="422496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8EFFC-81D0-4618-8ADB-D78A0F822D6F}"/>
              </a:ext>
            </a:extLst>
          </p:cNvPr>
          <p:cNvSpPr txBox="1"/>
          <p:nvPr/>
        </p:nvSpPr>
        <p:spPr>
          <a:xfrm>
            <a:off x="15240" y="-6862"/>
            <a:ext cx="4800600" cy="2800767"/>
          </a:xfrm>
          <a:prstGeom prst="rect">
            <a:avLst/>
          </a:prstGeom>
          <a:gradFill flip="none" rotWithShape="1">
            <a:gsLst>
              <a:gs pos="27000">
                <a:schemeClr val="accent6">
                  <a:alpha val="35000"/>
                  <a:lumMod val="14000"/>
                  <a:lumOff val="86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>
            <a:softEdge rad="5080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/>
              <a:t>How does information get from the DNA to the ribosomes? </a:t>
            </a:r>
          </a:p>
        </p:txBody>
      </p:sp>
    </p:spTree>
    <p:extLst>
      <p:ext uri="{BB962C8B-B14F-4D97-AF65-F5344CB8AC3E}">
        <p14:creationId xmlns:p14="http://schemas.microsoft.com/office/powerpoint/2010/main" val="12994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14_UN01CentralDogm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8"/>
          <a:stretch>
            <a:fillRect/>
          </a:stretch>
        </p:blipFill>
        <p:spPr bwMode="auto">
          <a:xfrm>
            <a:off x="296863" y="2909888"/>
            <a:ext cx="85486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14.UN01</a:t>
            </a:r>
          </a:p>
        </p:txBody>
      </p:sp>
      <p:sp>
        <p:nvSpPr>
          <p:cNvPr id="27652" name="Text Box 31"/>
          <p:cNvSpPr txBox="1">
            <a:spLocks noChangeArrowheads="1"/>
          </p:cNvSpPr>
          <p:nvPr/>
        </p:nvSpPr>
        <p:spPr bwMode="auto">
          <a:xfrm>
            <a:off x="908050" y="3184525"/>
            <a:ext cx="7286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DNA</a:t>
            </a:r>
          </a:p>
        </p:txBody>
      </p:sp>
      <p:sp>
        <p:nvSpPr>
          <p:cNvPr id="27653" name="Text Box 31"/>
          <p:cNvSpPr txBox="1">
            <a:spLocks noChangeArrowheads="1"/>
          </p:cNvSpPr>
          <p:nvPr/>
        </p:nvSpPr>
        <p:spPr bwMode="auto">
          <a:xfrm>
            <a:off x="4248150" y="3176588"/>
            <a:ext cx="7286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RNA</a:t>
            </a:r>
          </a:p>
        </p:txBody>
      </p:sp>
      <p:sp>
        <p:nvSpPr>
          <p:cNvPr id="27654" name="Text Box 31"/>
          <p:cNvSpPr txBox="1">
            <a:spLocks noChangeArrowheads="1"/>
          </p:cNvSpPr>
          <p:nvPr/>
        </p:nvSpPr>
        <p:spPr bwMode="auto">
          <a:xfrm>
            <a:off x="7394575" y="3175000"/>
            <a:ext cx="1084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Protein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7728" y="1366345"/>
            <a:ext cx="45669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i="1" dirty="0"/>
              <a:t>Central Dogma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881187" y="3898612"/>
            <a:ext cx="2690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/>
              <a:t>Transcription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509674" y="3898612"/>
            <a:ext cx="2690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/>
              <a:t>Translation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67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academic.brooklyn.cuny.edu/biology/bio4fv/page/molecular%20biology/rna-struc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8598" y="990600"/>
            <a:ext cx="4655431" cy="55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2" y="304800"/>
            <a:ext cx="4922837" cy="2160591"/>
          </a:xfrm>
        </p:spPr>
        <p:txBody>
          <a:bodyPr wrap="square" lIns="91440" tIns="45720" rIns="91440" bIns="45720">
            <a:spAutoFit/>
          </a:bodyPr>
          <a:lstStyle/>
          <a:p>
            <a:pPr marL="292100" indent="-292100" eaLnBrk="1" hangingPunct="1"/>
            <a:r>
              <a:rPr lang="en-US" altLang="en-US" dirty="0"/>
              <a:t>RNA is the bridge between DNA and protein synthesis.</a:t>
            </a:r>
          </a:p>
          <a:p>
            <a:pPr marL="292100" indent="-292100" eaLnBrk="1" hangingPunct="1"/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0" y="2209800"/>
            <a:ext cx="1524000" cy="157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academic.brooklyn.cuny.edu/biology/bio4fv/page/molecular%20biology/rna-struc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5" t="21333" b="50000"/>
          <a:stretch/>
        </p:blipFill>
        <p:spPr bwMode="auto">
          <a:xfrm>
            <a:off x="7493598" y="2209800"/>
            <a:ext cx="1455031" cy="16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627611" y="6210013"/>
            <a:ext cx="1295400" cy="245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g your memory&quot;">
            <a:extLst>
              <a:ext uri="{FF2B5EF4-FFF2-40B4-BE49-F238E27FC236}">
                <a16:creationId xmlns:a16="http://schemas.microsoft.com/office/drawing/2014/main" id="{04295275-F861-455B-AADE-E296AD4C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79321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217F-2063-4714-B51A-9BCF280E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/>
          <a:lstStyle/>
          <a:p>
            <a:r>
              <a:rPr lang="en-US" dirty="0"/>
              <a:t>What are some of the differences between prokaryotic cells and eukaryotic cells?</a:t>
            </a:r>
          </a:p>
        </p:txBody>
      </p:sp>
    </p:spTree>
    <p:extLst>
      <p:ext uri="{BB962C8B-B14F-4D97-AF65-F5344CB8AC3E}">
        <p14:creationId xmlns:p14="http://schemas.microsoft.com/office/powerpoint/2010/main" val="5007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7" descr="14_04aGeneticInfoFlow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"/>
          <a:stretch>
            <a:fillRect/>
          </a:stretch>
        </p:blipFill>
        <p:spPr bwMode="auto">
          <a:xfrm>
            <a:off x="1978025" y="1441450"/>
            <a:ext cx="518795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1"/>
          <p:cNvSpPr txBox="1">
            <a:spLocks noChangeArrowheads="1"/>
          </p:cNvSpPr>
          <p:nvPr/>
        </p:nvSpPr>
        <p:spPr bwMode="auto">
          <a:xfrm>
            <a:off x="4554538" y="2970213"/>
            <a:ext cx="728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mRNA</a:t>
            </a:r>
          </a:p>
        </p:txBody>
      </p:sp>
      <p:sp>
        <p:nvSpPr>
          <p:cNvPr id="21509" name="Text Box 31"/>
          <p:cNvSpPr txBox="1">
            <a:spLocks noChangeArrowheads="1"/>
          </p:cNvSpPr>
          <p:nvPr/>
        </p:nvSpPr>
        <p:spPr bwMode="auto">
          <a:xfrm>
            <a:off x="5726113" y="2268538"/>
            <a:ext cx="536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DNA</a:t>
            </a:r>
          </a:p>
        </p:txBody>
      </p: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2620963" y="2395538"/>
            <a:ext cx="192246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TRANSCRIPTION</a:t>
            </a:r>
          </a:p>
        </p:txBody>
      </p:sp>
      <p:sp>
        <p:nvSpPr>
          <p:cNvPr id="21511" name="Text Box 31"/>
          <p:cNvSpPr txBox="1">
            <a:spLocks noChangeArrowheads="1"/>
          </p:cNvSpPr>
          <p:nvPr/>
        </p:nvSpPr>
        <p:spPr bwMode="auto">
          <a:xfrm>
            <a:off x="2027238" y="4956175"/>
            <a:ext cx="1744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(a) Bacterial cell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488" y="-4857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3600" dirty="0"/>
              <a:t>In prokaryotes, translation of mRNA can begin before transcription has finished.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78025" y="3178175"/>
            <a:ext cx="5187950" cy="2032000"/>
            <a:chOff x="1978025" y="3178175"/>
            <a:chExt cx="5187950" cy="2032000"/>
          </a:xfrm>
        </p:grpSpPr>
        <p:pic>
          <p:nvPicPr>
            <p:cNvPr id="10" name="Picture 13" descr="14_04aGeneticInfoFlow_2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48" b="5191"/>
            <a:stretch/>
          </p:blipFill>
          <p:spPr bwMode="auto">
            <a:xfrm>
              <a:off x="1978025" y="3216275"/>
              <a:ext cx="5187950" cy="199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2743200" y="3567113"/>
              <a:ext cx="1674813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TRANSLATION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4211638" y="4159250"/>
              <a:ext cx="13081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Polypeptide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5518150" y="3178175"/>
              <a:ext cx="11477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Ribosome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3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1190</Words>
  <Application>Microsoft Office PowerPoint</Application>
  <PresentationFormat>On-screen Show (4:3)</PresentationFormat>
  <Paragraphs>418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14.UN01</vt:lpstr>
      <vt:lpstr>PowerPoint Presentation</vt:lpstr>
      <vt:lpstr>What are some of the differences between prokaryotic cells and eukaryotic cells?</vt:lpstr>
      <vt:lpstr>PowerPoint Presentation</vt:lpstr>
      <vt:lpstr>PowerPoint Presentation</vt:lpstr>
      <vt:lpstr>Figure 14.5</vt:lpstr>
      <vt:lpstr>PowerPoint Presentation</vt:lpstr>
      <vt:lpstr>PowerPoint Presentation</vt:lpstr>
      <vt:lpstr>The genetic code is nearly universal!</vt:lpstr>
      <vt:lpstr>The genetic code is nearly universal!</vt:lpstr>
      <vt:lpstr>The genetic code is nearly universal!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87</cp:revision>
  <cp:lastPrinted>2019-01-14T16:48:06Z</cp:lastPrinted>
  <dcterms:created xsi:type="dcterms:W3CDTF">2015-01-20T12:16:13Z</dcterms:created>
  <dcterms:modified xsi:type="dcterms:W3CDTF">2020-01-23T16:32:55Z</dcterms:modified>
</cp:coreProperties>
</file>