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3" r:id="rId3"/>
    <p:sldId id="315" r:id="rId4"/>
    <p:sldId id="295" r:id="rId5"/>
    <p:sldId id="297" r:id="rId6"/>
    <p:sldId id="310" r:id="rId7"/>
    <p:sldId id="301" r:id="rId8"/>
    <p:sldId id="281" r:id="rId9"/>
    <p:sldId id="320" r:id="rId10"/>
    <p:sldId id="324" r:id="rId11"/>
    <p:sldId id="326" r:id="rId12"/>
    <p:sldId id="304" r:id="rId13"/>
    <p:sldId id="319" r:id="rId14"/>
    <p:sldId id="30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250" autoAdjust="0"/>
  </p:normalViewPr>
  <p:slideViewPr>
    <p:cSldViewPr>
      <p:cViewPr>
        <p:scale>
          <a:sx n="59" d="100"/>
          <a:sy n="59" d="100"/>
        </p:scale>
        <p:origin x="2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3D8954-C7C4-4C65-8E6D-25628403822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34D1D8-CF96-4AFA-9355-4C367996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FDBE3488-8BEC-4876-A7A6-FB41F14C6F5A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D303127-B6F7-433B-82AE-2541F28B74B2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Each end of a pre-mRNA molecule is modified in a particular way</a:t>
            </a:r>
          </a:p>
          <a:p>
            <a:pPr marL="737654" lvl="1" indent="-258826"/>
            <a:r>
              <a:rPr lang="en-US" altLang="en-US" dirty="0"/>
              <a:t>The 5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end receives a modified G nucleotide </a:t>
            </a:r>
            <a:r>
              <a:rPr lang="en-US" altLang="en-US" b="1" dirty="0"/>
              <a:t>5</a:t>
            </a:r>
            <a:r>
              <a:rPr lang="en-US" altLang="en-US" b="1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b="1" dirty="0"/>
              <a:t> cap</a:t>
            </a:r>
          </a:p>
          <a:p>
            <a:pPr marL="737654" lvl="1" indent="-258826"/>
            <a:r>
              <a:rPr lang="en-US" altLang="en-US" dirty="0"/>
              <a:t>The 3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end gets a </a:t>
            </a:r>
            <a:r>
              <a:rPr lang="en-US" altLang="en-US" b="1" dirty="0"/>
              <a:t>poly-A tail</a:t>
            </a:r>
          </a:p>
        </p:txBody>
      </p:sp>
    </p:spTree>
    <p:extLst>
      <p:ext uri="{BB962C8B-B14F-4D97-AF65-F5344CB8AC3E}">
        <p14:creationId xmlns:p14="http://schemas.microsoft.com/office/powerpoint/2010/main" val="317589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999C261-71D1-444C-8F24-B5A3665F5E82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Most eukaryotic mRNAs have long noncoding stretches of nucleotides that lie between coding regions.</a:t>
            </a:r>
          </a:p>
          <a:p>
            <a:pPr marL="297650" indent="-297650"/>
            <a:r>
              <a:rPr lang="en-US" altLang="en-US" dirty="0"/>
              <a:t>The noncoding regions are called intervening sequences, or </a:t>
            </a:r>
            <a:r>
              <a:rPr lang="en-US" altLang="en-US" b="1" dirty="0"/>
              <a:t>introns.</a:t>
            </a:r>
          </a:p>
          <a:p>
            <a:pPr marL="297650" indent="-297650"/>
            <a:r>
              <a:rPr lang="en-US" altLang="en-US" dirty="0"/>
              <a:t>The other regions are called </a:t>
            </a:r>
            <a:r>
              <a:rPr lang="en-US" altLang="en-US" b="1" dirty="0"/>
              <a:t>exons </a:t>
            </a:r>
            <a:r>
              <a:rPr lang="en-US" altLang="en-US" dirty="0"/>
              <a:t>and are usually translated into amino acid sequences.</a:t>
            </a:r>
          </a:p>
          <a:p>
            <a:pPr marL="297650" indent="-297650"/>
            <a:r>
              <a:rPr lang="en-US" altLang="en-US" b="1" dirty="0"/>
              <a:t>RNA splicing </a:t>
            </a:r>
            <a:r>
              <a:rPr lang="en-US" altLang="en-US" dirty="0"/>
              <a:t>removes introns and joins exons, creating an mRNA molecule with a continuous </a:t>
            </a:r>
            <a:br>
              <a:rPr lang="en-US" altLang="en-US" dirty="0"/>
            </a:br>
            <a:r>
              <a:rPr lang="en-US" altLang="en-US" dirty="0"/>
              <a:t>coding sequence.</a:t>
            </a:r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650" indent="-297650"/>
            <a:r>
              <a:rPr lang="en-US" altLang="en-US" dirty="0"/>
              <a:t>Many genes can give rise to two or more different polypeptides, depending on which segments are used as exons.</a:t>
            </a:r>
          </a:p>
          <a:p>
            <a:pPr marL="297650" indent="-297650"/>
            <a:r>
              <a:rPr lang="en-US" altLang="en-US" dirty="0"/>
              <a:t>This process is called </a:t>
            </a:r>
            <a:r>
              <a:rPr lang="en-US" altLang="en-US" b="1" dirty="0"/>
              <a:t>alternative RNA splicing.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4D1D8-CF96-4AFA-9355-4C36799664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E3A82CE-3A76-4D56-A2D3-3861D312B875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b="1" dirty="0"/>
              <a:t>Spliceosomes</a:t>
            </a:r>
            <a:r>
              <a:rPr lang="en-US" altLang="en-US" dirty="0"/>
              <a:t> consist of proteins and small RNAs.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656CBD8-3D01-4B19-858F-9FD57C03EB3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endParaRPr lang="en-US" altLang="en-US" dirty="0"/>
          </a:p>
          <a:p>
            <a:pPr marL="297650" indent="-297650"/>
            <a:r>
              <a:rPr lang="en-US" altLang="en-US" dirty="0"/>
              <a:t>RNA synthesis is catalyzed by </a:t>
            </a:r>
            <a:r>
              <a:rPr lang="en-US" altLang="en-US" b="1" dirty="0"/>
              <a:t>RNA polymerase</a:t>
            </a:r>
            <a:r>
              <a:rPr lang="en-US" altLang="en-US" dirty="0"/>
              <a:t>, which pries the DNA strands apart and joins together the RNA nucleotides.</a:t>
            </a:r>
          </a:p>
          <a:p>
            <a:pPr marL="297650" indent="-297650"/>
            <a:r>
              <a:rPr lang="en-US" altLang="en-US" dirty="0"/>
              <a:t>RNA polymerases assemble polynucleotides in the 5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</a:t>
            </a:r>
            <a:r>
              <a:rPr lang="en-US" altLang="en-US" dirty="0">
                <a:sym typeface="Wingdings" pitchFamily="84" charset="2"/>
              </a:rPr>
              <a:t>to 3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>
                <a:sym typeface="Wingdings" pitchFamily="84" charset="2"/>
              </a:rPr>
              <a:t> direction.</a:t>
            </a:r>
          </a:p>
          <a:p>
            <a:pPr marL="297650" indent="-297650"/>
            <a:r>
              <a:rPr lang="en-US" altLang="en-US" dirty="0">
                <a:sym typeface="Wingdings" pitchFamily="84" charset="2"/>
              </a:rPr>
              <a:t>However, RNA polymerases can start a chain without a primer.</a:t>
            </a:r>
          </a:p>
          <a:p>
            <a:pPr marL="297650" indent="-297650"/>
            <a:r>
              <a:rPr lang="en-US" altLang="en-US" dirty="0"/>
              <a:t>The DNA sequence where RNA polymerase attaches is called the </a:t>
            </a:r>
            <a:r>
              <a:rPr lang="en-US" altLang="en-US" b="1" dirty="0"/>
              <a:t>promoter</a:t>
            </a:r>
            <a:r>
              <a:rPr lang="en-US" altLang="en-US" dirty="0"/>
              <a:t>; in bacteria, the sequence signaling the end of transcription is</a:t>
            </a:r>
            <a:r>
              <a:rPr lang="en-US" altLang="en-US" baseline="0" dirty="0"/>
              <a:t> </a:t>
            </a:r>
            <a:r>
              <a:rPr lang="en-US" altLang="en-US" dirty="0"/>
              <a:t>called the </a:t>
            </a:r>
            <a:r>
              <a:rPr lang="en-US" altLang="en-US" b="1" dirty="0"/>
              <a:t>terminator.</a:t>
            </a:r>
          </a:p>
          <a:p>
            <a:pPr marL="297650" indent="-297650"/>
            <a:r>
              <a:rPr lang="en-US" altLang="en-US" dirty="0"/>
              <a:t>The stretch of DNA that is transcribed is called a </a:t>
            </a:r>
            <a:r>
              <a:rPr lang="en-US" altLang="en-US" b="1" dirty="0"/>
              <a:t>transcription unit.</a:t>
            </a:r>
          </a:p>
          <a:p>
            <a:pPr marL="297650" indent="-297650"/>
            <a:endParaRPr lang="en-US" altLang="en-US" dirty="0">
              <a:sym typeface="Wingdings" pitchFamily="84" charset="2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E7A8C14-796E-409F-BFA4-F488FB28FD77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Promoters signal the transcriptional </a:t>
            </a:r>
            <a:r>
              <a:rPr lang="en-US" altLang="en-US" b="1" dirty="0"/>
              <a:t>start point </a:t>
            </a:r>
            <a:r>
              <a:rPr lang="en-US" altLang="en-US" dirty="0"/>
              <a:t>and usually extend several dozen nucleotide pairs upstream of the start point.</a:t>
            </a:r>
          </a:p>
          <a:p>
            <a:pPr marL="297650" indent="-297650"/>
            <a:r>
              <a:rPr lang="en-US" altLang="en-US" b="1" dirty="0"/>
              <a:t>Transcription factors </a:t>
            </a:r>
            <a:r>
              <a:rPr lang="en-US" altLang="en-US" dirty="0"/>
              <a:t>mediate the binding of RNA polymerase and the initiation of transcription.</a:t>
            </a:r>
          </a:p>
          <a:p>
            <a:pPr marL="297650" indent="-297650"/>
            <a:r>
              <a:rPr lang="en-US" altLang="en-US" dirty="0"/>
              <a:t>The completed assembly of transcription factors and RNA polymerase II bound to a promoter is called a </a:t>
            </a:r>
            <a:r>
              <a:rPr lang="en-US" altLang="en-US" b="1" dirty="0"/>
              <a:t>transcription initiation complex.</a:t>
            </a:r>
          </a:p>
          <a:p>
            <a:pPr marL="297650" indent="-297650"/>
            <a:r>
              <a:rPr lang="en-US" altLang="en-US" dirty="0"/>
              <a:t>A promoter called a </a:t>
            </a:r>
            <a:r>
              <a:rPr lang="en-US" altLang="en-US" b="1" dirty="0"/>
              <a:t>TATA box </a:t>
            </a:r>
            <a:r>
              <a:rPr lang="en-US" altLang="en-US" dirty="0"/>
              <a:t>is crucial in forming the initiation complex in eukaryotes.</a:t>
            </a:r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F9AB37D-8988-4074-82C0-1029AEF26FA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As RNA polymerase moves along the DNA, it untwists the double helix, 10 to 20 bases at a time.</a:t>
            </a:r>
          </a:p>
          <a:p>
            <a:pPr marL="297650" indent="-297650"/>
            <a:r>
              <a:rPr lang="en-US" altLang="en-US" dirty="0"/>
              <a:t>Transcription progresses at a rate of 40 nucleotides per second in eukaryotes.</a:t>
            </a:r>
          </a:p>
          <a:p>
            <a:pPr marL="297650" indent="-297650"/>
            <a:r>
              <a:rPr lang="en-US" altLang="en-US" dirty="0"/>
              <a:t>A gene can be transcribed simultaneously by several RNA polymerases.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0DBDAFA-B032-4A6C-B1EC-1777DB81E691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24F8853-E3B2-4A11-A302-FB9AE4CC46D8}" type="slidenum">
              <a:rPr lang="en-US" altLang="en-US">
                <a:ea typeface="ヒラギノ角ゴ Pro W3" pitchFamily="84" charset="-128"/>
                <a:sym typeface="Symbol" pitchFamily="84" charset="2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ea typeface="ヒラギノ角ゴ Pro W3" pitchFamily="84" charset="-128"/>
              <a:sym typeface="Symbol" pitchFamily="84" charset="2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1BDA8D0-5EE4-4690-AC09-3FB4DDDC58F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Enzymes in the eukaryotic nucleus modify pre-mRNA (</a:t>
            </a:r>
            <a:r>
              <a:rPr lang="en-US" altLang="en-US" b="1" dirty="0"/>
              <a:t>RNA processing</a:t>
            </a:r>
            <a:r>
              <a:rPr lang="en-US" altLang="en-US" dirty="0"/>
              <a:t>) before the genetic messages are dispatched to the cytoplasm.</a:t>
            </a:r>
          </a:p>
          <a:p>
            <a:pPr marL="297650" indent="-297650"/>
            <a:r>
              <a:rPr lang="en-US" altLang="en-US" dirty="0"/>
              <a:t>During RNA processing, both ends of the primary transcript are altered.</a:t>
            </a:r>
          </a:p>
          <a:p>
            <a:pPr marL="297650" indent="-297650"/>
            <a:r>
              <a:rPr lang="en-US" altLang="en-US" dirty="0"/>
              <a:t>Also, usually some interior parts of the molecule are cut out and the other parts spliced together.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791C86-4638-464F-876A-5316C770E82F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65861">
              <a:spcBef>
                <a:spcPct val="0"/>
              </a:spcBef>
              <a:defRPr/>
            </a:pPr>
            <a:r>
              <a:rPr lang="en-US" altLang="en-US" dirty="0"/>
              <a:t>Polymers are disassembled to monomers by </a:t>
            </a:r>
            <a:r>
              <a:rPr lang="en-US" altLang="en-US" b="1" dirty="0"/>
              <a:t>hydrolysis</a:t>
            </a:r>
            <a:r>
              <a:rPr lang="en-US" altLang="en-US" dirty="0"/>
              <a:t>, a reaction that is essentially the reverse of the dehydration reaction</a:t>
            </a:r>
          </a:p>
          <a:p>
            <a:pPr defTabSz="465861">
              <a:spcBef>
                <a:spcPct val="0"/>
              </a:spcBef>
              <a:defRPr/>
            </a:pPr>
            <a:endParaRPr lang="en-US" altLang="en-US" dirty="0"/>
          </a:p>
          <a:p>
            <a:pPr defTabSz="465861">
              <a:spcBef>
                <a:spcPct val="0"/>
              </a:spcBef>
              <a:defRPr/>
            </a:pPr>
            <a:r>
              <a:rPr lang="en-US" altLang="en-US" dirty="0"/>
              <a:t>These processes are facilitated by </a:t>
            </a:r>
            <a:r>
              <a:rPr lang="en-US" altLang="en-US" b="1" dirty="0"/>
              <a:t>enzymes</a:t>
            </a:r>
            <a:r>
              <a:rPr lang="en-US" altLang="en-US" dirty="0"/>
              <a:t>, which speed up chemical reactions.</a:t>
            </a:r>
          </a:p>
          <a:p>
            <a:pPr defTabSz="465861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  <a:p>
            <a:pPr defTabSz="465861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D303127-B6F7-433B-82AE-2541F28B74B2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Each end of a pre-mRNA molecule is modified in a particular way</a:t>
            </a:r>
          </a:p>
          <a:p>
            <a:pPr marL="737654" lvl="1" indent="-258826"/>
            <a:r>
              <a:rPr lang="en-US" altLang="en-US" dirty="0"/>
              <a:t>The 5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end receives a modified G nucleotide </a:t>
            </a:r>
            <a:r>
              <a:rPr lang="en-US" altLang="en-US" b="1" dirty="0"/>
              <a:t>5</a:t>
            </a:r>
            <a:r>
              <a:rPr lang="en-US" altLang="en-US" b="1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b="1" dirty="0"/>
              <a:t> cap</a:t>
            </a:r>
          </a:p>
          <a:p>
            <a:pPr marL="737654" lvl="1" indent="-258826"/>
            <a:r>
              <a:rPr lang="en-US" altLang="en-US" dirty="0"/>
              <a:t>The 3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end gets a </a:t>
            </a:r>
            <a:r>
              <a:rPr lang="en-US" altLang="en-US" b="1" dirty="0"/>
              <a:t>poly-A tail</a:t>
            </a:r>
          </a:p>
        </p:txBody>
      </p:sp>
    </p:spTree>
    <p:extLst>
      <p:ext uri="{BB962C8B-B14F-4D97-AF65-F5344CB8AC3E}">
        <p14:creationId xmlns:p14="http://schemas.microsoft.com/office/powerpoint/2010/main" val="281556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D303127-B6F7-433B-82AE-2541F28B74B2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Each end of a pre-mRNA molecule is modified in a particular way</a:t>
            </a:r>
          </a:p>
          <a:p>
            <a:pPr marL="737654" lvl="1" indent="-258826"/>
            <a:r>
              <a:rPr lang="en-US" altLang="en-US" dirty="0"/>
              <a:t>The 5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end receives a modified G nucleotide </a:t>
            </a:r>
            <a:r>
              <a:rPr lang="en-US" altLang="en-US" b="1" dirty="0"/>
              <a:t>5</a:t>
            </a:r>
            <a:r>
              <a:rPr lang="en-US" altLang="en-US" b="1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b="1" dirty="0"/>
              <a:t> cap</a:t>
            </a:r>
          </a:p>
          <a:p>
            <a:pPr marL="737654" lvl="1" indent="-258826"/>
            <a:r>
              <a:rPr lang="en-US" altLang="en-US" dirty="0"/>
              <a:t>The 3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end gets a </a:t>
            </a:r>
            <a:r>
              <a:rPr lang="en-US" altLang="en-US" b="1" dirty="0"/>
              <a:t>poly-A tail</a:t>
            </a:r>
          </a:p>
        </p:txBody>
      </p:sp>
    </p:spTree>
    <p:extLst>
      <p:ext uri="{BB962C8B-B14F-4D97-AF65-F5344CB8AC3E}">
        <p14:creationId xmlns:p14="http://schemas.microsoft.com/office/powerpoint/2010/main" val="293158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6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9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8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3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7587-6F70-450F-8093-35C199E2F75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0819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dirty="0">
                <a:solidFill>
                  <a:srgbClr val="9D0016"/>
                </a:solidFill>
              </a:rPr>
              <a:t>Chapter 14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56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ucear membrane&quot;">
            <a:extLst>
              <a:ext uri="{FF2B5EF4-FFF2-40B4-BE49-F238E27FC236}">
                <a16:creationId xmlns:a16="http://schemas.microsoft.com/office/drawing/2014/main" id="{656C927F-D79D-41E1-8A0F-8B9EA6C8C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6"/>
          <a:stretch/>
        </p:blipFill>
        <p:spPr bwMode="auto">
          <a:xfrm>
            <a:off x="1056413" y="3472953"/>
            <a:ext cx="4189413" cy="29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05968-C106-4A13-8AEF-EBCE3A9DF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092" r="83868"/>
          <a:stretch/>
        </p:blipFill>
        <p:spPr>
          <a:xfrm>
            <a:off x="4547507" y="3733800"/>
            <a:ext cx="1379220" cy="107568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8679"/>
            <a:ext cx="9310688" cy="1300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These modifications share several functions</a:t>
            </a:r>
            <a:endParaRPr lang="en-US" alt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Facilitating the export of mRNA to the cytoplasm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Helping ribosomes attach to the 5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end</a:t>
            </a:r>
          </a:p>
        </p:txBody>
      </p:sp>
      <p:pic>
        <p:nvPicPr>
          <p:cNvPr id="3076" name="Picture 4" descr="Image result for seeing eye dog&quot;">
            <a:extLst>
              <a:ext uri="{FF2B5EF4-FFF2-40B4-BE49-F238E27FC236}">
                <a16:creationId xmlns:a16="http://schemas.microsoft.com/office/drawing/2014/main" id="{AE3EEEED-EFBB-4A81-BBC1-1A01684B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19" y="4521202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A6EC5-CADA-4986-838D-B61CED8B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-1211580"/>
            <a:ext cx="8549640" cy="2506980"/>
          </a:xfrm>
          <a:prstGeom prst="rect">
            <a:avLst/>
          </a:prstGeom>
        </p:spPr>
      </p:pic>
      <p:pic>
        <p:nvPicPr>
          <p:cNvPr id="5124" name="Picture 4" descr="Image result for ribosome&quot;">
            <a:extLst>
              <a:ext uri="{FF2B5EF4-FFF2-40B4-BE49-F238E27FC236}">
                <a16:creationId xmlns:a16="http://schemas.microsoft.com/office/drawing/2014/main" id="{63BBF719-7B7F-4D55-867A-140686DCC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0"/>
          <a:stretch/>
        </p:blipFill>
        <p:spPr bwMode="auto">
          <a:xfrm>
            <a:off x="656893" y="5562600"/>
            <a:ext cx="131603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6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8679"/>
            <a:ext cx="9310688" cy="1300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These modifications share several functions</a:t>
            </a:r>
          </a:p>
          <a:p>
            <a:pPr marL="0" indent="0">
              <a:buNone/>
            </a:pPr>
            <a:r>
              <a:rPr lang="en-US" altLang="en-US" sz="3000" dirty="0"/>
              <a:t>3. </a:t>
            </a:r>
            <a:r>
              <a:rPr lang="en-US" altLang="en-US" sz="2800" dirty="0"/>
              <a:t>Protecting mRNA from hydrolytic enzymes</a:t>
            </a:r>
          </a:p>
          <a:p>
            <a:pPr marL="0" indent="0">
              <a:buNone/>
            </a:pPr>
            <a:endParaRPr lang="en-US" alt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A6EC5-CADA-4986-838D-B61CED8B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-1211580"/>
            <a:ext cx="8549640" cy="25069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58289FB-08C6-4D64-A640-8159BE7A7DA6}"/>
              </a:ext>
            </a:extLst>
          </p:cNvPr>
          <p:cNvGrpSpPr/>
          <p:nvPr/>
        </p:nvGrpSpPr>
        <p:grpSpPr>
          <a:xfrm>
            <a:off x="4648200" y="4177394"/>
            <a:ext cx="4724400" cy="2680606"/>
            <a:chOff x="4648200" y="4177394"/>
            <a:chExt cx="4724400" cy="2680606"/>
          </a:xfrm>
        </p:grpSpPr>
        <p:pic>
          <p:nvPicPr>
            <p:cNvPr id="8" name="Picture 2" descr="http://thumb1.shutterstock.com/display_pic_with_logo/437/162386354/stock-vector-illustration-of-a-group-of-kids-forming-a-conga-line-162386354.jpg">
              <a:extLst>
                <a:ext uri="{FF2B5EF4-FFF2-40B4-BE49-F238E27FC236}">
                  <a16:creationId xmlns:a16="http://schemas.microsoft.com/office/drawing/2014/main" id="{971250BE-7213-49F1-A739-A3DB0B8714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12"/>
            <a:stretch/>
          </p:blipFill>
          <p:spPr bwMode="auto">
            <a:xfrm>
              <a:off x="4648200" y="4267200"/>
              <a:ext cx="47244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roplet - Dictionary">
              <a:extLst>
                <a:ext uri="{FF2B5EF4-FFF2-40B4-BE49-F238E27FC236}">
                  <a16:creationId xmlns:a16="http://schemas.microsoft.com/office/drawing/2014/main" id="{8A8454F0-4467-4F9C-A69F-B3F8C3E1D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8839" y="4177394"/>
              <a:ext cx="1203761" cy="963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AD8CF1-6BC1-4F80-B72A-179412784CE0}"/>
                </a:ext>
              </a:extLst>
            </p:cNvPr>
            <p:cNvSpPr txBox="1"/>
            <p:nvPr/>
          </p:nvSpPr>
          <p:spPr>
            <a:xfrm>
              <a:off x="4962996" y="5597604"/>
              <a:ext cx="792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E00A55-139D-408D-8DFD-DD4493B2BF2D}"/>
                </a:ext>
              </a:extLst>
            </p:cNvPr>
            <p:cNvSpPr txBox="1"/>
            <p:nvPr/>
          </p:nvSpPr>
          <p:spPr>
            <a:xfrm>
              <a:off x="5501839" y="5565038"/>
              <a:ext cx="792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BA58E-B9A5-4552-8BFA-46E93A7C6FE8}"/>
                </a:ext>
              </a:extLst>
            </p:cNvPr>
            <p:cNvSpPr txBox="1"/>
            <p:nvPr/>
          </p:nvSpPr>
          <p:spPr>
            <a:xfrm>
              <a:off x="6070072" y="5517162"/>
              <a:ext cx="792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3D5235-E07F-41E8-B467-33714345643F}"/>
                </a:ext>
              </a:extLst>
            </p:cNvPr>
            <p:cNvSpPr txBox="1"/>
            <p:nvPr/>
          </p:nvSpPr>
          <p:spPr>
            <a:xfrm>
              <a:off x="6705899" y="5541100"/>
              <a:ext cx="792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0CDC7C-5AA0-40B2-AF13-B151287C443E}"/>
                </a:ext>
              </a:extLst>
            </p:cNvPr>
            <p:cNvSpPr txBox="1"/>
            <p:nvPr/>
          </p:nvSpPr>
          <p:spPr>
            <a:xfrm>
              <a:off x="7350632" y="5449593"/>
              <a:ext cx="792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C07B40-4B65-46A8-8F0A-CE69F5E0B82B}"/>
                </a:ext>
              </a:extLst>
            </p:cNvPr>
            <p:cNvSpPr txBox="1"/>
            <p:nvPr/>
          </p:nvSpPr>
          <p:spPr>
            <a:xfrm>
              <a:off x="7986459" y="5461561"/>
              <a:ext cx="792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02C08E-5CC7-4E9D-A897-8F28AC75EA30}"/>
                </a:ext>
              </a:extLst>
            </p:cNvPr>
            <p:cNvSpPr txBox="1"/>
            <p:nvPr/>
          </p:nvSpPr>
          <p:spPr>
            <a:xfrm>
              <a:off x="8580320" y="5474477"/>
              <a:ext cx="792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A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66F6ED1-F730-4C4C-8BDD-6C2BD8998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1" t="47243" r="-891" b="-207"/>
          <a:stretch/>
        </p:blipFill>
        <p:spPr>
          <a:xfrm>
            <a:off x="0" y="3768803"/>
            <a:ext cx="8549640" cy="13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4_12RNASplicing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34"/>
          <a:stretch/>
        </p:blipFill>
        <p:spPr bwMode="auto">
          <a:xfrm>
            <a:off x="296863" y="1584325"/>
            <a:ext cx="85486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14.12</a:t>
            </a:r>
          </a:p>
        </p:txBody>
      </p:sp>
      <p:sp>
        <p:nvSpPr>
          <p:cNvPr id="27660" name="Text Box 31"/>
          <p:cNvSpPr txBox="1">
            <a:spLocks noChangeArrowheads="1"/>
          </p:cNvSpPr>
          <p:nvPr/>
        </p:nvSpPr>
        <p:spPr bwMode="auto">
          <a:xfrm>
            <a:off x="5757863" y="5903913"/>
            <a:ext cx="7651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AAUAAA</a:t>
            </a:r>
          </a:p>
        </p:txBody>
      </p:sp>
      <p:sp>
        <p:nvSpPr>
          <p:cNvPr id="27662" name="Text Box 31"/>
          <p:cNvSpPr txBox="1">
            <a:spLocks noChangeArrowheads="1"/>
          </p:cNvSpPr>
          <p:nvPr/>
        </p:nvSpPr>
        <p:spPr bwMode="auto">
          <a:xfrm>
            <a:off x="382588" y="2217738"/>
            <a:ext cx="669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600" b="1"/>
              <a:t>5</a:t>
            </a:r>
            <a:r>
              <a:rPr lang="en-US" altLang="en-US" sz="1600" b="1">
                <a:sym typeface="Symbol" pitchFamily="84" charset="2"/>
              </a:rPr>
              <a:t></a:t>
            </a:r>
            <a:r>
              <a:rPr lang="en-US" altLang="en-US" sz="1600" b="1"/>
              <a:t> Cap</a:t>
            </a:r>
          </a:p>
        </p:txBody>
      </p:sp>
      <p:sp>
        <p:nvSpPr>
          <p:cNvPr id="27663" name="Text Box 31"/>
          <p:cNvSpPr txBox="1">
            <a:spLocks noChangeArrowheads="1"/>
          </p:cNvSpPr>
          <p:nvPr/>
        </p:nvSpPr>
        <p:spPr bwMode="auto">
          <a:xfrm>
            <a:off x="7735888" y="2211388"/>
            <a:ext cx="1012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600" b="1"/>
              <a:t>Poly-A tail</a:t>
            </a:r>
          </a:p>
        </p:txBody>
      </p:sp>
      <p:sp>
        <p:nvSpPr>
          <p:cNvPr id="27666" name="Text Box 31"/>
          <p:cNvSpPr txBox="1">
            <a:spLocks noChangeArrowheads="1"/>
          </p:cNvSpPr>
          <p:nvPr/>
        </p:nvSpPr>
        <p:spPr bwMode="auto">
          <a:xfrm>
            <a:off x="74612" y="1456532"/>
            <a:ext cx="11318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Pre-mRNA</a:t>
            </a:r>
          </a:p>
        </p:txBody>
      </p:sp>
      <p:sp>
        <p:nvSpPr>
          <p:cNvPr id="27667" name="Text Box 31"/>
          <p:cNvSpPr txBox="1">
            <a:spLocks noChangeArrowheads="1"/>
          </p:cNvSpPr>
          <p:nvPr/>
        </p:nvSpPr>
        <p:spPr bwMode="auto">
          <a:xfrm>
            <a:off x="1601788" y="1914525"/>
            <a:ext cx="731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Intron</a:t>
            </a:r>
          </a:p>
        </p:txBody>
      </p:sp>
      <p:sp>
        <p:nvSpPr>
          <p:cNvPr id="27668" name="Text Box 31"/>
          <p:cNvSpPr txBox="1">
            <a:spLocks noChangeArrowheads="1"/>
          </p:cNvSpPr>
          <p:nvPr/>
        </p:nvSpPr>
        <p:spPr bwMode="auto">
          <a:xfrm>
            <a:off x="4692650" y="1911350"/>
            <a:ext cx="7318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Intron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06500" y="422275"/>
            <a:ext cx="5968206" cy="1720850"/>
            <a:chOff x="1206500" y="422275"/>
            <a:chExt cx="5968206" cy="1720850"/>
          </a:xfrm>
        </p:grpSpPr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4326731" y="422275"/>
              <a:ext cx="7318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Exons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1206500" y="654050"/>
              <a:ext cx="3120231" cy="14890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2971800" y="654050"/>
              <a:ext cx="1599406" cy="137636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27" idx="2"/>
            </p:cNvCxnSpPr>
            <p:nvPr/>
          </p:nvCxnSpPr>
          <p:spPr>
            <a:xfrm>
              <a:off x="4692650" y="654050"/>
              <a:ext cx="2482056" cy="14890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96863" y="2722562"/>
            <a:ext cx="8548687" cy="2379663"/>
            <a:chOff x="296863" y="2722562"/>
            <a:chExt cx="8548687" cy="2379663"/>
          </a:xfrm>
        </p:grpSpPr>
        <p:grpSp>
          <p:nvGrpSpPr>
            <p:cNvPr id="36" name="Group 35"/>
            <p:cNvGrpSpPr/>
            <p:nvPr/>
          </p:nvGrpSpPr>
          <p:grpSpPr>
            <a:xfrm>
              <a:off x="296863" y="2722562"/>
              <a:ext cx="8548687" cy="2379663"/>
              <a:chOff x="296863" y="2722562"/>
              <a:chExt cx="8548687" cy="2379663"/>
            </a:xfrm>
          </p:grpSpPr>
          <p:pic>
            <p:nvPicPr>
              <p:cNvPr id="41" name="Picture 2" descr="14_12RNASplicing-U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865" b="5165"/>
              <a:stretch/>
            </p:blipFill>
            <p:spPr bwMode="auto">
              <a:xfrm>
                <a:off x="296863" y="2722562"/>
                <a:ext cx="8548687" cy="2359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4541838" y="2895600"/>
                <a:ext cx="2527300" cy="547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347663" indent="-34766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1800" b="1"/>
                  <a:t>Introns cut out and</a:t>
                </a:r>
              </a:p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1800" b="1"/>
                  <a:t>exons spliced together</a:t>
                </a:r>
              </a:p>
            </p:txBody>
          </p:sp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2536825" y="3913188"/>
                <a:ext cx="669925" cy="21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347663" indent="-34766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1600" b="1"/>
                  <a:t>5</a:t>
                </a:r>
                <a:r>
                  <a:rPr lang="en-US" altLang="en-US" sz="1600" b="1">
                    <a:sym typeface="Symbol" pitchFamily="84" charset="2"/>
                  </a:rPr>
                  <a:t></a:t>
                </a:r>
                <a:r>
                  <a:rPr lang="en-US" altLang="en-US" sz="1600" b="1"/>
                  <a:t> Cap</a:t>
                </a:r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2544763" y="4433888"/>
                <a:ext cx="784225" cy="249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347663" indent="-34766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1800" b="1"/>
                  <a:t>5</a:t>
                </a:r>
                <a:r>
                  <a:rPr lang="en-US" altLang="en-US" sz="1800" b="1">
                    <a:sym typeface="Symbol" pitchFamily="84" charset="2"/>
                  </a:rPr>
                  <a:t></a:t>
                </a:r>
                <a:r>
                  <a:rPr lang="en-US" altLang="en-US" sz="1800" b="1"/>
                  <a:t> UTR</a:t>
                </a:r>
              </a:p>
            </p:txBody>
          </p:sp>
          <p:sp>
            <p:nvSpPr>
              <p:cNvPr id="45" name="Text Box 31"/>
              <p:cNvSpPr txBox="1">
                <a:spLocks noChangeArrowheads="1"/>
              </p:cNvSpPr>
              <p:nvPr/>
            </p:nvSpPr>
            <p:spPr bwMode="auto">
              <a:xfrm>
                <a:off x="5454650" y="4430713"/>
                <a:ext cx="784225" cy="249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347663" indent="-34766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1800" b="1"/>
                  <a:t>3</a:t>
                </a:r>
                <a:r>
                  <a:rPr lang="en-US" altLang="en-US" sz="1800" b="1">
                    <a:sym typeface="Symbol" pitchFamily="84" charset="2"/>
                  </a:rPr>
                  <a:t></a:t>
                </a:r>
                <a:r>
                  <a:rPr lang="en-US" altLang="en-US" sz="1800" b="1"/>
                  <a:t> UTR</a:t>
                </a:r>
              </a:p>
            </p:txBody>
          </p: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5649913" y="3916363"/>
                <a:ext cx="1012825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347663" indent="-34766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1600" b="1"/>
                  <a:t>Poly-A tail</a:t>
                </a:r>
              </a:p>
            </p:txBody>
          </p:sp>
          <p:sp>
            <p:nvSpPr>
              <p:cNvPr id="47" name="Text Box 31"/>
              <p:cNvSpPr txBox="1">
                <a:spLocks noChangeArrowheads="1"/>
              </p:cNvSpPr>
              <p:nvPr/>
            </p:nvSpPr>
            <p:spPr bwMode="auto">
              <a:xfrm>
                <a:off x="3887788" y="4586288"/>
                <a:ext cx="979487" cy="515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347663" indent="-34766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1800" b="1"/>
                  <a:t>Coding</a:t>
                </a:r>
              </a:p>
              <a:p>
                <a:pPr algn="ctr"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1800" b="1"/>
                  <a:t>segment</a:t>
                </a:r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4030663" y="4194175"/>
                <a:ext cx="746125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347663" indent="-34766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endParaRPr lang="en-US" altLang="en-US" sz="1800" b="1" dirty="0"/>
              </a:p>
            </p:txBody>
          </p:sp>
          <p:sp>
            <p:nvSpPr>
              <p:cNvPr id="49" name="Text Box 31"/>
              <p:cNvSpPr txBox="1">
                <a:spLocks noChangeArrowheads="1"/>
              </p:cNvSpPr>
              <p:nvPr/>
            </p:nvSpPr>
            <p:spPr bwMode="auto">
              <a:xfrm>
                <a:off x="2492375" y="3492500"/>
                <a:ext cx="809625" cy="25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/>
                  <a:t>mRNA</a:t>
                </a:r>
              </a:p>
            </p:txBody>
          </p:sp>
          <p:sp>
            <p:nvSpPr>
              <p:cNvPr id="50" name="Line 62"/>
              <p:cNvSpPr>
                <a:spLocks noChangeShapeType="1"/>
              </p:cNvSpPr>
              <p:nvPr/>
            </p:nvSpPr>
            <p:spPr bwMode="auto">
              <a:xfrm flipH="1">
                <a:off x="3128963" y="4132263"/>
                <a:ext cx="147637" cy="2873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63"/>
              <p:cNvSpPr>
                <a:spLocks noChangeShapeType="1"/>
              </p:cNvSpPr>
              <p:nvPr/>
            </p:nvSpPr>
            <p:spPr bwMode="auto">
              <a:xfrm>
                <a:off x="5448300" y="4097338"/>
                <a:ext cx="119063" cy="3222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65"/>
            <p:cNvGrpSpPr>
              <a:grpSpLocks/>
            </p:cNvGrpSpPr>
            <p:nvPr/>
          </p:nvGrpSpPr>
          <p:grpSpPr bwMode="auto">
            <a:xfrm>
              <a:off x="3387725" y="4202113"/>
              <a:ext cx="1905000" cy="365125"/>
              <a:chOff x="2134" y="2647"/>
              <a:chExt cx="1200" cy="230"/>
            </a:xfrm>
          </p:grpSpPr>
          <p:sp>
            <p:nvSpPr>
              <p:cNvPr id="38" name="AutoShape 59"/>
              <p:cNvSpPr>
                <a:spLocks/>
              </p:cNvSpPr>
              <p:nvPr/>
            </p:nvSpPr>
            <p:spPr bwMode="auto">
              <a:xfrm rot="5400000" flipV="1">
                <a:off x="2669" y="2212"/>
                <a:ext cx="130" cy="1200"/>
              </a:xfrm>
              <a:prstGeom prst="rightBrace">
                <a:avLst>
                  <a:gd name="adj1" fmla="val 36581"/>
                  <a:gd name="adj2" fmla="val 5090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39" name="Line 60"/>
              <p:cNvSpPr>
                <a:spLocks noChangeShapeType="1"/>
              </p:cNvSpPr>
              <p:nvPr/>
            </p:nvSpPr>
            <p:spPr bwMode="auto">
              <a:xfrm flipV="1">
                <a:off x="3334" y="2647"/>
                <a:ext cx="0" cy="1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1"/>
              <p:cNvSpPr>
                <a:spLocks noChangeShapeType="1"/>
              </p:cNvSpPr>
              <p:nvPr/>
            </p:nvSpPr>
            <p:spPr bwMode="auto">
              <a:xfrm flipV="1">
                <a:off x="2134" y="2647"/>
                <a:ext cx="0" cy="1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16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mle.biochemistryformedics.com/wp-content/uploads/Alternative-splic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12"/>
          <a:stretch/>
        </p:blipFill>
        <p:spPr bwMode="auto">
          <a:xfrm>
            <a:off x="198318" y="1219200"/>
            <a:ext cx="8884524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8186" y="234851"/>
            <a:ext cx="4844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/>
              <a:t>Alternative RNA Splicing</a:t>
            </a:r>
            <a:endParaRPr lang="en-US" sz="3600" dirty="0"/>
          </a:p>
        </p:txBody>
      </p:sp>
      <p:pic>
        <p:nvPicPr>
          <p:cNvPr id="4" name="Picture 2" descr="http://usmle.biochemistryformedics.com/wp-content/uploads/Alternative-splic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4"/>
          <a:stretch/>
        </p:blipFill>
        <p:spPr bwMode="auto">
          <a:xfrm>
            <a:off x="198318" y="1219200"/>
            <a:ext cx="8884524" cy="24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mle.biochemistryformedics.com/wp-content/uploads/Alternative-splic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8" y="1219200"/>
            <a:ext cx="8884524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7" descr="14_13Spliceosom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705" b="36067"/>
          <a:stretch/>
        </p:blipFill>
        <p:spPr bwMode="auto">
          <a:xfrm>
            <a:off x="334963" y="1059021"/>
            <a:ext cx="6778625" cy="37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373063" y="2652871"/>
            <a:ext cx="13477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Pre-mRNA</a:t>
            </a:r>
          </a:p>
        </p:txBody>
      </p:sp>
      <p:sp>
        <p:nvSpPr>
          <p:cNvPr id="29703" name="Text Box 31"/>
          <p:cNvSpPr txBox="1">
            <a:spLocks noChangeArrowheads="1"/>
          </p:cNvSpPr>
          <p:nvPr/>
        </p:nvSpPr>
        <p:spPr bwMode="auto">
          <a:xfrm>
            <a:off x="1762125" y="2114709"/>
            <a:ext cx="1936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100" b="1"/>
              <a:t>5</a:t>
            </a:r>
            <a:r>
              <a:rPr lang="en-US" altLang="en-US" sz="2100" b="1">
                <a:sym typeface="Symbol" pitchFamily="84" charset="2"/>
              </a:rPr>
              <a:t></a:t>
            </a:r>
            <a:endParaRPr lang="en-US" altLang="en-US" sz="2100" b="1"/>
          </a:p>
        </p:txBody>
      </p:sp>
      <p:sp>
        <p:nvSpPr>
          <p:cNvPr id="29705" name="Text Box 31"/>
          <p:cNvSpPr txBox="1">
            <a:spLocks noChangeArrowheads="1"/>
          </p:cNvSpPr>
          <p:nvPr/>
        </p:nvSpPr>
        <p:spPr bwMode="auto">
          <a:xfrm>
            <a:off x="2497138" y="3951446"/>
            <a:ext cx="7794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Intron</a:t>
            </a:r>
          </a:p>
        </p:txBody>
      </p:sp>
      <p:sp>
        <p:nvSpPr>
          <p:cNvPr id="29706" name="Text Box 31"/>
          <p:cNvSpPr txBox="1">
            <a:spLocks noChangeArrowheads="1"/>
          </p:cNvSpPr>
          <p:nvPr/>
        </p:nvSpPr>
        <p:spPr bwMode="auto">
          <a:xfrm>
            <a:off x="1225550" y="1238409"/>
            <a:ext cx="16827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Spliceosome</a:t>
            </a:r>
          </a:p>
        </p:txBody>
      </p:sp>
      <p:sp>
        <p:nvSpPr>
          <p:cNvPr id="29707" name="Text Box 31"/>
          <p:cNvSpPr txBox="1">
            <a:spLocks noChangeArrowheads="1"/>
          </p:cNvSpPr>
          <p:nvPr/>
        </p:nvSpPr>
        <p:spPr bwMode="auto">
          <a:xfrm>
            <a:off x="1219200" y="3216434"/>
            <a:ext cx="8905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Exon 1</a:t>
            </a:r>
          </a:p>
        </p:txBody>
      </p:sp>
      <p:sp>
        <p:nvSpPr>
          <p:cNvPr id="29708" name="Text Box 31"/>
          <p:cNvSpPr txBox="1">
            <a:spLocks noChangeArrowheads="1"/>
          </p:cNvSpPr>
          <p:nvPr/>
        </p:nvSpPr>
        <p:spPr bwMode="auto">
          <a:xfrm>
            <a:off x="6335713" y="1217771"/>
            <a:ext cx="155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Small RNAs</a:t>
            </a:r>
          </a:p>
        </p:txBody>
      </p:sp>
      <p:sp>
        <p:nvSpPr>
          <p:cNvPr id="29709" name="Text Box 31"/>
          <p:cNvSpPr txBox="1">
            <a:spLocks noChangeArrowheads="1"/>
          </p:cNvSpPr>
          <p:nvPr/>
        </p:nvSpPr>
        <p:spPr bwMode="auto">
          <a:xfrm>
            <a:off x="7464425" y="3195796"/>
            <a:ext cx="8905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Exon 2</a:t>
            </a:r>
          </a:p>
        </p:txBody>
      </p:sp>
      <p:sp>
        <p:nvSpPr>
          <p:cNvPr id="29713" name="Line 30"/>
          <p:cNvSpPr>
            <a:spLocks noChangeShapeType="1"/>
          </p:cNvSpPr>
          <p:nvPr/>
        </p:nvSpPr>
        <p:spPr bwMode="auto">
          <a:xfrm flipH="1" flipV="1">
            <a:off x="2967038" y="1447959"/>
            <a:ext cx="57150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31"/>
          <p:cNvSpPr>
            <a:spLocks noChangeShapeType="1"/>
          </p:cNvSpPr>
          <p:nvPr/>
        </p:nvSpPr>
        <p:spPr bwMode="auto">
          <a:xfrm flipH="1">
            <a:off x="1760538" y="2349659"/>
            <a:ext cx="423862" cy="411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32"/>
          <p:cNvSpPr>
            <a:spLocks noChangeShapeType="1"/>
          </p:cNvSpPr>
          <p:nvPr/>
        </p:nvSpPr>
        <p:spPr bwMode="auto">
          <a:xfrm flipH="1">
            <a:off x="2116138" y="2354421"/>
            <a:ext cx="657225" cy="982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33"/>
          <p:cNvSpPr>
            <a:spLocks noChangeShapeType="1"/>
          </p:cNvSpPr>
          <p:nvPr/>
        </p:nvSpPr>
        <p:spPr bwMode="auto">
          <a:xfrm flipH="1">
            <a:off x="3319463" y="4103846"/>
            <a:ext cx="34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34"/>
          <p:cNvSpPr>
            <a:spLocks noChangeShapeType="1"/>
          </p:cNvSpPr>
          <p:nvPr/>
        </p:nvSpPr>
        <p:spPr bwMode="auto">
          <a:xfrm>
            <a:off x="6726238" y="2349659"/>
            <a:ext cx="65722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35"/>
          <p:cNvSpPr>
            <a:spLocks noChangeShapeType="1"/>
          </p:cNvSpPr>
          <p:nvPr/>
        </p:nvSpPr>
        <p:spPr bwMode="auto">
          <a:xfrm flipV="1">
            <a:off x="5599113" y="1409859"/>
            <a:ext cx="687387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36"/>
          <p:cNvSpPr>
            <a:spLocks noChangeShapeType="1"/>
          </p:cNvSpPr>
          <p:nvPr/>
        </p:nvSpPr>
        <p:spPr bwMode="auto">
          <a:xfrm flipV="1">
            <a:off x="5437188" y="1406684"/>
            <a:ext cx="850900" cy="1836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200" y="259076"/>
            <a:ext cx="7436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/>
            <a:r>
              <a:rPr lang="en-US" altLang="en-US" sz="3200" dirty="0"/>
              <a:t>RNA splicing is carried out by spliceosomes</a:t>
            </a:r>
            <a:endParaRPr lang="en-US" altLang="en-US" sz="32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34963" y="1059021"/>
            <a:ext cx="8548687" cy="5670550"/>
            <a:chOff x="334963" y="1059021"/>
            <a:chExt cx="8548687" cy="5670550"/>
          </a:xfrm>
        </p:grpSpPr>
        <p:pic>
          <p:nvPicPr>
            <p:cNvPr id="26" name="Picture 37" descr="14_13Spliceosome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2"/>
            <a:stretch>
              <a:fillRect/>
            </a:stretch>
          </p:blipFill>
          <p:spPr bwMode="auto">
            <a:xfrm>
              <a:off x="334963" y="1059021"/>
              <a:ext cx="8548687" cy="567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1690688" y="5216684"/>
              <a:ext cx="16986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100" b="1"/>
                <a:t>Spliceosome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100" b="1"/>
                <a:t>components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2571750" y="6139021"/>
              <a:ext cx="2206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100" b="1"/>
                <a:t>5</a:t>
              </a:r>
              <a:r>
                <a:rPr lang="en-US" altLang="en-US" sz="2100" b="1">
                  <a:sym typeface="Symbol" pitchFamily="84" charset="2"/>
                </a:rPr>
                <a:t></a:t>
              </a:r>
              <a:endParaRPr lang="en-US" altLang="en-US" sz="2100" b="1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373063" y="2652871"/>
              <a:ext cx="1347787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Pre-mRNA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1762125" y="2114709"/>
              <a:ext cx="193675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100" b="1"/>
                <a:t>5</a:t>
              </a:r>
              <a:r>
                <a:rPr lang="en-US" altLang="en-US" sz="2100" b="1">
                  <a:sym typeface="Symbol" pitchFamily="84" charset="2"/>
                </a:rPr>
                <a:t></a:t>
              </a:r>
              <a:endParaRPr lang="en-US" altLang="en-US" sz="2100" b="1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4321175" y="5831046"/>
              <a:ext cx="809625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mRNA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497138" y="3951446"/>
              <a:ext cx="779462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Intron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1225550" y="1238409"/>
              <a:ext cx="1682750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Spliceosome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219200" y="3216434"/>
              <a:ext cx="8905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Exon 1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6335713" y="1217771"/>
              <a:ext cx="15557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Small RNAs</a:t>
              </a: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7464425" y="3195796"/>
              <a:ext cx="8905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Exon 2</a:t>
              </a: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5214938" y="6426359"/>
              <a:ext cx="890587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Exon 2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3495675" y="6432709"/>
              <a:ext cx="8905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Exon 1</a:t>
              </a: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7535863" y="6029484"/>
              <a:ext cx="9969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Cut-out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100" b="1"/>
                <a:t>intron</a:t>
              </a:r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 flipH="1" flipV="1">
              <a:off x="2967038" y="1447959"/>
              <a:ext cx="571500" cy="93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 flipH="1">
              <a:off x="1760538" y="2349659"/>
              <a:ext cx="423862" cy="411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 flipH="1">
              <a:off x="2116138" y="2354421"/>
              <a:ext cx="657225" cy="9826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 flipH="1">
              <a:off x="3319463" y="4103846"/>
              <a:ext cx="346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4"/>
            <p:cNvSpPr>
              <a:spLocks noChangeShapeType="1"/>
            </p:cNvSpPr>
            <p:nvPr/>
          </p:nvSpPr>
          <p:spPr bwMode="auto">
            <a:xfrm>
              <a:off x="6726238" y="2349659"/>
              <a:ext cx="657225" cy="987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 flipV="1">
              <a:off x="5599113" y="1409859"/>
              <a:ext cx="687387" cy="344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 flipV="1">
              <a:off x="5437188" y="1406684"/>
              <a:ext cx="850900" cy="18367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2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5" grpId="0"/>
      <p:bldP spid="29706" grpId="0"/>
      <p:bldP spid="29707" grpId="0"/>
      <p:bldP spid="29708" grpId="0"/>
      <p:bldP spid="29709" grpId="0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Must Know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differences between replication (from chapter 13), transcription and translation and the role of DNA and RNA in each process. (There will be more on this later.)</a:t>
            </a:r>
          </a:p>
          <a:p>
            <a:endParaRPr lang="en-US" altLang="en-US" dirty="0"/>
          </a:p>
          <a:p>
            <a:r>
              <a:rPr lang="en-US" altLang="en-US" dirty="0"/>
              <a:t>How eukaryotic cells modify RNA after transcription.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5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1098550" y="4400550"/>
            <a:ext cx="6945313" cy="2174874"/>
            <a:chOff x="1098550" y="4400550"/>
            <a:chExt cx="6945313" cy="2174874"/>
          </a:xfrm>
        </p:grpSpPr>
        <p:pic>
          <p:nvPicPr>
            <p:cNvPr id="105" name="Picture 67" descr="14_08Transcription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24" b="2220"/>
            <a:stretch/>
          </p:blipFill>
          <p:spPr bwMode="auto">
            <a:xfrm>
              <a:off x="1098550" y="4806949"/>
              <a:ext cx="6945313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Text Box 31"/>
            <p:cNvSpPr txBox="1">
              <a:spLocks noChangeArrowheads="1"/>
            </p:cNvSpPr>
            <p:nvPr/>
          </p:nvSpPr>
          <p:spPr bwMode="auto">
            <a:xfrm>
              <a:off x="3697288" y="5927725"/>
              <a:ext cx="29591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Completed RNA transcript</a:t>
              </a:r>
            </a:p>
          </p:txBody>
        </p:sp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6051550" y="4400550"/>
              <a:ext cx="1773238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Direction of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transcription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(“downstream”)</a:t>
              </a:r>
            </a:p>
          </p:txBody>
        </p:sp>
        <p:sp>
          <p:nvSpPr>
            <p:cNvPr id="108" name="Text Box 31"/>
            <p:cNvSpPr txBox="1">
              <a:spLocks noChangeArrowheads="1"/>
            </p:cNvSpPr>
            <p:nvPr/>
          </p:nvSpPr>
          <p:spPr bwMode="auto">
            <a:xfrm>
              <a:off x="2847975" y="5470525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3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109" name="Text Box 31"/>
            <p:cNvSpPr txBox="1">
              <a:spLocks noChangeArrowheads="1"/>
            </p:cNvSpPr>
            <p:nvPr/>
          </p:nvSpPr>
          <p:spPr bwMode="auto">
            <a:xfrm>
              <a:off x="2843213" y="5299075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5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110" name="Text Box 31"/>
            <p:cNvSpPr txBox="1">
              <a:spLocks noChangeArrowheads="1"/>
            </p:cNvSpPr>
            <p:nvPr/>
          </p:nvSpPr>
          <p:spPr bwMode="auto">
            <a:xfrm>
              <a:off x="6926263" y="5735638"/>
              <a:ext cx="1492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3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111" name="Text Box 31"/>
            <p:cNvSpPr txBox="1">
              <a:spLocks noChangeArrowheads="1"/>
            </p:cNvSpPr>
            <p:nvPr/>
          </p:nvSpPr>
          <p:spPr bwMode="auto">
            <a:xfrm>
              <a:off x="3614738" y="5740400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5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112" name="Text Box 31"/>
            <p:cNvSpPr txBox="1">
              <a:spLocks noChangeArrowheads="1"/>
            </p:cNvSpPr>
            <p:nvPr/>
          </p:nvSpPr>
          <p:spPr bwMode="auto">
            <a:xfrm>
              <a:off x="7302500" y="5305425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3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113" name="Text Box 31"/>
            <p:cNvSpPr txBox="1">
              <a:spLocks noChangeArrowheads="1"/>
            </p:cNvSpPr>
            <p:nvPr/>
          </p:nvSpPr>
          <p:spPr bwMode="auto">
            <a:xfrm>
              <a:off x="7297738" y="5467350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5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8550" y="136525"/>
            <a:ext cx="6945313" cy="1523207"/>
            <a:chOff x="1098550" y="136525"/>
            <a:chExt cx="6945313" cy="1523207"/>
          </a:xfrm>
        </p:grpSpPr>
        <p:pic>
          <p:nvPicPr>
            <p:cNvPr id="60" name="Picture 67" descr="14_08Transcription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76869"/>
            <a:stretch/>
          </p:blipFill>
          <p:spPr bwMode="auto">
            <a:xfrm>
              <a:off x="1098550" y="136525"/>
              <a:ext cx="6945313" cy="152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2854325" y="865188"/>
              <a:ext cx="1492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3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2849563" y="693738"/>
              <a:ext cx="1492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 dirty="0"/>
                <a:t>5</a:t>
              </a:r>
              <a:r>
                <a:rPr lang="en-US" altLang="en-US" sz="1400" b="1" dirty="0">
                  <a:sym typeface="Symbol" pitchFamily="84" charset="2"/>
                </a:rPr>
                <a:t></a:t>
              </a:r>
              <a:endParaRPr lang="en-US" altLang="en-US" sz="1400" b="1" dirty="0"/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7299325" y="865188"/>
              <a:ext cx="1492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5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</p:grp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4252913" y="152400"/>
            <a:ext cx="200818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Transcription unit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779713" y="1354138"/>
            <a:ext cx="18716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RNA polymerase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543175" y="165100"/>
            <a:ext cx="10763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Promoter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002088" y="1085850"/>
            <a:ext cx="12223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Start point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7304088" y="703263"/>
            <a:ext cx="1492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3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>
            <a:off x="3487738" y="411163"/>
            <a:ext cx="177800" cy="388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45"/>
          <p:cNvSpPr>
            <a:spLocks noChangeShapeType="1"/>
          </p:cNvSpPr>
          <p:nvPr/>
        </p:nvSpPr>
        <p:spPr bwMode="auto">
          <a:xfrm>
            <a:off x="3700463" y="1147763"/>
            <a:ext cx="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" name="Group 66"/>
          <p:cNvGrpSpPr>
            <a:grpSpLocks/>
          </p:cNvGrpSpPr>
          <p:nvPr/>
        </p:nvGrpSpPr>
        <p:grpSpPr bwMode="auto">
          <a:xfrm>
            <a:off x="3757613" y="393700"/>
            <a:ext cx="3111500" cy="365125"/>
            <a:chOff x="2367" y="248"/>
            <a:chExt cx="1960" cy="230"/>
          </a:xfrm>
        </p:grpSpPr>
        <p:sp>
          <p:nvSpPr>
            <p:cNvPr id="72" name="AutoShape 50"/>
            <p:cNvSpPr>
              <a:spLocks/>
            </p:cNvSpPr>
            <p:nvPr/>
          </p:nvSpPr>
          <p:spPr bwMode="auto">
            <a:xfrm rot="-5400000">
              <a:off x="3282" y="-667"/>
              <a:ext cx="130" cy="1960"/>
            </a:xfrm>
            <a:prstGeom prst="rightBrace">
              <a:avLst>
                <a:gd name="adj1" fmla="val 27781"/>
                <a:gd name="adj2" fmla="val 4725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73" name="Line 53"/>
            <p:cNvSpPr>
              <a:spLocks noChangeShapeType="1"/>
            </p:cNvSpPr>
            <p:nvPr/>
          </p:nvSpPr>
          <p:spPr bwMode="auto">
            <a:xfrm>
              <a:off x="4326" y="37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5"/>
            <p:cNvSpPr>
              <a:spLocks noChangeShapeType="1"/>
            </p:cNvSpPr>
            <p:nvPr/>
          </p:nvSpPr>
          <p:spPr bwMode="auto">
            <a:xfrm>
              <a:off x="2368" y="37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71"/>
          <p:cNvSpPr>
            <a:spLocks noChangeShapeType="1"/>
          </p:cNvSpPr>
          <p:nvPr/>
        </p:nvSpPr>
        <p:spPr bwMode="auto">
          <a:xfrm rot="10800000">
            <a:off x="3762375" y="962025"/>
            <a:ext cx="201613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Picture 67" descr="14_08Transcription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00" b="2219"/>
          <a:stretch/>
        </p:blipFill>
        <p:spPr bwMode="auto">
          <a:xfrm>
            <a:off x="1098550" y="136525"/>
            <a:ext cx="14446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7950" y="379413"/>
            <a:ext cx="2389188" cy="2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Three stages of Transcription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98550" y="1795463"/>
            <a:ext cx="6945313" cy="1304925"/>
            <a:chOff x="1098550" y="1795463"/>
            <a:chExt cx="6945313" cy="1304925"/>
          </a:xfrm>
        </p:grpSpPr>
        <p:pic>
          <p:nvPicPr>
            <p:cNvPr id="77" name="Picture 67" descr="14_08Transcription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92" b="54991"/>
            <a:stretch/>
          </p:blipFill>
          <p:spPr bwMode="auto">
            <a:xfrm>
              <a:off x="1098550" y="1795463"/>
              <a:ext cx="6945313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2849563" y="2205038"/>
              <a:ext cx="1492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3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2844800" y="2033588"/>
              <a:ext cx="1492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 dirty="0"/>
                <a:t>5</a:t>
              </a:r>
              <a:r>
                <a:rPr lang="en-US" altLang="en-US" sz="1400" b="1" dirty="0">
                  <a:sym typeface="Symbol" pitchFamily="84" charset="2"/>
                </a:rPr>
                <a:t></a:t>
              </a:r>
              <a:endParaRPr lang="en-US" altLang="en-US" sz="1400" b="1" dirty="0"/>
            </a:p>
          </p:txBody>
        </p:sp>
        <p:sp>
          <p:nvSpPr>
            <p:cNvPr id="83" name="Text Box 31"/>
            <p:cNvSpPr txBox="1">
              <a:spLocks noChangeArrowheads="1"/>
            </p:cNvSpPr>
            <p:nvPr/>
          </p:nvSpPr>
          <p:spPr bwMode="auto">
            <a:xfrm>
              <a:off x="7302500" y="2038350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3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7297738" y="2200275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5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98550" y="3220243"/>
            <a:ext cx="6945313" cy="1747045"/>
            <a:chOff x="1098550" y="3220243"/>
            <a:chExt cx="6945313" cy="1747045"/>
          </a:xfrm>
        </p:grpSpPr>
        <p:pic>
          <p:nvPicPr>
            <p:cNvPr id="93" name="Picture 67" descr="14_08Transcription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30" b="26640"/>
            <a:stretch/>
          </p:blipFill>
          <p:spPr bwMode="auto">
            <a:xfrm>
              <a:off x="1098550" y="3220243"/>
              <a:ext cx="6945313" cy="174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 Box 31"/>
            <p:cNvSpPr txBox="1">
              <a:spLocks noChangeArrowheads="1"/>
            </p:cNvSpPr>
            <p:nvPr/>
          </p:nvSpPr>
          <p:spPr bwMode="auto">
            <a:xfrm>
              <a:off x="3344863" y="3273425"/>
              <a:ext cx="1068387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Rewound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DNA</a:t>
              </a: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3346450" y="4456113"/>
              <a:ext cx="1077913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RNA 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transcript</a:t>
              </a:r>
            </a:p>
          </p:txBody>
        </p:sp>
        <p:sp>
          <p:nvSpPr>
            <p:cNvPr id="96" name="Text Box 31"/>
            <p:cNvSpPr txBox="1">
              <a:spLocks noChangeArrowheads="1"/>
            </p:cNvSpPr>
            <p:nvPr/>
          </p:nvSpPr>
          <p:spPr bwMode="auto">
            <a:xfrm>
              <a:off x="2851150" y="4011613"/>
              <a:ext cx="1492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3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2846388" y="3840163"/>
              <a:ext cx="1492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 dirty="0"/>
                <a:t>5</a:t>
              </a:r>
              <a:r>
                <a:rPr lang="en-US" altLang="en-US" sz="1400" b="1" dirty="0">
                  <a:sym typeface="Symbol" pitchFamily="84" charset="2"/>
                </a:rPr>
                <a:t></a:t>
              </a:r>
              <a:endParaRPr lang="en-US" altLang="en-US" sz="1400" b="1" dirty="0"/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5670550" y="3927475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3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99" name="Text Box 31"/>
            <p:cNvSpPr txBox="1">
              <a:spLocks noChangeArrowheads="1"/>
            </p:cNvSpPr>
            <p:nvPr/>
          </p:nvSpPr>
          <p:spPr bwMode="auto">
            <a:xfrm>
              <a:off x="3613150" y="4189413"/>
              <a:ext cx="1492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5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100" name="Text Box 31"/>
            <p:cNvSpPr txBox="1">
              <a:spLocks noChangeArrowheads="1"/>
            </p:cNvSpPr>
            <p:nvPr/>
          </p:nvSpPr>
          <p:spPr bwMode="auto">
            <a:xfrm>
              <a:off x="7299325" y="3844925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3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101" name="Text Box 31"/>
            <p:cNvSpPr txBox="1">
              <a:spLocks noChangeArrowheads="1"/>
            </p:cNvSpPr>
            <p:nvPr/>
          </p:nvSpPr>
          <p:spPr bwMode="auto">
            <a:xfrm>
              <a:off x="7294563" y="4006850"/>
              <a:ext cx="1492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5</a:t>
              </a:r>
              <a:r>
                <a:rPr lang="en-US" altLang="en-US" sz="1400" b="1">
                  <a:sym typeface="Symbol" pitchFamily="84" charset="2"/>
                </a:rPr>
                <a:t></a:t>
              </a:r>
              <a:endParaRPr lang="en-US" altLang="en-US" sz="1400" b="1"/>
            </a:p>
          </p:txBody>
        </p:sp>
        <p:sp>
          <p:nvSpPr>
            <p:cNvPr id="102" name="Line 54"/>
            <p:cNvSpPr>
              <a:spLocks noChangeShapeType="1"/>
            </p:cNvSpPr>
            <p:nvPr/>
          </p:nvSpPr>
          <p:spPr bwMode="auto">
            <a:xfrm>
              <a:off x="3881438" y="3652838"/>
              <a:ext cx="212725" cy="31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55"/>
            <p:cNvSpPr>
              <a:spLocks noChangeShapeType="1"/>
            </p:cNvSpPr>
            <p:nvPr/>
          </p:nvSpPr>
          <p:spPr bwMode="auto">
            <a:xfrm flipH="1">
              <a:off x="3878263" y="4284663"/>
              <a:ext cx="206375" cy="274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46175" y="1538288"/>
            <a:ext cx="1663700" cy="3594100"/>
            <a:chOff x="1146175" y="1538288"/>
            <a:chExt cx="1663700" cy="3594100"/>
          </a:xfrm>
        </p:grpSpPr>
        <p:sp>
          <p:nvSpPr>
            <p:cNvPr id="12297" name="Text Box 31"/>
            <p:cNvSpPr txBox="1">
              <a:spLocks noChangeArrowheads="1"/>
            </p:cNvSpPr>
            <p:nvPr/>
          </p:nvSpPr>
          <p:spPr bwMode="auto">
            <a:xfrm>
              <a:off x="1479550" y="4867275"/>
              <a:ext cx="1330325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Termination</a:t>
              </a:r>
            </a:p>
          </p:txBody>
        </p:sp>
        <p:sp>
          <p:nvSpPr>
            <p:cNvPr id="12304" name="Text Box 31"/>
            <p:cNvSpPr txBox="1">
              <a:spLocks noChangeArrowheads="1"/>
            </p:cNvSpPr>
            <p:nvPr/>
          </p:nvSpPr>
          <p:spPr bwMode="auto">
            <a:xfrm>
              <a:off x="1476375" y="1538288"/>
              <a:ext cx="1020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Initiation</a:t>
              </a:r>
            </a:p>
          </p:txBody>
        </p:sp>
        <p:sp>
          <p:nvSpPr>
            <p:cNvPr id="12305" name="Text Box 31"/>
            <p:cNvSpPr txBox="1">
              <a:spLocks noChangeArrowheads="1"/>
            </p:cNvSpPr>
            <p:nvPr/>
          </p:nvSpPr>
          <p:spPr bwMode="auto">
            <a:xfrm>
              <a:off x="1485900" y="3100388"/>
              <a:ext cx="1247775" cy="26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Elongation</a:t>
              </a:r>
            </a:p>
          </p:txBody>
        </p:sp>
        <p:grpSp>
          <p:nvGrpSpPr>
            <p:cNvPr id="12326" name="Group 64"/>
            <p:cNvGrpSpPr>
              <a:grpSpLocks/>
            </p:cNvGrpSpPr>
            <p:nvPr/>
          </p:nvGrpSpPr>
          <p:grpSpPr bwMode="auto">
            <a:xfrm>
              <a:off x="1150938" y="4857750"/>
              <a:ext cx="249237" cy="244475"/>
              <a:chOff x="725" y="3060"/>
              <a:chExt cx="157" cy="154"/>
            </a:xfrm>
          </p:grpSpPr>
          <p:sp>
            <p:nvSpPr>
              <p:cNvPr id="12345" name="Oval 63"/>
              <p:cNvSpPr>
                <a:spLocks noChangeArrowheads="1"/>
              </p:cNvSpPr>
              <p:nvPr/>
            </p:nvSpPr>
            <p:spPr bwMode="auto">
              <a:xfrm>
                <a:off x="725" y="3060"/>
                <a:ext cx="157" cy="15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12346" name="Text Box 31"/>
              <p:cNvSpPr txBox="1">
                <a:spLocks noChangeArrowheads="1"/>
              </p:cNvSpPr>
              <p:nvPr/>
            </p:nvSpPr>
            <p:spPr bwMode="auto">
              <a:xfrm>
                <a:off x="766" y="3063"/>
                <a:ext cx="83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12327" name="Group 62"/>
            <p:cNvGrpSpPr>
              <a:grpSpLocks/>
            </p:cNvGrpSpPr>
            <p:nvPr/>
          </p:nvGrpSpPr>
          <p:grpSpPr bwMode="auto">
            <a:xfrm>
              <a:off x="1146175" y="3100388"/>
              <a:ext cx="249238" cy="244475"/>
              <a:chOff x="722" y="1953"/>
              <a:chExt cx="157" cy="154"/>
            </a:xfrm>
          </p:grpSpPr>
          <p:sp>
            <p:nvSpPr>
              <p:cNvPr id="12343" name="Oval 59"/>
              <p:cNvSpPr>
                <a:spLocks noChangeArrowheads="1"/>
              </p:cNvSpPr>
              <p:nvPr/>
            </p:nvSpPr>
            <p:spPr bwMode="auto">
              <a:xfrm>
                <a:off x="722" y="1953"/>
                <a:ext cx="157" cy="15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12344" name="Text Box 31"/>
              <p:cNvSpPr txBox="1">
                <a:spLocks noChangeArrowheads="1"/>
              </p:cNvSpPr>
              <p:nvPr/>
            </p:nvSpPr>
            <p:spPr bwMode="auto">
              <a:xfrm>
                <a:off x="764" y="1953"/>
                <a:ext cx="83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2328" name="Group 57"/>
            <p:cNvGrpSpPr>
              <a:grpSpLocks/>
            </p:cNvGrpSpPr>
            <p:nvPr/>
          </p:nvGrpSpPr>
          <p:grpSpPr bwMode="auto">
            <a:xfrm>
              <a:off x="1150938" y="1538288"/>
              <a:ext cx="249237" cy="244475"/>
              <a:chOff x="725" y="969"/>
              <a:chExt cx="157" cy="154"/>
            </a:xfrm>
          </p:grpSpPr>
          <p:sp>
            <p:nvSpPr>
              <p:cNvPr id="12341" name="Oval 56"/>
              <p:cNvSpPr>
                <a:spLocks noChangeArrowheads="1"/>
              </p:cNvSpPr>
              <p:nvPr/>
            </p:nvSpPr>
            <p:spPr bwMode="auto">
              <a:xfrm>
                <a:off x="725" y="969"/>
                <a:ext cx="157" cy="15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12342" name="Text Box 31"/>
              <p:cNvSpPr txBox="1">
                <a:spLocks noChangeArrowheads="1"/>
              </p:cNvSpPr>
              <p:nvPr/>
            </p:nvSpPr>
            <p:spPr bwMode="auto">
              <a:xfrm>
                <a:off x="761" y="970"/>
                <a:ext cx="83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297113" y="2349500"/>
            <a:ext cx="1266825" cy="622300"/>
            <a:chOff x="2297113" y="2349500"/>
            <a:chExt cx="1266825" cy="622300"/>
          </a:xfrm>
        </p:grpSpPr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2297113" y="2489200"/>
              <a:ext cx="1068387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Unwound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DNA</a:t>
              </a:r>
            </a:p>
          </p:txBody>
        </p:sp>
        <p:sp>
          <p:nvSpPr>
            <p:cNvPr id="85" name="Line 47"/>
            <p:cNvSpPr>
              <a:spLocks noChangeShapeType="1"/>
            </p:cNvSpPr>
            <p:nvPr/>
          </p:nvSpPr>
          <p:spPr bwMode="auto">
            <a:xfrm flipH="1">
              <a:off x="3382963" y="2349500"/>
              <a:ext cx="180975" cy="25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81438" y="2265363"/>
            <a:ext cx="1247775" cy="738187"/>
            <a:chOff x="3881438" y="2265363"/>
            <a:chExt cx="1247775" cy="738187"/>
          </a:xfrm>
        </p:grpSpPr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4051300" y="2492375"/>
              <a:ext cx="1077913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RNA 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transcript</a:t>
              </a:r>
            </a:p>
          </p:txBody>
        </p:sp>
        <p:sp>
          <p:nvSpPr>
            <p:cNvPr id="86" name="Line 48"/>
            <p:cNvSpPr>
              <a:spLocks noChangeShapeType="1"/>
            </p:cNvSpPr>
            <p:nvPr/>
          </p:nvSpPr>
          <p:spPr bwMode="auto">
            <a:xfrm>
              <a:off x="3881438" y="2265363"/>
              <a:ext cx="127000" cy="325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97463" y="2293938"/>
            <a:ext cx="2665412" cy="482600"/>
            <a:chOff x="5097463" y="2293938"/>
            <a:chExt cx="2665412" cy="482600"/>
          </a:xfrm>
        </p:grpSpPr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5097463" y="2447925"/>
              <a:ext cx="266541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Template strand of DNA</a:t>
              </a:r>
            </a:p>
          </p:txBody>
        </p:sp>
        <p:sp>
          <p:nvSpPr>
            <p:cNvPr id="87" name="Line 49"/>
            <p:cNvSpPr>
              <a:spLocks noChangeShapeType="1"/>
            </p:cNvSpPr>
            <p:nvPr/>
          </p:nvSpPr>
          <p:spPr bwMode="auto">
            <a:xfrm>
              <a:off x="5295900" y="2293938"/>
              <a:ext cx="0" cy="157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19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9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0" descr="14_09TranscripInitiatio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4904"/>
          <a:stretch/>
        </p:blipFill>
        <p:spPr bwMode="auto">
          <a:xfrm>
            <a:off x="823913" y="438150"/>
            <a:ext cx="85486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2197100" y="1492250"/>
            <a:ext cx="1077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700" b="1" dirty="0"/>
              <a:t>TATA box</a:t>
            </a:r>
          </a:p>
        </p:txBody>
      </p:sp>
      <p:sp>
        <p:nvSpPr>
          <p:cNvPr id="18438" name="Text Box 31"/>
          <p:cNvSpPr txBox="1">
            <a:spLocks noChangeArrowheads="1"/>
          </p:cNvSpPr>
          <p:nvPr/>
        </p:nvSpPr>
        <p:spPr bwMode="auto">
          <a:xfrm>
            <a:off x="2868613" y="449263"/>
            <a:ext cx="10763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Promoter</a:t>
            </a:r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4492625" y="571500"/>
            <a:ext cx="22812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Nontemplate strand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3670300" y="1552575"/>
            <a:ext cx="12223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Start point</a:t>
            </a:r>
          </a:p>
        </p:txBody>
      </p:sp>
      <p:sp>
        <p:nvSpPr>
          <p:cNvPr id="18443" name="Text Box 31"/>
          <p:cNvSpPr txBox="1">
            <a:spLocks noChangeArrowheads="1"/>
          </p:cNvSpPr>
          <p:nvPr/>
        </p:nvSpPr>
        <p:spPr bwMode="auto">
          <a:xfrm>
            <a:off x="1116013" y="690563"/>
            <a:ext cx="5111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DNA</a:t>
            </a:r>
          </a:p>
        </p:txBody>
      </p:sp>
      <p:sp>
        <p:nvSpPr>
          <p:cNvPr id="18445" name="Text Box 31"/>
          <p:cNvSpPr txBox="1">
            <a:spLocks noChangeArrowheads="1"/>
          </p:cNvSpPr>
          <p:nvPr/>
        </p:nvSpPr>
        <p:spPr bwMode="auto">
          <a:xfrm>
            <a:off x="7046913" y="1223963"/>
            <a:ext cx="1444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A eukaryotic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promoter</a:t>
            </a:r>
          </a:p>
        </p:txBody>
      </p:sp>
      <p:sp>
        <p:nvSpPr>
          <p:cNvPr id="18455" name="Text Box 31"/>
          <p:cNvSpPr txBox="1">
            <a:spLocks noChangeArrowheads="1"/>
          </p:cNvSpPr>
          <p:nvPr/>
        </p:nvSpPr>
        <p:spPr bwMode="auto">
          <a:xfrm>
            <a:off x="6305550" y="946150"/>
            <a:ext cx="158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18456" name="Text Box 31"/>
          <p:cNvSpPr txBox="1">
            <a:spLocks noChangeArrowheads="1"/>
          </p:cNvSpPr>
          <p:nvPr/>
        </p:nvSpPr>
        <p:spPr bwMode="auto">
          <a:xfrm>
            <a:off x="6300788" y="1165225"/>
            <a:ext cx="158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5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grpSp>
        <p:nvGrpSpPr>
          <p:cNvPr id="18459" name="Group 50"/>
          <p:cNvGrpSpPr>
            <a:grpSpLocks/>
          </p:cNvGrpSpPr>
          <p:nvPr/>
        </p:nvGrpSpPr>
        <p:grpSpPr bwMode="auto">
          <a:xfrm>
            <a:off x="6743700" y="1212850"/>
            <a:ext cx="249238" cy="244475"/>
            <a:chOff x="725" y="969"/>
            <a:chExt cx="157" cy="154"/>
          </a:xfrm>
        </p:grpSpPr>
        <p:sp>
          <p:nvSpPr>
            <p:cNvPr id="18491" name="Oval 51"/>
            <p:cNvSpPr>
              <a:spLocks noChangeArrowheads="1"/>
            </p:cNvSpPr>
            <p:nvPr/>
          </p:nvSpPr>
          <p:spPr bwMode="auto">
            <a:xfrm>
              <a:off x="725" y="969"/>
              <a:ext cx="157" cy="154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18492" name="Text Box 31"/>
            <p:cNvSpPr txBox="1">
              <a:spLocks noChangeArrowheads="1"/>
            </p:cNvSpPr>
            <p:nvPr/>
          </p:nvSpPr>
          <p:spPr bwMode="auto">
            <a:xfrm>
              <a:off x="761" y="970"/>
              <a:ext cx="8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8460" name="Text Box 31"/>
          <p:cNvSpPr txBox="1">
            <a:spLocks noChangeArrowheads="1"/>
          </p:cNvSpPr>
          <p:nvPr/>
        </p:nvSpPr>
        <p:spPr bwMode="auto">
          <a:xfrm>
            <a:off x="5026025" y="1560513"/>
            <a:ext cx="10652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1800" b="1"/>
              <a:t>Template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1800" b="1"/>
              <a:t>strand</a:t>
            </a:r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863600" y="1165225"/>
            <a:ext cx="1746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18466" name="Text Box 31"/>
          <p:cNvSpPr txBox="1">
            <a:spLocks noChangeArrowheads="1"/>
          </p:cNvSpPr>
          <p:nvPr/>
        </p:nvSpPr>
        <p:spPr bwMode="auto">
          <a:xfrm>
            <a:off x="858838" y="946150"/>
            <a:ext cx="1746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5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18473" name="Line 86"/>
          <p:cNvSpPr>
            <a:spLocks noChangeShapeType="1"/>
          </p:cNvSpPr>
          <p:nvPr/>
        </p:nvSpPr>
        <p:spPr bwMode="auto">
          <a:xfrm flipV="1">
            <a:off x="4235450" y="1350963"/>
            <a:ext cx="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87"/>
          <p:cNvSpPr>
            <a:spLocks noChangeShapeType="1"/>
          </p:cNvSpPr>
          <p:nvPr/>
        </p:nvSpPr>
        <p:spPr bwMode="auto">
          <a:xfrm>
            <a:off x="5568950" y="822325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88"/>
          <p:cNvSpPr>
            <a:spLocks noChangeShapeType="1"/>
          </p:cNvSpPr>
          <p:nvPr/>
        </p:nvSpPr>
        <p:spPr bwMode="auto">
          <a:xfrm>
            <a:off x="5568950" y="1363663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AutoShape 89"/>
          <p:cNvSpPr>
            <a:spLocks/>
          </p:cNvSpPr>
          <p:nvPr/>
        </p:nvSpPr>
        <p:spPr bwMode="auto">
          <a:xfrm rot="-5400000">
            <a:off x="3296444" y="-313531"/>
            <a:ext cx="169863" cy="2149475"/>
          </a:xfrm>
          <a:prstGeom prst="rightBrace">
            <a:avLst>
              <a:gd name="adj1" fmla="val 41067"/>
              <a:gd name="adj2" fmla="val 4940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18477" name="Text Box 31"/>
          <p:cNvSpPr txBox="1">
            <a:spLocks noChangeArrowheads="1"/>
          </p:cNvSpPr>
          <p:nvPr/>
        </p:nvSpPr>
        <p:spPr bwMode="auto">
          <a:xfrm>
            <a:off x="2312988" y="989013"/>
            <a:ext cx="1143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T</a:t>
            </a:r>
          </a:p>
        </p:txBody>
      </p:sp>
      <p:sp>
        <p:nvSpPr>
          <p:cNvPr id="18478" name="Text Box 31"/>
          <p:cNvSpPr txBox="1">
            <a:spLocks noChangeArrowheads="1"/>
          </p:cNvSpPr>
          <p:nvPr/>
        </p:nvSpPr>
        <p:spPr bwMode="auto">
          <a:xfrm>
            <a:off x="2414588" y="989013"/>
            <a:ext cx="1143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A</a:t>
            </a:r>
          </a:p>
        </p:txBody>
      </p:sp>
      <p:sp>
        <p:nvSpPr>
          <p:cNvPr id="18479" name="Text Box 31"/>
          <p:cNvSpPr txBox="1">
            <a:spLocks noChangeArrowheads="1"/>
          </p:cNvSpPr>
          <p:nvPr/>
        </p:nvSpPr>
        <p:spPr bwMode="auto">
          <a:xfrm>
            <a:off x="2524125" y="989013"/>
            <a:ext cx="1158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T</a:t>
            </a:r>
          </a:p>
        </p:txBody>
      </p:sp>
      <p:sp>
        <p:nvSpPr>
          <p:cNvPr id="18480" name="Text Box 31"/>
          <p:cNvSpPr txBox="1">
            <a:spLocks noChangeArrowheads="1"/>
          </p:cNvSpPr>
          <p:nvPr/>
        </p:nvSpPr>
        <p:spPr bwMode="auto">
          <a:xfrm>
            <a:off x="2633663" y="989013"/>
            <a:ext cx="1158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A</a:t>
            </a:r>
          </a:p>
        </p:txBody>
      </p:sp>
      <p:sp>
        <p:nvSpPr>
          <p:cNvPr id="18481" name="Text Box 31"/>
          <p:cNvSpPr txBox="1">
            <a:spLocks noChangeArrowheads="1"/>
          </p:cNvSpPr>
          <p:nvPr/>
        </p:nvSpPr>
        <p:spPr bwMode="auto">
          <a:xfrm>
            <a:off x="2765425" y="989013"/>
            <a:ext cx="1158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A</a:t>
            </a:r>
          </a:p>
        </p:txBody>
      </p:sp>
      <p:sp>
        <p:nvSpPr>
          <p:cNvPr id="18482" name="Text Box 31"/>
          <p:cNvSpPr txBox="1">
            <a:spLocks noChangeArrowheads="1"/>
          </p:cNvSpPr>
          <p:nvPr/>
        </p:nvSpPr>
        <p:spPr bwMode="auto">
          <a:xfrm>
            <a:off x="2897188" y="989013"/>
            <a:ext cx="1143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A</a:t>
            </a:r>
          </a:p>
        </p:txBody>
      </p:sp>
      <p:sp>
        <p:nvSpPr>
          <p:cNvPr id="18483" name="Text Box 31"/>
          <p:cNvSpPr txBox="1">
            <a:spLocks noChangeArrowheads="1"/>
          </p:cNvSpPr>
          <p:nvPr/>
        </p:nvSpPr>
        <p:spPr bwMode="auto">
          <a:xfrm>
            <a:off x="3032125" y="989013"/>
            <a:ext cx="1158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A</a:t>
            </a:r>
          </a:p>
        </p:txBody>
      </p:sp>
      <p:sp>
        <p:nvSpPr>
          <p:cNvPr id="18484" name="Text Box 31"/>
          <p:cNvSpPr txBox="1">
            <a:spLocks noChangeArrowheads="1"/>
          </p:cNvSpPr>
          <p:nvPr/>
        </p:nvSpPr>
        <p:spPr bwMode="auto">
          <a:xfrm>
            <a:off x="2316163" y="1217613"/>
            <a:ext cx="1158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37931725" indent="-507873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838892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84612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30332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60525" indent="-50787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A</a:t>
            </a:r>
          </a:p>
        </p:txBody>
      </p:sp>
      <p:sp>
        <p:nvSpPr>
          <p:cNvPr id="18485" name="Text Box 31"/>
          <p:cNvSpPr txBox="1">
            <a:spLocks noChangeArrowheads="1"/>
          </p:cNvSpPr>
          <p:nvPr/>
        </p:nvSpPr>
        <p:spPr bwMode="auto">
          <a:xfrm>
            <a:off x="2422525" y="1217613"/>
            <a:ext cx="1158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T</a:t>
            </a:r>
          </a:p>
        </p:txBody>
      </p:sp>
      <p:sp>
        <p:nvSpPr>
          <p:cNvPr id="18486" name="Text Box 31"/>
          <p:cNvSpPr txBox="1">
            <a:spLocks noChangeArrowheads="1"/>
          </p:cNvSpPr>
          <p:nvPr/>
        </p:nvSpPr>
        <p:spPr bwMode="auto">
          <a:xfrm>
            <a:off x="2528888" y="1217613"/>
            <a:ext cx="1143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A</a:t>
            </a:r>
          </a:p>
        </p:txBody>
      </p:sp>
      <p:sp>
        <p:nvSpPr>
          <p:cNvPr id="18487" name="Text Box 31"/>
          <p:cNvSpPr txBox="1">
            <a:spLocks noChangeArrowheads="1"/>
          </p:cNvSpPr>
          <p:nvPr/>
        </p:nvSpPr>
        <p:spPr bwMode="auto">
          <a:xfrm>
            <a:off x="2638425" y="1217613"/>
            <a:ext cx="1158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T</a:t>
            </a:r>
          </a:p>
        </p:txBody>
      </p:sp>
      <p:sp>
        <p:nvSpPr>
          <p:cNvPr id="18488" name="Text Box 31"/>
          <p:cNvSpPr txBox="1">
            <a:spLocks noChangeArrowheads="1"/>
          </p:cNvSpPr>
          <p:nvPr/>
        </p:nvSpPr>
        <p:spPr bwMode="auto">
          <a:xfrm>
            <a:off x="2770188" y="1217613"/>
            <a:ext cx="1143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T</a:t>
            </a:r>
          </a:p>
        </p:txBody>
      </p:sp>
      <p:sp>
        <p:nvSpPr>
          <p:cNvPr id="18489" name="Text Box 31"/>
          <p:cNvSpPr txBox="1">
            <a:spLocks noChangeArrowheads="1"/>
          </p:cNvSpPr>
          <p:nvPr/>
        </p:nvSpPr>
        <p:spPr bwMode="auto">
          <a:xfrm>
            <a:off x="2900363" y="1217613"/>
            <a:ext cx="1158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T</a:t>
            </a:r>
          </a:p>
        </p:txBody>
      </p:sp>
      <p:sp>
        <p:nvSpPr>
          <p:cNvPr id="18490" name="Text Box 31"/>
          <p:cNvSpPr txBox="1">
            <a:spLocks noChangeArrowheads="1"/>
          </p:cNvSpPr>
          <p:nvPr/>
        </p:nvSpPr>
        <p:spPr bwMode="auto">
          <a:xfrm>
            <a:off x="3036888" y="1217613"/>
            <a:ext cx="1143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000" b="1"/>
              <a:t>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823913" y="1947863"/>
            <a:ext cx="8548687" cy="2097088"/>
            <a:chOff x="296863" y="1693863"/>
            <a:chExt cx="8548687" cy="2097088"/>
          </a:xfrm>
        </p:grpSpPr>
        <p:pic>
          <p:nvPicPr>
            <p:cNvPr id="66" name="Picture 90" descr="14_09TranscripInitiat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26" b="45227"/>
            <a:stretch/>
          </p:blipFill>
          <p:spPr bwMode="auto">
            <a:xfrm>
              <a:off x="296863" y="1693863"/>
              <a:ext cx="8548687" cy="209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1749425" y="1693863"/>
              <a:ext cx="1570038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Transcription 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factors</a:t>
              </a:r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6519863" y="2828925"/>
              <a:ext cx="2289175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Several transcription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factors bind to DNA.</a:t>
              </a: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5780088" y="2822575"/>
              <a:ext cx="1635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5780088" y="3041650"/>
              <a:ext cx="15875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grpSp>
          <p:nvGrpSpPr>
            <p:cNvPr id="71" name="Group 47"/>
            <p:cNvGrpSpPr>
              <a:grpSpLocks/>
            </p:cNvGrpSpPr>
            <p:nvPr/>
          </p:nvGrpSpPr>
          <p:grpSpPr bwMode="auto">
            <a:xfrm>
              <a:off x="6218238" y="2830513"/>
              <a:ext cx="249237" cy="244475"/>
              <a:chOff x="722" y="1953"/>
              <a:chExt cx="157" cy="154"/>
            </a:xfrm>
          </p:grpSpPr>
          <p:sp>
            <p:nvSpPr>
              <p:cNvPr id="76" name="Oval 48"/>
              <p:cNvSpPr>
                <a:spLocks noChangeArrowheads="1"/>
              </p:cNvSpPr>
              <p:nvPr/>
            </p:nvSpPr>
            <p:spPr bwMode="auto">
              <a:xfrm>
                <a:off x="722" y="1953"/>
                <a:ext cx="157" cy="15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77" name="Text Box 31"/>
              <p:cNvSpPr txBox="1">
                <a:spLocks noChangeArrowheads="1"/>
              </p:cNvSpPr>
              <p:nvPr/>
            </p:nvSpPr>
            <p:spPr bwMode="auto">
              <a:xfrm>
                <a:off x="764" y="1953"/>
                <a:ext cx="83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333375" y="3036888"/>
              <a:ext cx="17462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73" name="Text Box 31"/>
            <p:cNvSpPr txBox="1">
              <a:spLocks noChangeArrowheads="1"/>
            </p:cNvSpPr>
            <p:nvPr/>
          </p:nvSpPr>
          <p:spPr bwMode="auto">
            <a:xfrm>
              <a:off x="328613" y="2817813"/>
              <a:ext cx="17462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74" name="Line 84"/>
            <p:cNvSpPr>
              <a:spLocks noChangeShapeType="1"/>
            </p:cNvSpPr>
            <p:nvPr/>
          </p:nvSpPr>
          <p:spPr bwMode="auto">
            <a:xfrm flipH="1" flipV="1">
              <a:off x="2209800" y="2189163"/>
              <a:ext cx="347663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85"/>
            <p:cNvSpPr>
              <a:spLocks noChangeShapeType="1"/>
            </p:cNvSpPr>
            <p:nvPr/>
          </p:nvSpPr>
          <p:spPr bwMode="auto">
            <a:xfrm flipV="1">
              <a:off x="2189163" y="2185988"/>
              <a:ext cx="12700" cy="473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23913" y="3873500"/>
            <a:ext cx="8548687" cy="2984500"/>
            <a:chOff x="296863" y="3619500"/>
            <a:chExt cx="8548687" cy="2984500"/>
          </a:xfrm>
        </p:grpSpPr>
        <p:pic>
          <p:nvPicPr>
            <p:cNvPr id="79" name="Picture 90" descr="14_09TranscripInitiat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170" b="2507"/>
            <a:stretch/>
          </p:blipFill>
          <p:spPr bwMode="auto">
            <a:xfrm>
              <a:off x="296863" y="3619500"/>
              <a:ext cx="8548687" cy="29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6518275" y="4340225"/>
              <a:ext cx="1765300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Transcription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initiation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complex forms.</a:t>
              </a:r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1395413" y="6313488"/>
              <a:ext cx="3516312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Transcription initiation complex</a:t>
              </a: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4186238" y="5735638"/>
              <a:ext cx="1781175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RNA transcript</a:t>
              </a:r>
            </a:p>
          </p:txBody>
        </p:sp>
        <p:sp>
          <p:nvSpPr>
            <p:cNvPr id="83" name="Text Box 31"/>
            <p:cNvSpPr txBox="1">
              <a:spLocks noChangeArrowheads="1"/>
            </p:cNvSpPr>
            <p:nvPr/>
          </p:nvSpPr>
          <p:spPr bwMode="auto">
            <a:xfrm>
              <a:off x="334963" y="5243513"/>
              <a:ext cx="17462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330200" y="5024438"/>
              <a:ext cx="17462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3509963" y="5222875"/>
              <a:ext cx="15875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4019550" y="5140325"/>
              <a:ext cx="15875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5776913" y="5024438"/>
              <a:ext cx="1635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88" name="Text Box 31"/>
            <p:cNvSpPr txBox="1">
              <a:spLocks noChangeArrowheads="1"/>
            </p:cNvSpPr>
            <p:nvPr/>
          </p:nvSpPr>
          <p:spPr bwMode="auto">
            <a:xfrm>
              <a:off x="5776913" y="5248275"/>
              <a:ext cx="1635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grpSp>
          <p:nvGrpSpPr>
            <p:cNvPr id="89" name="Group 44"/>
            <p:cNvGrpSpPr>
              <a:grpSpLocks/>
            </p:cNvGrpSpPr>
            <p:nvPr/>
          </p:nvGrpSpPr>
          <p:grpSpPr bwMode="auto">
            <a:xfrm>
              <a:off x="6215063" y="4351338"/>
              <a:ext cx="249237" cy="244475"/>
              <a:chOff x="725" y="3060"/>
              <a:chExt cx="157" cy="154"/>
            </a:xfrm>
          </p:grpSpPr>
          <p:sp>
            <p:nvSpPr>
              <p:cNvPr id="96" name="Oval 45"/>
              <p:cNvSpPr>
                <a:spLocks noChangeArrowheads="1"/>
              </p:cNvSpPr>
              <p:nvPr/>
            </p:nvSpPr>
            <p:spPr bwMode="auto">
              <a:xfrm>
                <a:off x="725" y="3060"/>
                <a:ext cx="157" cy="15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97" name="Text Box 31"/>
              <p:cNvSpPr txBox="1">
                <a:spLocks noChangeArrowheads="1"/>
              </p:cNvSpPr>
              <p:nvPr/>
            </p:nvSpPr>
            <p:spPr bwMode="auto">
              <a:xfrm>
                <a:off x="766" y="3063"/>
                <a:ext cx="83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90" name="Text Box 31"/>
            <p:cNvSpPr txBox="1">
              <a:spLocks noChangeArrowheads="1"/>
            </p:cNvSpPr>
            <p:nvPr/>
          </p:nvSpPr>
          <p:spPr bwMode="auto">
            <a:xfrm>
              <a:off x="4249738" y="3984625"/>
              <a:ext cx="1516062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Transcription 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factors</a:t>
              </a: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36550" y="3984625"/>
              <a:ext cx="21828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RNA polymerase </a:t>
              </a:r>
              <a:r>
                <a:rPr lang="en-US" altLang="en-US" sz="1800" b="1">
                  <a:latin typeface="Times New Roman" pitchFamily="84" charset="0"/>
                </a:rPr>
                <a:t>II</a:t>
              </a:r>
              <a:endParaRPr lang="en-US" altLang="en-US" sz="1800" b="1"/>
            </a:p>
          </p:txBody>
        </p:sp>
        <p:sp>
          <p:nvSpPr>
            <p:cNvPr id="92" name="Line 80"/>
            <p:cNvSpPr>
              <a:spLocks noChangeShapeType="1"/>
            </p:cNvSpPr>
            <p:nvPr/>
          </p:nvSpPr>
          <p:spPr bwMode="auto">
            <a:xfrm>
              <a:off x="1493838" y="4251325"/>
              <a:ext cx="49530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81"/>
            <p:cNvSpPr>
              <a:spLocks noChangeShapeType="1"/>
            </p:cNvSpPr>
            <p:nvPr/>
          </p:nvSpPr>
          <p:spPr bwMode="auto">
            <a:xfrm flipV="1">
              <a:off x="3167063" y="4487863"/>
              <a:ext cx="118903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82"/>
            <p:cNvSpPr>
              <a:spLocks noChangeShapeType="1"/>
            </p:cNvSpPr>
            <p:nvPr/>
          </p:nvSpPr>
          <p:spPr bwMode="auto">
            <a:xfrm flipV="1">
              <a:off x="4360863" y="4484688"/>
              <a:ext cx="0" cy="40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83"/>
            <p:cNvSpPr>
              <a:spLocks noChangeShapeType="1"/>
            </p:cNvSpPr>
            <p:nvPr/>
          </p:nvSpPr>
          <p:spPr bwMode="auto">
            <a:xfrm>
              <a:off x="3894138" y="5343525"/>
              <a:ext cx="233362" cy="4905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7773CCD-4B01-46BD-8066-D9D23D05C081}"/>
              </a:ext>
            </a:extLst>
          </p:cNvPr>
          <p:cNvSpPr/>
          <p:nvPr/>
        </p:nvSpPr>
        <p:spPr>
          <a:xfrm>
            <a:off x="59826" y="-30922"/>
            <a:ext cx="1740605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3200" b="1" dirty="0"/>
              <a:t>Initiation</a:t>
            </a:r>
          </a:p>
        </p:txBody>
      </p:sp>
    </p:spTree>
    <p:extLst>
      <p:ext uri="{BB962C8B-B14F-4D97-AF65-F5344CB8AC3E}">
        <p14:creationId xmlns:p14="http://schemas.microsoft.com/office/powerpoint/2010/main" val="42221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0" grpId="0"/>
      <p:bldP spid="184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3" descr="14_10TranscripElong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>
            <a:fillRect/>
          </a:stretch>
        </p:blipFill>
        <p:spPr bwMode="auto">
          <a:xfrm>
            <a:off x="1062038" y="312738"/>
            <a:ext cx="7018337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31"/>
          <p:cNvSpPr txBox="1">
            <a:spLocks noChangeArrowheads="1"/>
          </p:cNvSpPr>
          <p:nvPr/>
        </p:nvSpPr>
        <p:spPr bwMode="auto">
          <a:xfrm>
            <a:off x="3938588" y="317500"/>
            <a:ext cx="16970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Nontemplate 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strand of DNA</a:t>
            </a: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2974975" y="4951413"/>
            <a:ext cx="27844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Direction of transcription</a:t>
            </a:r>
          </a:p>
        </p:txBody>
      </p: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3041650" y="1266825"/>
            <a:ext cx="14176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RNA 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polymerase</a:t>
            </a: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7802563" y="4097338"/>
            <a:ext cx="1746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20488" name="Text Box 31"/>
          <p:cNvSpPr txBox="1">
            <a:spLocks noChangeArrowheads="1"/>
          </p:cNvSpPr>
          <p:nvPr/>
        </p:nvSpPr>
        <p:spPr bwMode="auto">
          <a:xfrm>
            <a:off x="7847013" y="2430463"/>
            <a:ext cx="1746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5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1125538" y="24606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1114425" y="4078288"/>
            <a:ext cx="1889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5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5795963" y="887413"/>
            <a:ext cx="1881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/>
              <a:t>RNA nucleotides</a:t>
            </a: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5846763" y="5221288"/>
            <a:ext cx="16605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Template 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strand of DNA</a:t>
            </a:r>
          </a:p>
        </p:txBody>
      </p:sp>
      <p:sp>
        <p:nvSpPr>
          <p:cNvPr id="20493" name="Text Box 31"/>
          <p:cNvSpPr txBox="1">
            <a:spLocks noChangeArrowheads="1"/>
          </p:cNvSpPr>
          <p:nvPr/>
        </p:nvSpPr>
        <p:spPr bwMode="auto">
          <a:xfrm>
            <a:off x="1924050" y="5875338"/>
            <a:ext cx="15144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Newly made 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RNA</a:t>
            </a:r>
          </a:p>
        </p:txBody>
      </p:sp>
      <p:sp>
        <p:nvSpPr>
          <p:cNvPr id="20494" name="Text Box 31"/>
          <p:cNvSpPr txBox="1">
            <a:spLocks noChangeArrowheads="1"/>
          </p:cNvSpPr>
          <p:nvPr/>
        </p:nvSpPr>
        <p:spPr bwMode="auto">
          <a:xfrm>
            <a:off x="4046538" y="2809875"/>
            <a:ext cx="70008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 end</a:t>
            </a:r>
            <a:endParaRPr lang="en-US" altLang="en-US" sz="1800" b="1"/>
          </a:p>
        </p:txBody>
      </p:sp>
      <p:sp>
        <p:nvSpPr>
          <p:cNvPr id="20495" name="Text Box 31"/>
          <p:cNvSpPr txBox="1">
            <a:spLocks noChangeArrowheads="1"/>
          </p:cNvSpPr>
          <p:nvPr/>
        </p:nvSpPr>
        <p:spPr bwMode="auto">
          <a:xfrm>
            <a:off x="1103313" y="4922838"/>
            <a:ext cx="1889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5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20496" name="Line 113"/>
          <p:cNvSpPr>
            <a:spLocks noChangeShapeType="1"/>
          </p:cNvSpPr>
          <p:nvPr/>
        </p:nvSpPr>
        <p:spPr bwMode="auto">
          <a:xfrm>
            <a:off x="1706563" y="5397500"/>
            <a:ext cx="16510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14"/>
          <p:cNvSpPr>
            <a:spLocks noChangeShapeType="1"/>
          </p:cNvSpPr>
          <p:nvPr/>
        </p:nvSpPr>
        <p:spPr bwMode="auto">
          <a:xfrm>
            <a:off x="5651500" y="4465638"/>
            <a:ext cx="630238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15"/>
          <p:cNvSpPr>
            <a:spLocks noChangeShapeType="1"/>
          </p:cNvSpPr>
          <p:nvPr/>
        </p:nvSpPr>
        <p:spPr bwMode="auto">
          <a:xfrm>
            <a:off x="4589463" y="3052763"/>
            <a:ext cx="24130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16"/>
          <p:cNvSpPr>
            <a:spLocks noChangeShapeType="1"/>
          </p:cNvSpPr>
          <p:nvPr/>
        </p:nvSpPr>
        <p:spPr bwMode="auto">
          <a:xfrm>
            <a:off x="4610100" y="838200"/>
            <a:ext cx="698500" cy="1290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117"/>
          <p:cNvSpPr>
            <a:spLocks noChangeShapeType="1"/>
          </p:cNvSpPr>
          <p:nvPr/>
        </p:nvSpPr>
        <p:spPr bwMode="auto">
          <a:xfrm flipV="1">
            <a:off x="5062538" y="1130300"/>
            <a:ext cx="1135062" cy="195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118"/>
          <p:cNvSpPr>
            <a:spLocks noChangeShapeType="1"/>
          </p:cNvSpPr>
          <p:nvPr/>
        </p:nvSpPr>
        <p:spPr bwMode="auto">
          <a:xfrm flipH="1" flipV="1">
            <a:off x="6197600" y="1130300"/>
            <a:ext cx="292100" cy="131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119"/>
          <p:cNvSpPr>
            <a:spLocks noChangeShapeType="1"/>
          </p:cNvSpPr>
          <p:nvPr/>
        </p:nvSpPr>
        <p:spPr bwMode="auto">
          <a:xfrm flipV="1">
            <a:off x="5461000" y="1143000"/>
            <a:ext cx="736600" cy="180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Text Box 31"/>
          <p:cNvSpPr txBox="1">
            <a:spLocks noChangeArrowheads="1"/>
          </p:cNvSpPr>
          <p:nvPr/>
        </p:nvSpPr>
        <p:spPr bwMode="auto">
          <a:xfrm rot="-243377">
            <a:off x="5392738" y="310515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U</a:t>
            </a:r>
          </a:p>
        </p:txBody>
      </p:sp>
      <p:sp>
        <p:nvSpPr>
          <p:cNvPr id="20504" name="Text Box 31"/>
          <p:cNvSpPr txBox="1">
            <a:spLocks noChangeArrowheads="1"/>
          </p:cNvSpPr>
          <p:nvPr/>
        </p:nvSpPr>
        <p:spPr bwMode="auto">
          <a:xfrm rot="-2245642">
            <a:off x="6342063" y="33512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0505" name="Text Box 31"/>
          <p:cNvSpPr txBox="1">
            <a:spLocks noChangeArrowheads="1"/>
          </p:cNvSpPr>
          <p:nvPr/>
        </p:nvSpPr>
        <p:spPr bwMode="auto">
          <a:xfrm>
            <a:off x="3641725" y="36036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U</a:t>
            </a: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4016375" y="42465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0507" name="Text Box 31"/>
          <p:cNvSpPr txBox="1">
            <a:spLocks noChangeArrowheads="1"/>
          </p:cNvSpPr>
          <p:nvPr/>
        </p:nvSpPr>
        <p:spPr bwMode="auto">
          <a:xfrm>
            <a:off x="3278188" y="36052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</a:t>
            </a:r>
          </a:p>
        </p:txBody>
      </p:sp>
      <p:sp>
        <p:nvSpPr>
          <p:cNvPr id="20508" name="Text Box 31"/>
          <p:cNvSpPr txBox="1">
            <a:spLocks noChangeArrowheads="1"/>
          </p:cNvSpPr>
          <p:nvPr/>
        </p:nvSpPr>
        <p:spPr bwMode="auto">
          <a:xfrm>
            <a:off x="3640138" y="42465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509" name="Text Box 31"/>
          <p:cNvSpPr txBox="1">
            <a:spLocks noChangeArrowheads="1"/>
          </p:cNvSpPr>
          <p:nvPr/>
        </p:nvSpPr>
        <p:spPr bwMode="auto">
          <a:xfrm>
            <a:off x="5157788" y="226377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</a:t>
            </a:r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4784725" y="36052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4791075" y="2249488"/>
            <a:ext cx="1619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</a:t>
            </a:r>
          </a:p>
        </p:txBody>
      </p:sp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3278188" y="2325688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</a:t>
            </a:r>
          </a:p>
        </p:txBody>
      </p:sp>
      <p:sp>
        <p:nvSpPr>
          <p:cNvPr id="20513" name="Text Box 31"/>
          <p:cNvSpPr txBox="1">
            <a:spLocks noChangeArrowheads="1"/>
          </p:cNvSpPr>
          <p:nvPr/>
        </p:nvSpPr>
        <p:spPr bwMode="auto">
          <a:xfrm rot="-2150735">
            <a:off x="2509838" y="3201988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</a:t>
            </a:r>
          </a:p>
        </p:txBody>
      </p:sp>
      <p:sp>
        <p:nvSpPr>
          <p:cNvPr id="20514" name="Text Box 31"/>
          <p:cNvSpPr txBox="1">
            <a:spLocks noChangeArrowheads="1"/>
          </p:cNvSpPr>
          <p:nvPr/>
        </p:nvSpPr>
        <p:spPr bwMode="auto">
          <a:xfrm rot="-1563728">
            <a:off x="5780088" y="37639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515" name="Text Box 31"/>
          <p:cNvSpPr txBox="1">
            <a:spLocks noChangeArrowheads="1"/>
          </p:cNvSpPr>
          <p:nvPr/>
        </p:nvSpPr>
        <p:spPr bwMode="auto">
          <a:xfrm rot="-954570">
            <a:off x="5510213" y="40306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516" name="Text Box 31"/>
          <p:cNvSpPr txBox="1">
            <a:spLocks noChangeArrowheads="1"/>
          </p:cNvSpPr>
          <p:nvPr/>
        </p:nvSpPr>
        <p:spPr bwMode="auto">
          <a:xfrm rot="-449751">
            <a:off x="5067300" y="3354388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</a:t>
            </a:r>
          </a:p>
        </p:txBody>
      </p:sp>
      <p:sp>
        <p:nvSpPr>
          <p:cNvPr id="20517" name="Text Box 31"/>
          <p:cNvSpPr txBox="1">
            <a:spLocks noChangeArrowheads="1"/>
          </p:cNvSpPr>
          <p:nvPr/>
        </p:nvSpPr>
        <p:spPr bwMode="auto">
          <a:xfrm>
            <a:off x="3287713" y="418465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0518" name="Text Box 31"/>
          <p:cNvSpPr txBox="1">
            <a:spLocks noChangeArrowheads="1"/>
          </p:cNvSpPr>
          <p:nvPr/>
        </p:nvSpPr>
        <p:spPr bwMode="auto">
          <a:xfrm>
            <a:off x="4795838" y="424497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0519" name="Text Box 31"/>
          <p:cNvSpPr txBox="1">
            <a:spLocks noChangeArrowheads="1"/>
          </p:cNvSpPr>
          <p:nvPr/>
        </p:nvSpPr>
        <p:spPr bwMode="auto">
          <a:xfrm>
            <a:off x="5164138" y="4243388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0520" name="Text Box 31"/>
          <p:cNvSpPr txBox="1">
            <a:spLocks noChangeArrowheads="1"/>
          </p:cNvSpPr>
          <p:nvPr/>
        </p:nvSpPr>
        <p:spPr bwMode="auto">
          <a:xfrm rot="1415782">
            <a:off x="5726113" y="26670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T</a:t>
            </a:r>
          </a:p>
        </p:txBody>
      </p:sp>
      <p:sp>
        <p:nvSpPr>
          <p:cNvPr id="20521" name="Text Box 31"/>
          <p:cNvSpPr txBox="1">
            <a:spLocks noChangeArrowheads="1"/>
          </p:cNvSpPr>
          <p:nvPr/>
        </p:nvSpPr>
        <p:spPr bwMode="auto">
          <a:xfrm rot="537646">
            <a:off x="5480050" y="24368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T</a:t>
            </a:r>
          </a:p>
        </p:txBody>
      </p:sp>
      <p:sp>
        <p:nvSpPr>
          <p:cNvPr id="20522" name="Text Box 31"/>
          <p:cNvSpPr txBox="1">
            <a:spLocks noChangeArrowheads="1"/>
          </p:cNvSpPr>
          <p:nvPr/>
        </p:nvSpPr>
        <p:spPr bwMode="auto">
          <a:xfrm>
            <a:off x="3652838" y="227647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T</a:t>
            </a:r>
          </a:p>
        </p:txBody>
      </p:sp>
      <p:sp>
        <p:nvSpPr>
          <p:cNvPr id="20523" name="Text Box 31"/>
          <p:cNvSpPr txBox="1">
            <a:spLocks noChangeArrowheads="1"/>
          </p:cNvSpPr>
          <p:nvPr/>
        </p:nvSpPr>
        <p:spPr bwMode="auto">
          <a:xfrm rot="-1756515">
            <a:off x="2771775" y="29686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T</a:t>
            </a:r>
          </a:p>
        </p:txBody>
      </p:sp>
      <p:sp>
        <p:nvSpPr>
          <p:cNvPr id="20524" name="Text Box 31"/>
          <p:cNvSpPr txBox="1">
            <a:spLocks noChangeArrowheads="1"/>
          </p:cNvSpPr>
          <p:nvPr/>
        </p:nvSpPr>
        <p:spPr bwMode="auto">
          <a:xfrm>
            <a:off x="4424363" y="2249488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</a:t>
            </a:r>
          </a:p>
        </p:txBody>
      </p:sp>
      <p:sp>
        <p:nvSpPr>
          <p:cNvPr id="20525" name="Text Box 31"/>
          <p:cNvSpPr txBox="1">
            <a:spLocks noChangeArrowheads="1"/>
          </p:cNvSpPr>
          <p:nvPr/>
        </p:nvSpPr>
        <p:spPr bwMode="auto">
          <a:xfrm>
            <a:off x="4025900" y="22479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</a:t>
            </a:r>
          </a:p>
        </p:txBody>
      </p:sp>
      <p:sp>
        <p:nvSpPr>
          <p:cNvPr id="20526" name="Text Box 31"/>
          <p:cNvSpPr txBox="1">
            <a:spLocks noChangeArrowheads="1"/>
          </p:cNvSpPr>
          <p:nvPr/>
        </p:nvSpPr>
        <p:spPr bwMode="auto">
          <a:xfrm rot="-712479">
            <a:off x="2990850" y="2687638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</a:t>
            </a:r>
          </a:p>
        </p:txBody>
      </p:sp>
      <p:sp>
        <p:nvSpPr>
          <p:cNvPr id="20527" name="Text Box 31"/>
          <p:cNvSpPr txBox="1">
            <a:spLocks noChangeArrowheads="1"/>
          </p:cNvSpPr>
          <p:nvPr/>
        </p:nvSpPr>
        <p:spPr bwMode="auto">
          <a:xfrm>
            <a:off x="4424363" y="36052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</a:t>
            </a:r>
          </a:p>
        </p:txBody>
      </p:sp>
      <p:sp>
        <p:nvSpPr>
          <p:cNvPr id="20528" name="Text Box 31"/>
          <p:cNvSpPr txBox="1">
            <a:spLocks noChangeArrowheads="1"/>
          </p:cNvSpPr>
          <p:nvPr/>
        </p:nvSpPr>
        <p:spPr bwMode="auto">
          <a:xfrm>
            <a:off x="4024313" y="36052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</a:t>
            </a:r>
          </a:p>
        </p:txBody>
      </p:sp>
      <p:sp>
        <p:nvSpPr>
          <p:cNvPr id="20529" name="Text Box 31"/>
          <p:cNvSpPr txBox="1">
            <a:spLocks noChangeArrowheads="1"/>
          </p:cNvSpPr>
          <p:nvPr/>
        </p:nvSpPr>
        <p:spPr bwMode="auto">
          <a:xfrm rot="-447896">
            <a:off x="2954338" y="36623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</a:t>
            </a:r>
          </a:p>
        </p:txBody>
      </p:sp>
      <p:sp>
        <p:nvSpPr>
          <p:cNvPr id="20530" name="Text Box 31"/>
          <p:cNvSpPr txBox="1">
            <a:spLocks noChangeArrowheads="1"/>
          </p:cNvSpPr>
          <p:nvPr/>
        </p:nvSpPr>
        <p:spPr bwMode="auto">
          <a:xfrm rot="-2115820">
            <a:off x="6059488" y="357505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0531" name="Text Box 31"/>
          <p:cNvSpPr txBox="1">
            <a:spLocks noChangeArrowheads="1"/>
          </p:cNvSpPr>
          <p:nvPr/>
        </p:nvSpPr>
        <p:spPr bwMode="auto">
          <a:xfrm>
            <a:off x="4416425" y="4249738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0532" name="Text Box 31"/>
          <p:cNvSpPr txBox="1">
            <a:spLocks noChangeArrowheads="1"/>
          </p:cNvSpPr>
          <p:nvPr/>
        </p:nvSpPr>
        <p:spPr bwMode="auto">
          <a:xfrm rot="3088501">
            <a:off x="6125369" y="3215481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G</a:t>
            </a:r>
          </a:p>
        </p:txBody>
      </p:sp>
      <p:sp>
        <p:nvSpPr>
          <p:cNvPr id="20533" name="Text Box 31"/>
          <p:cNvSpPr txBox="1">
            <a:spLocks noChangeArrowheads="1"/>
          </p:cNvSpPr>
          <p:nvPr/>
        </p:nvSpPr>
        <p:spPr bwMode="auto">
          <a:xfrm rot="2737930">
            <a:off x="5895182" y="2940844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G</a:t>
            </a:r>
          </a:p>
        </p:txBody>
      </p:sp>
      <p:sp>
        <p:nvSpPr>
          <p:cNvPr id="20534" name="Text Box 31"/>
          <p:cNvSpPr txBox="1">
            <a:spLocks noChangeArrowheads="1"/>
          </p:cNvSpPr>
          <p:nvPr/>
        </p:nvSpPr>
        <p:spPr bwMode="auto">
          <a:xfrm rot="871330">
            <a:off x="6326188" y="26035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U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1CD5DD-6F3D-45DF-9DAA-14F92BD903A1}"/>
              </a:ext>
            </a:extLst>
          </p:cNvPr>
          <p:cNvSpPr/>
          <p:nvPr/>
        </p:nvSpPr>
        <p:spPr>
          <a:xfrm>
            <a:off x="59826" y="-30922"/>
            <a:ext cx="1996509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3200" b="1" dirty="0"/>
              <a:t>Elongation</a:t>
            </a:r>
          </a:p>
        </p:txBody>
      </p:sp>
    </p:spTree>
    <p:extLst>
      <p:ext uri="{BB962C8B-B14F-4D97-AF65-F5344CB8AC3E}">
        <p14:creationId xmlns:p14="http://schemas.microsoft.com/office/powerpoint/2010/main" val="169093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5713"/>
            <a:ext cx="8534400" cy="2062103"/>
          </a:xfrm>
        </p:spPr>
        <p:txBody>
          <a:bodyPr lIns="91440" tIns="45720" rIns="91440" bIns="45720">
            <a:spAutoFit/>
          </a:bodyPr>
          <a:lstStyle/>
          <a:p>
            <a:pPr marL="292100" indent="-292100" eaLnBrk="1" hangingPunct="1"/>
            <a:r>
              <a:rPr lang="en-US" altLang="en-US" dirty="0"/>
              <a:t>RNA polymerase II transcribes a polyadenylation signal sequence; the RNA transcript is released 10–35 nucleotides past this polyadenylation sequence.</a:t>
            </a: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1150" y="4038600"/>
            <a:ext cx="7748588" cy="2320925"/>
            <a:chOff x="425450" y="2181225"/>
            <a:chExt cx="7748588" cy="2320925"/>
          </a:xfrm>
        </p:grpSpPr>
        <p:pic>
          <p:nvPicPr>
            <p:cNvPr id="7" name="Picture 60" descr="14_11ProcessingCapTail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0" r="17771" b="6938"/>
            <a:stretch/>
          </p:blipFill>
          <p:spPr bwMode="auto">
            <a:xfrm>
              <a:off x="1585118" y="2181225"/>
              <a:ext cx="5741195" cy="232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4760118" y="2684145"/>
              <a:ext cx="2859882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800" b="1" dirty="0"/>
                <a:t>Polyadenylation</a:t>
              </a:r>
            </a:p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800" b="1" dirty="0"/>
                <a:t>signal</a:t>
              </a: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425450" y="3727450"/>
              <a:ext cx="136525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endParaRPr lang="en-US" altLang="en-US" sz="1200" b="1" dirty="0"/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760413" y="3727450"/>
              <a:ext cx="117475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endParaRPr lang="en-US" altLang="en-US" sz="1200" b="1" dirty="0"/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7221538" y="3419475"/>
              <a:ext cx="209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3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490663" y="3421063"/>
              <a:ext cx="1889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</a:t>
              </a:r>
              <a:r>
                <a:rPr lang="en-US" altLang="en-US" sz="1800" b="1">
                  <a:sym typeface="Symbol" pitchFamily="84" charset="2"/>
                </a:rPr>
                <a:t></a:t>
              </a:r>
              <a:endParaRPr lang="en-US" altLang="en-US" sz="1800" b="1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1036638" y="3727450"/>
              <a:ext cx="117475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endParaRPr lang="en-US" altLang="en-US" sz="1200" b="1" dirty="0"/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1319213" y="3727450"/>
              <a:ext cx="117475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endParaRPr lang="en-US" altLang="en-US" sz="1200" b="1" dirty="0"/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5813425" y="3724275"/>
              <a:ext cx="7651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>
                  <a:solidFill>
                    <a:schemeClr val="bg1"/>
                  </a:solidFill>
                </a:rPr>
                <a:t>AAUAAA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8005763" y="3743325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endParaRPr lang="en-US" altLang="en-US" sz="1800" b="1" baseline="30000" dirty="0"/>
            </a:p>
          </p:txBody>
        </p:sp>
        <p:sp>
          <p:nvSpPr>
            <p:cNvPr id="19" name="AutoShape 58"/>
            <p:cNvSpPr>
              <a:spLocks/>
            </p:cNvSpPr>
            <p:nvPr/>
          </p:nvSpPr>
          <p:spPr bwMode="auto">
            <a:xfrm rot="5400000">
              <a:off x="6103937" y="3222626"/>
              <a:ext cx="142875" cy="698500"/>
            </a:xfrm>
            <a:prstGeom prst="leftBrace">
              <a:avLst>
                <a:gd name="adj1" fmla="val 51695"/>
                <a:gd name="adj2" fmla="val 5068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D5BD074-3D21-48DF-A40A-298A40237F0E}"/>
              </a:ext>
            </a:extLst>
          </p:cNvPr>
          <p:cNvSpPr/>
          <p:nvPr/>
        </p:nvSpPr>
        <p:spPr>
          <a:xfrm>
            <a:off x="59826" y="-30922"/>
            <a:ext cx="2242152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3200" b="1" dirty="0"/>
              <a:t>Termination</a:t>
            </a:r>
          </a:p>
        </p:txBody>
      </p:sp>
    </p:spTree>
    <p:extLst>
      <p:ext uri="{BB962C8B-B14F-4D97-AF65-F5344CB8AC3E}">
        <p14:creationId xmlns:p14="http://schemas.microsoft.com/office/powerpoint/2010/main" val="35000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8" descr="14_UN03RNAProcessMini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"/>
          <a:stretch>
            <a:fillRect/>
          </a:stretch>
        </p:blipFill>
        <p:spPr bwMode="auto">
          <a:xfrm>
            <a:off x="1733550" y="136525"/>
            <a:ext cx="567690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</a:rPr>
              <a:t>Figure 14.UN03</a:t>
            </a:r>
          </a:p>
        </p:txBody>
      </p:sp>
      <p:sp>
        <p:nvSpPr>
          <p:cNvPr id="24580" name="Text Box 31"/>
          <p:cNvSpPr txBox="1">
            <a:spLocks noChangeArrowheads="1"/>
          </p:cNvSpPr>
          <p:nvPr/>
        </p:nvSpPr>
        <p:spPr bwMode="auto">
          <a:xfrm>
            <a:off x="5524500" y="1738313"/>
            <a:ext cx="7286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DNA</a:t>
            </a:r>
          </a:p>
        </p:txBody>
      </p:sp>
      <p:sp>
        <p:nvSpPr>
          <p:cNvPr id="24581" name="Text Box 31"/>
          <p:cNvSpPr txBox="1">
            <a:spLocks noChangeArrowheads="1"/>
          </p:cNvSpPr>
          <p:nvPr/>
        </p:nvSpPr>
        <p:spPr bwMode="auto">
          <a:xfrm>
            <a:off x="5526088" y="2786063"/>
            <a:ext cx="1457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Pre-mRNA</a:t>
            </a:r>
          </a:p>
        </p:txBody>
      </p:sp>
      <p:sp>
        <p:nvSpPr>
          <p:cNvPr id="24582" name="Text Box 31"/>
          <p:cNvSpPr txBox="1">
            <a:spLocks noChangeArrowheads="1"/>
          </p:cNvSpPr>
          <p:nvPr/>
        </p:nvSpPr>
        <p:spPr bwMode="auto">
          <a:xfrm>
            <a:off x="4346575" y="3825875"/>
            <a:ext cx="862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mRNA</a:t>
            </a:r>
          </a:p>
        </p:txBody>
      </p:sp>
      <p:sp>
        <p:nvSpPr>
          <p:cNvPr id="24583" name="Text Box 31"/>
          <p:cNvSpPr txBox="1">
            <a:spLocks noChangeArrowheads="1"/>
          </p:cNvSpPr>
          <p:nvPr/>
        </p:nvSpPr>
        <p:spPr bwMode="auto">
          <a:xfrm>
            <a:off x="5862638" y="4929188"/>
            <a:ext cx="13684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Ribosome</a:t>
            </a:r>
          </a:p>
        </p:txBody>
      </p:sp>
      <p:sp>
        <p:nvSpPr>
          <p:cNvPr id="24584" name="Text Box 31"/>
          <p:cNvSpPr txBox="1">
            <a:spLocks noChangeArrowheads="1"/>
          </p:cNvSpPr>
          <p:nvPr/>
        </p:nvSpPr>
        <p:spPr bwMode="auto">
          <a:xfrm>
            <a:off x="5180013" y="5972175"/>
            <a:ext cx="16176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Polypeptide</a:t>
            </a:r>
          </a:p>
        </p:txBody>
      </p:sp>
      <p:sp>
        <p:nvSpPr>
          <p:cNvPr id="24585" name="Text Box 31"/>
          <p:cNvSpPr txBox="1">
            <a:spLocks noChangeArrowheads="1"/>
          </p:cNvSpPr>
          <p:nvPr/>
        </p:nvSpPr>
        <p:spPr bwMode="auto">
          <a:xfrm>
            <a:off x="2595563" y="5060950"/>
            <a:ext cx="19462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TRANSLATION</a:t>
            </a:r>
          </a:p>
        </p:txBody>
      </p:sp>
      <p:sp>
        <p:nvSpPr>
          <p:cNvPr id="24586" name="Text Box 31"/>
          <p:cNvSpPr txBox="1">
            <a:spLocks noChangeArrowheads="1"/>
          </p:cNvSpPr>
          <p:nvPr/>
        </p:nvSpPr>
        <p:spPr bwMode="auto">
          <a:xfrm>
            <a:off x="2546350" y="1822450"/>
            <a:ext cx="22828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TRANSCRIPTION</a:t>
            </a:r>
          </a:p>
        </p:txBody>
      </p:sp>
      <p:sp>
        <p:nvSpPr>
          <p:cNvPr id="24587" name="Text Box 31"/>
          <p:cNvSpPr txBox="1">
            <a:spLocks noChangeArrowheads="1"/>
          </p:cNvSpPr>
          <p:nvPr/>
        </p:nvSpPr>
        <p:spPr bwMode="auto">
          <a:xfrm>
            <a:off x="2438400" y="2844800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RNA PROCESSING</a:t>
            </a:r>
          </a:p>
        </p:txBody>
      </p:sp>
      <p:sp>
        <p:nvSpPr>
          <p:cNvPr id="24588" name="Line 39"/>
          <p:cNvSpPr>
            <a:spLocks noChangeShapeType="1"/>
          </p:cNvSpPr>
          <p:nvPr/>
        </p:nvSpPr>
        <p:spPr bwMode="auto">
          <a:xfrm flipH="1">
            <a:off x="5553075" y="5113338"/>
            <a:ext cx="282575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40"/>
          <p:cNvSpPr>
            <a:spLocks noChangeShapeType="1"/>
          </p:cNvSpPr>
          <p:nvPr/>
        </p:nvSpPr>
        <p:spPr bwMode="auto">
          <a:xfrm>
            <a:off x="4832350" y="5907088"/>
            <a:ext cx="32385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3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936037" cy="5391150"/>
          </a:xfrm>
        </p:spPr>
        <p:txBody>
          <a:bodyPr lIns="91440" tIns="45720" rIns="91440" bIns="45720"/>
          <a:lstStyle/>
          <a:p>
            <a:pPr marL="292100" indent="-292100" eaLnBrk="1" hangingPunct="1"/>
            <a:endParaRPr lang="en-US" alt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17188"/>
            <a:ext cx="8839200" cy="584775"/>
          </a:xfrm>
        </p:spPr>
        <p:txBody>
          <a:bodyPr lIns="91440" tIns="45720" rIns="91440" bIns="45720" anchor="ctr">
            <a:spAutoFit/>
          </a:bodyPr>
          <a:lstStyle/>
          <a:p>
            <a:pPr eaLnBrk="1" hangingPunct="1"/>
            <a:r>
              <a:rPr lang="en-US" altLang="en-US" sz="3200" dirty="0"/>
              <a:t>What is hydrolysis?</a:t>
            </a:r>
          </a:p>
        </p:txBody>
      </p:sp>
      <p:grpSp>
        <p:nvGrpSpPr>
          <p:cNvPr id="70660" name="Group 8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70662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 descr="http://thumb1.shutterstock.com/display_pic_with_logo/437/162386354/stock-vector-illustration-of-a-group-of-kids-forming-a-conga-line-162386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4724400" cy="29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roplet - Diction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4191"/>
            <a:ext cx="1203761" cy="9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jog your memory&quot;">
            <a:extLst>
              <a:ext uri="{FF2B5EF4-FFF2-40B4-BE49-F238E27FC236}">
                <a16:creationId xmlns:a16="http://schemas.microsoft.com/office/drawing/2014/main" id="{389EF381-DC42-4CF9-8A9E-FE91243F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92" y="4002403"/>
            <a:ext cx="2855597" cy="28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0" descr="14_11ProcessingCapTai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8"/>
          <a:stretch>
            <a:fillRect/>
          </a:stretch>
        </p:blipFill>
        <p:spPr bwMode="auto">
          <a:xfrm>
            <a:off x="200026" y="693738"/>
            <a:ext cx="85486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52387" y="-368299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RNA Processing in Eukaryotes</a:t>
            </a:r>
          </a:p>
        </p:txBody>
      </p:sp>
      <p:sp>
        <p:nvSpPr>
          <p:cNvPr id="25604" name="Text Box 31"/>
          <p:cNvSpPr txBox="1">
            <a:spLocks noChangeArrowheads="1"/>
          </p:cNvSpPr>
          <p:nvPr/>
        </p:nvSpPr>
        <p:spPr bwMode="auto">
          <a:xfrm>
            <a:off x="2124076" y="1762126"/>
            <a:ext cx="27114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Protein-coding segment</a:t>
            </a:r>
          </a:p>
        </p:txBody>
      </p:sp>
      <p:sp>
        <p:nvSpPr>
          <p:cNvPr id="25605" name="Text Box 31"/>
          <p:cNvSpPr txBox="1">
            <a:spLocks noChangeArrowheads="1"/>
          </p:cNvSpPr>
          <p:nvPr/>
        </p:nvSpPr>
        <p:spPr bwMode="auto">
          <a:xfrm>
            <a:off x="5173663" y="1497013"/>
            <a:ext cx="1774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Polyadenylation</a:t>
            </a:r>
          </a:p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signal</a:t>
            </a:r>
          </a:p>
        </p:txBody>
      </p:sp>
      <p:sp>
        <p:nvSpPr>
          <p:cNvPr id="25606" name="Text Box 31"/>
          <p:cNvSpPr txBox="1">
            <a:spLocks noChangeArrowheads="1"/>
          </p:cNvSpPr>
          <p:nvPr/>
        </p:nvSpPr>
        <p:spPr bwMode="auto">
          <a:xfrm>
            <a:off x="328613" y="2239963"/>
            <a:ext cx="1365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5607" name="Text Box 31"/>
          <p:cNvSpPr txBox="1">
            <a:spLocks noChangeArrowheads="1"/>
          </p:cNvSpPr>
          <p:nvPr/>
        </p:nvSpPr>
        <p:spPr bwMode="auto">
          <a:xfrm>
            <a:off x="663576" y="2239963"/>
            <a:ext cx="1174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P</a:t>
            </a:r>
          </a:p>
        </p:txBody>
      </p:sp>
      <p:sp>
        <p:nvSpPr>
          <p:cNvPr id="25608" name="Text Box 31"/>
          <p:cNvSpPr txBox="1">
            <a:spLocks noChangeArrowheads="1"/>
          </p:cNvSpPr>
          <p:nvPr/>
        </p:nvSpPr>
        <p:spPr bwMode="auto">
          <a:xfrm>
            <a:off x="247651" y="774701"/>
            <a:ext cx="2197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A modified guanine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nucleotide 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</a:rPr>
              <a:t>added</a:t>
            </a:r>
            <a:r>
              <a:rPr lang="en-US" altLang="en-US" sz="1800" b="1" dirty="0"/>
              <a:t> to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the 5</a:t>
            </a:r>
            <a:r>
              <a:rPr lang="en-US" altLang="en-US" sz="1800" b="1" dirty="0">
                <a:sym typeface="Symbol" pitchFamily="84" charset="2"/>
              </a:rPr>
              <a:t> end</a:t>
            </a:r>
            <a:endParaRPr lang="en-US" altLang="en-US" sz="1800" b="1" dirty="0"/>
          </a:p>
        </p:txBody>
      </p:sp>
      <p:sp>
        <p:nvSpPr>
          <p:cNvPr id="25609" name="Text Box 31"/>
          <p:cNvSpPr txBox="1">
            <a:spLocks noChangeArrowheads="1"/>
          </p:cNvSpPr>
          <p:nvPr/>
        </p:nvSpPr>
        <p:spPr bwMode="auto">
          <a:xfrm>
            <a:off x="6713538" y="701676"/>
            <a:ext cx="20701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50–250 adenine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nucleotides added 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to the 3</a:t>
            </a:r>
            <a:r>
              <a:rPr lang="en-US" altLang="en-US" sz="1800" b="1">
                <a:sym typeface="Symbol" pitchFamily="84" charset="2"/>
              </a:rPr>
              <a:t> end</a:t>
            </a:r>
            <a:endParaRPr lang="en-US" altLang="en-US" sz="1800" b="1"/>
          </a:p>
        </p:txBody>
      </p:sp>
      <p:sp>
        <p:nvSpPr>
          <p:cNvPr id="25610" name="Text Box 31"/>
          <p:cNvSpPr txBox="1">
            <a:spLocks noChangeArrowheads="1"/>
          </p:cNvSpPr>
          <p:nvPr/>
        </p:nvSpPr>
        <p:spPr bwMode="auto">
          <a:xfrm>
            <a:off x="7124701" y="1931988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25611" name="Text Box 31"/>
          <p:cNvSpPr txBox="1">
            <a:spLocks noChangeArrowheads="1"/>
          </p:cNvSpPr>
          <p:nvPr/>
        </p:nvSpPr>
        <p:spPr bwMode="auto">
          <a:xfrm>
            <a:off x="1393826" y="1933576"/>
            <a:ext cx="1889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5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25612" name="Text Box 31"/>
          <p:cNvSpPr txBox="1">
            <a:spLocks noChangeArrowheads="1"/>
          </p:cNvSpPr>
          <p:nvPr/>
        </p:nvSpPr>
        <p:spPr bwMode="auto">
          <a:xfrm>
            <a:off x="533401" y="2659063"/>
            <a:ext cx="7191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5</a:t>
            </a:r>
            <a:r>
              <a:rPr lang="en-US" altLang="en-US" sz="1800" b="1" dirty="0">
                <a:sym typeface="Symbol" pitchFamily="84" charset="2"/>
              </a:rPr>
              <a:t></a:t>
            </a:r>
            <a:r>
              <a:rPr lang="en-US" altLang="en-US" sz="1800" b="1" dirty="0"/>
              <a:t> Cap</a:t>
            </a:r>
          </a:p>
        </p:txBody>
      </p:sp>
      <p:sp>
        <p:nvSpPr>
          <p:cNvPr id="25613" name="Text Box 31"/>
          <p:cNvSpPr txBox="1">
            <a:spLocks noChangeArrowheads="1"/>
          </p:cNvSpPr>
          <p:nvPr/>
        </p:nvSpPr>
        <p:spPr bwMode="auto">
          <a:xfrm>
            <a:off x="1435101" y="2657476"/>
            <a:ext cx="7842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5</a:t>
            </a:r>
            <a:r>
              <a:rPr lang="en-US" altLang="en-US" sz="1800" b="1" dirty="0">
                <a:sym typeface="Symbol" pitchFamily="84" charset="2"/>
              </a:rPr>
              <a:t></a:t>
            </a:r>
            <a:r>
              <a:rPr lang="en-US" altLang="en-US" sz="1800" b="1" dirty="0"/>
              <a:t> UTR</a:t>
            </a:r>
          </a:p>
        </p:txBody>
      </p:sp>
      <p:sp>
        <p:nvSpPr>
          <p:cNvPr id="25614" name="Text Box 31"/>
          <p:cNvSpPr txBox="1">
            <a:spLocks noChangeArrowheads="1"/>
          </p:cNvSpPr>
          <p:nvPr/>
        </p:nvSpPr>
        <p:spPr bwMode="auto">
          <a:xfrm>
            <a:off x="5589588" y="2659063"/>
            <a:ext cx="7842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</a:t>
            </a:r>
            <a:r>
              <a:rPr lang="en-US" altLang="en-US" sz="1800" b="1"/>
              <a:t> UTR</a:t>
            </a:r>
          </a:p>
        </p:txBody>
      </p:sp>
      <p:sp>
        <p:nvSpPr>
          <p:cNvPr id="25615" name="Text Box 31"/>
          <p:cNvSpPr txBox="1">
            <a:spLocks noChangeArrowheads="1"/>
          </p:cNvSpPr>
          <p:nvPr/>
        </p:nvSpPr>
        <p:spPr bwMode="auto">
          <a:xfrm>
            <a:off x="7399338" y="2652713"/>
            <a:ext cx="1139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Poly-A tail</a:t>
            </a:r>
          </a:p>
        </p:txBody>
      </p:sp>
      <p:sp>
        <p:nvSpPr>
          <p:cNvPr id="25616" name="Text Box 31"/>
          <p:cNvSpPr txBox="1">
            <a:spLocks noChangeArrowheads="1"/>
          </p:cNvSpPr>
          <p:nvPr/>
        </p:nvSpPr>
        <p:spPr bwMode="auto">
          <a:xfrm>
            <a:off x="2546351" y="2530476"/>
            <a:ext cx="7461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Start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codon</a:t>
            </a:r>
          </a:p>
        </p:txBody>
      </p:sp>
      <p:sp>
        <p:nvSpPr>
          <p:cNvPr id="25617" name="Text Box 31"/>
          <p:cNvSpPr txBox="1">
            <a:spLocks noChangeArrowheads="1"/>
          </p:cNvSpPr>
          <p:nvPr/>
        </p:nvSpPr>
        <p:spPr bwMode="auto">
          <a:xfrm>
            <a:off x="3871913" y="2530476"/>
            <a:ext cx="7461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Stop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codon</a:t>
            </a:r>
          </a:p>
        </p:txBody>
      </p:sp>
      <p:sp>
        <p:nvSpPr>
          <p:cNvPr id="25618" name="Text Box 31"/>
          <p:cNvSpPr txBox="1">
            <a:spLocks noChangeArrowheads="1"/>
          </p:cNvSpPr>
          <p:nvPr/>
        </p:nvSpPr>
        <p:spPr bwMode="auto">
          <a:xfrm>
            <a:off x="939801" y="2239963"/>
            <a:ext cx="1174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P</a:t>
            </a:r>
          </a:p>
        </p:txBody>
      </p:sp>
      <p:sp>
        <p:nvSpPr>
          <p:cNvPr id="25619" name="Text Box 31"/>
          <p:cNvSpPr txBox="1">
            <a:spLocks noChangeArrowheads="1"/>
          </p:cNvSpPr>
          <p:nvPr/>
        </p:nvSpPr>
        <p:spPr bwMode="auto">
          <a:xfrm>
            <a:off x="1222376" y="2239963"/>
            <a:ext cx="1174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P</a:t>
            </a:r>
          </a:p>
        </p:txBody>
      </p:sp>
      <p:sp>
        <p:nvSpPr>
          <p:cNvPr id="25620" name="Text Box 31"/>
          <p:cNvSpPr txBox="1">
            <a:spLocks noChangeArrowheads="1"/>
          </p:cNvSpPr>
          <p:nvPr/>
        </p:nvSpPr>
        <p:spPr bwMode="auto">
          <a:xfrm>
            <a:off x="5716588" y="2236788"/>
            <a:ext cx="765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AAUAAA</a:t>
            </a:r>
          </a:p>
        </p:txBody>
      </p:sp>
      <p:sp>
        <p:nvSpPr>
          <p:cNvPr id="25621" name="Text Box 31"/>
          <p:cNvSpPr txBox="1">
            <a:spLocks noChangeArrowheads="1"/>
          </p:cNvSpPr>
          <p:nvPr/>
        </p:nvSpPr>
        <p:spPr bwMode="auto">
          <a:xfrm>
            <a:off x="7908926" y="2255838"/>
            <a:ext cx="1682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baseline="30000"/>
              <a:t>…</a:t>
            </a:r>
          </a:p>
        </p:txBody>
      </p:sp>
      <p:sp>
        <p:nvSpPr>
          <p:cNvPr id="25622" name="Text Box 31"/>
          <p:cNvSpPr txBox="1">
            <a:spLocks noChangeArrowheads="1"/>
          </p:cNvSpPr>
          <p:nvPr/>
        </p:nvSpPr>
        <p:spPr bwMode="auto">
          <a:xfrm>
            <a:off x="7523163" y="2236788"/>
            <a:ext cx="4095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AAA</a:t>
            </a:r>
          </a:p>
        </p:txBody>
      </p:sp>
      <p:sp>
        <p:nvSpPr>
          <p:cNvPr id="25623" name="Text Box 31"/>
          <p:cNvSpPr txBox="1">
            <a:spLocks noChangeArrowheads="1"/>
          </p:cNvSpPr>
          <p:nvPr/>
        </p:nvSpPr>
        <p:spPr bwMode="auto">
          <a:xfrm>
            <a:off x="8062913" y="2236788"/>
            <a:ext cx="4095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AAA</a:t>
            </a:r>
          </a:p>
        </p:txBody>
      </p:sp>
      <p:sp>
        <p:nvSpPr>
          <p:cNvPr id="25624" name="Line 50"/>
          <p:cNvSpPr>
            <a:spLocks noChangeShapeType="1"/>
          </p:cNvSpPr>
          <p:nvPr/>
        </p:nvSpPr>
        <p:spPr bwMode="auto">
          <a:xfrm>
            <a:off x="850901" y="1543051"/>
            <a:ext cx="0" cy="668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51"/>
          <p:cNvSpPr>
            <a:spLocks noChangeShapeType="1"/>
          </p:cNvSpPr>
          <p:nvPr/>
        </p:nvSpPr>
        <p:spPr bwMode="auto">
          <a:xfrm>
            <a:off x="2212976" y="2433638"/>
            <a:ext cx="28575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52"/>
          <p:cNvSpPr>
            <a:spLocks noChangeShapeType="1"/>
          </p:cNvSpPr>
          <p:nvPr/>
        </p:nvSpPr>
        <p:spPr bwMode="auto">
          <a:xfrm flipH="1">
            <a:off x="4437063" y="2436813"/>
            <a:ext cx="223838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AutoShape 53"/>
          <p:cNvSpPr>
            <a:spLocks/>
          </p:cNvSpPr>
          <p:nvPr/>
        </p:nvSpPr>
        <p:spPr bwMode="auto">
          <a:xfrm rot="5400000">
            <a:off x="3319463" y="866776"/>
            <a:ext cx="142875" cy="2438400"/>
          </a:xfrm>
          <a:prstGeom prst="leftBrace">
            <a:avLst>
              <a:gd name="adj1" fmla="val 46459"/>
              <a:gd name="adj2" fmla="val 4808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5628" name="AutoShape 54"/>
          <p:cNvSpPr>
            <a:spLocks/>
          </p:cNvSpPr>
          <p:nvPr/>
        </p:nvSpPr>
        <p:spPr bwMode="auto">
          <a:xfrm rot="5400000">
            <a:off x="779463" y="1954213"/>
            <a:ext cx="160338" cy="1220788"/>
          </a:xfrm>
          <a:prstGeom prst="rightBrace">
            <a:avLst>
              <a:gd name="adj1" fmla="val 46529"/>
              <a:gd name="adj2" fmla="val 4876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5629" name="AutoShape 55"/>
          <p:cNvSpPr>
            <a:spLocks/>
          </p:cNvSpPr>
          <p:nvPr/>
        </p:nvSpPr>
        <p:spPr bwMode="auto">
          <a:xfrm rot="5400000">
            <a:off x="1747044" y="2218532"/>
            <a:ext cx="160338" cy="692150"/>
          </a:xfrm>
          <a:prstGeom prst="rightBrace">
            <a:avLst>
              <a:gd name="adj1" fmla="val 38612"/>
              <a:gd name="adj2" fmla="val 511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5630" name="AutoShape 56"/>
          <p:cNvSpPr>
            <a:spLocks/>
          </p:cNvSpPr>
          <p:nvPr/>
        </p:nvSpPr>
        <p:spPr bwMode="auto">
          <a:xfrm rot="5400000">
            <a:off x="5879307" y="1308894"/>
            <a:ext cx="160338" cy="2505075"/>
          </a:xfrm>
          <a:prstGeom prst="rightBrace">
            <a:avLst>
              <a:gd name="adj1" fmla="val 57359"/>
              <a:gd name="adj2" fmla="val 4876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5631" name="AutoShape 57"/>
          <p:cNvSpPr>
            <a:spLocks/>
          </p:cNvSpPr>
          <p:nvPr/>
        </p:nvSpPr>
        <p:spPr bwMode="auto">
          <a:xfrm rot="5400000">
            <a:off x="7879557" y="1834357"/>
            <a:ext cx="160338" cy="1454150"/>
          </a:xfrm>
          <a:prstGeom prst="rightBrace">
            <a:avLst>
              <a:gd name="adj1" fmla="val 33296"/>
              <a:gd name="adj2" fmla="val 5043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5632" name="AutoShape 58"/>
          <p:cNvSpPr>
            <a:spLocks/>
          </p:cNvSpPr>
          <p:nvPr/>
        </p:nvSpPr>
        <p:spPr bwMode="auto">
          <a:xfrm rot="5400000">
            <a:off x="6007100" y="1735139"/>
            <a:ext cx="142875" cy="698500"/>
          </a:xfrm>
          <a:prstGeom prst="leftBrace">
            <a:avLst>
              <a:gd name="adj1" fmla="val 51695"/>
              <a:gd name="adj2" fmla="val 5068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5633" name="Line 59"/>
          <p:cNvSpPr>
            <a:spLocks noChangeShapeType="1"/>
          </p:cNvSpPr>
          <p:nvPr/>
        </p:nvSpPr>
        <p:spPr bwMode="auto">
          <a:xfrm>
            <a:off x="7578726" y="1454151"/>
            <a:ext cx="376237" cy="754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9D279-83E9-424F-9EC0-DCF603F0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8" grpId="0"/>
      <p:bldP spid="25609" grpId="0"/>
      <p:bldP spid="25612" grpId="0"/>
      <p:bldP spid="25613" grpId="0"/>
      <p:bldP spid="25614" grpId="0"/>
      <p:bldP spid="25615" grpId="0"/>
      <p:bldP spid="25616" grpId="0"/>
      <p:bldP spid="25617" grpId="0"/>
      <p:bldP spid="25624" grpId="0" animBg="1"/>
      <p:bldP spid="25625" grpId="0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256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989</Words>
  <Application>Microsoft Office PowerPoint</Application>
  <PresentationFormat>On-screen Show (4:3)</PresentationFormat>
  <Paragraphs>301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Tahoma</vt:lpstr>
      <vt:lpstr>Times</vt:lpstr>
      <vt:lpstr>Times New Roman</vt:lpstr>
      <vt:lpstr>Office Theme</vt:lpstr>
      <vt:lpstr>PowerPoint Presentation</vt:lpstr>
      <vt:lpstr>You Must Know</vt:lpstr>
      <vt:lpstr>Three stages of Transcription</vt:lpstr>
      <vt:lpstr>PowerPoint Presentation</vt:lpstr>
      <vt:lpstr>PowerPoint Presentation</vt:lpstr>
      <vt:lpstr>PowerPoint Presentation</vt:lpstr>
      <vt:lpstr>Figure 14.UN03</vt:lpstr>
      <vt:lpstr>What is hydrolysis?</vt:lpstr>
      <vt:lpstr>RNA Processing in Eukaryotes</vt:lpstr>
      <vt:lpstr>PowerPoint Presentation</vt:lpstr>
      <vt:lpstr>PowerPoint Presentation</vt:lpstr>
      <vt:lpstr>Figure 14.12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92</cp:revision>
  <cp:lastPrinted>2020-01-24T17:23:12Z</cp:lastPrinted>
  <dcterms:created xsi:type="dcterms:W3CDTF">2015-01-20T12:16:13Z</dcterms:created>
  <dcterms:modified xsi:type="dcterms:W3CDTF">2020-01-24T17:26:24Z</dcterms:modified>
</cp:coreProperties>
</file>