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1" r:id="rId2"/>
    <p:sldId id="257" r:id="rId3"/>
    <p:sldId id="293" r:id="rId4"/>
    <p:sldId id="298" r:id="rId5"/>
    <p:sldId id="299" r:id="rId6"/>
    <p:sldId id="294" r:id="rId7"/>
    <p:sldId id="295" r:id="rId8"/>
    <p:sldId id="296" r:id="rId9"/>
    <p:sldId id="297" r:id="rId10"/>
    <p:sldId id="282" r:id="rId11"/>
    <p:sldId id="283" r:id="rId12"/>
    <p:sldId id="285" r:id="rId13"/>
    <p:sldId id="29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149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80712B-20A0-4421-8D25-89A3677AEE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DADE1-53AD-462C-93B0-D163B196A5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D66132-70EB-47C1-8BBA-98744E4C0C89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388F4-3179-486F-8611-B8F8F881AF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436B3-A9F0-416B-A616-656210B34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4C48CB-E491-459D-A05D-99F3702CA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60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F8E500-9D3D-46D7-8E88-1C6757C31CDD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6DEC35-C4B4-43D2-91AA-93821F404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4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2726BCB-C7F0-42E5-9BE0-AE9956114FAF}" type="slidenum">
              <a:rPr lang="en-US" altLang="en-US" sz="1200">
                <a:latin typeface="Times New Roman" pitchFamily="84" charset="0"/>
              </a:rPr>
              <a:pPr/>
              <a:t>2</a:t>
            </a:fld>
            <a:endParaRPr lang="en-US" altLang="en-US" sz="1200">
              <a:latin typeface="Times New Roman" pitchFamily="8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84" charset="0"/>
              <a:ea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D164C9C3-EC11-42C1-AA89-C419DF1A99D3}" type="slidenum">
              <a:rPr lang="en-US" altLang="en-US" sz="1200">
                <a:latin typeface="Times" pitchFamily="84" charset="0"/>
              </a:rPr>
              <a:pPr algn="r"/>
              <a:t>13</a:t>
            </a:fld>
            <a:endParaRPr lang="en-US" altLang="en-US" sz="1200">
              <a:latin typeface="Times" pitchFamily="8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Transformation:</a:t>
            </a:r>
            <a:r>
              <a:rPr lang="en-US" altLang="en-US" dirty="0"/>
              <a:t> a change in genotype due to assimilation of foreign DNA.</a:t>
            </a:r>
            <a:endParaRPr lang="en-US" altLang="en-US" dirty="0">
              <a:solidFill>
                <a:srgbClr val="000000"/>
              </a:solidFill>
              <a:latin typeface="Times New Roman" pitchFamily="8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567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8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0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1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8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9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3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1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1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0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4005-8456-49EE-8B34-267B7643A6D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2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4005-8456-49EE-8B34-267B7643A6D0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29EAC-4242-46E8-AC20-E266D167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5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hyperlink" Target="http://www.mediaresource.org/instruct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D44E6-BE77-406F-BA4B-63F158B3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DDF8DD-5336-4710-B82B-6413B9BC1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There will be a test over chapters 13 and 14 on Monday, February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Chapter 13 and 14 Homework is due on Sunday, February 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0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B6E8B2-8387-4E64-9EE0-F996D83F6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5" y="1892342"/>
            <a:ext cx="3657600" cy="496565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D8FA50D-FB1E-4913-BEB3-5AC898CD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" y="171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Radioactive Labeling Technique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C53DB-F4EE-4682-8F1B-892EE385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" y="762000"/>
            <a:ext cx="2658959" cy="1285164"/>
          </a:xfrm>
          <a:prstGeom prst="rect">
            <a:avLst/>
          </a:prstGeom>
          <a:ln>
            <a:solidFill>
              <a:srgbClr val="E8AA1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DB8B55-CD13-41BE-A514-8C03E8F3F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4" t="53372" r="48407" b="15638"/>
          <a:stretch/>
        </p:blipFill>
        <p:spPr>
          <a:xfrm>
            <a:off x="914400" y="3901937"/>
            <a:ext cx="685799" cy="685800"/>
          </a:xfrm>
          <a:prstGeom prst="rect">
            <a:avLst/>
          </a:prstGeom>
          <a:ln>
            <a:solidFill>
              <a:srgbClr val="E8AA1B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91743B-C2F1-462B-8256-67EB02A65BEF}"/>
              </a:ext>
            </a:extLst>
          </p:cNvPr>
          <p:cNvCxnSpPr>
            <a:cxnSpLocks/>
          </p:cNvCxnSpPr>
          <p:nvPr/>
        </p:nvCxnSpPr>
        <p:spPr>
          <a:xfrm>
            <a:off x="1423945" y="1404582"/>
            <a:ext cx="732845" cy="1411888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5D721F2-40F7-4011-B78C-3E261C15A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16142"/>
            <a:ext cx="3657600" cy="49656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8D415E-16C1-439A-9C73-169797C77D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91" y="685800"/>
            <a:ext cx="2658959" cy="1285164"/>
          </a:xfrm>
          <a:prstGeom prst="rect">
            <a:avLst/>
          </a:prstGeom>
          <a:ln>
            <a:solidFill>
              <a:srgbClr val="E8AA1B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BBDDD9-6A88-49B3-BF67-54A9EB7961CB}"/>
              </a:ext>
            </a:extLst>
          </p:cNvPr>
          <p:cNvCxnSpPr>
            <a:cxnSpLocks/>
          </p:cNvCxnSpPr>
          <p:nvPr/>
        </p:nvCxnSpPr>
        <p:spPr>
          <a:xfrm>
            <a:off x="6153270" y="1328382"/>
            <a:ext cx="732845" cy="14118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2D7E4AB-F910-4585-8BFE-8E91B499A5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52" t="78182" r="13739"/>
          <a:stretch/>
        </p:blipFill>
        <p:spPr>
          <a:xfrm>
            <a:off x="5489525" y="4531980"/>
            <a:ext cx="1396589" cy="2608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68F03F7-F7C4-498E-A29F-ACF3340471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4" t="53372" r="48407" b="15638"/>
          <a:stretch/>
        </p:blipFill>
        <p:spPr>
          <a:xfrm>
            <a:off x="5830714" y="3846181"/>
            <a:ext cx="685799" cy="685800"/>
          </a:xfrm>
          <a:prstGeom prst="rect">
            <a:avLst/>
          </a:prstGeom>
          <a:ln>
            <a:solidFill>
              <a:srgbClr val="E8AA1B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F84AE61-28FF-4418-BBAC-A2796078E8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52" t="78182" r="13739"/>
          <a:stretch/>
        </p:blipFill>
        <p:spPr>
          <a:xfrm>
            <a:off x="4735254" y="1816142"/>
            <a:ext cx="1240446" cy="2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5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E6E368-1D91-40E8-94FC-A6F6C3A03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04"/>
          <a:stretch/>
        </p:blipFill>
        <p:spPr>
          <a:xfrm>
            <a:off x="228601" y="2438400"/>
            <a:ext cx="838200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855FB5-7176-432A-AEDF-B8110DFD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457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E4B678-E1B7-4FFE-BDB6-7B906284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Centrifuge Density Separation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81D260-11E1-46E3-ACC4-92F729980D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3"/>
          <a:stretch/>
        </p:blipFill>
        <p:spPr>
          <a:xfrm>
            <a:off x="7543800" y="2514600"/>
            <a:ext cx="6000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869FD-586C-4F13-9EA6-EA48BF500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4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Hershey and Chase Experiment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0ADB2B-4F0C-48CE-BD4D-9B3B17155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36" r="33637" b="80606"/>
          <a:stretch/>
        </p:blipFill>
        <p:spPr>
          <a:xfrm>
            <a:off x="2362200" y="685800"/>
            <a:ext cx="2743200" cy="121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2C4C8C-BC98-443A-92B9-A4DC8CEE8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36" r="35454" b="56363"/>
          <a:stretch/>
        </p:blipFill>
        <p:spPr>
          <a:xfrm>
            <a:off x="2362200" y="685800"/>
            <a:ext cx="25908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83F0BF-178E-49A6-90B6-F89EBFB83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36" r="34546" b="30909"/>
          <a:stretch/>
        </p:blipFill>
        <p:spPr>
          <a:xfrm>
            <a:off x="2362200" y="685800"/>
            <a:ext cx="26670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6D387-0F91-4364-ACC7-4AC7900DA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36" r="34546" b="3637"/>
          <a:stretch/>
        </p:blipFill>
        <p:spPr>
          <a:xfrm>
            <a:off x="2362200" y="685800"/>
            <a:ext cx="2667000" cy="605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30633-8EED-4AAF-BF65-9D11DF316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0"/>
            <a:ext cx="1295400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C86378-0F97-4452-AA4A-FE1115A4B2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04"/>
          <a:stretch/>
        </p:blipFill>
        <p:spPr>
          <a:xfrm>
            <a:off x="228601" y="2438400"/>
            <a:ext cx="838200" cy="220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CF0763-B2BA-4B0F-9D41-23E50E02E0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3"/>
          <a:stretch/>
        </p:blipFill>
        <p:spPr>
          <a:xfrm>
            <a:off x="1447800" y="2438400"/>
            <a:ext cx="600075" cy="2209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9D6D3F-3D60-43A6-939F-55D456976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73"/>
          <a:stretch/>
        </p:blipFill>
        <p:spPr>
          <a:xfrm>
            <a:off x="5181600" y="685800"/>
            <a:ext cx="27432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1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77837F-F159-41B4-9353-DDBAC64AD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003"/>
          <a:stretch/>
        </p:blipFill>
        <p:spPr>
          <a:xfrm>
            <a:off x="198120" y="129540"/>
            <a:ext cx="2011680" cy="6598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1040A0-FA29-4868-A02D-1536DE058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324"/>
          <a:stretch/>
        </p:blipFill>
        <p:spPr>
          <a:xfrm>
            <a:off x="198120" y="129540"/>
            <a:ext cx="3383280" cy="6598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D78A5E-A3D3-47E9-B2E0-0C18CD6F0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547"/>
          <a:stretch/>
        </p:blipFill>
        <p:spPr>
          <a:xfrm>
            <a:off x="198120" y="129540"/>
            <a:ext cx="5288280" cy="6598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41DB3-1D56-454E-8650-764629EB2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" y="129540"/>
            <a:ext cx="8747760" cy="65989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C7B45C-1EEB-4561-A434-E3E5F8606849}"/>
              </a:ext>
            </a:extLst>
          </p:cNvPr>
          <p:cNvSpPr/>
          <p:nvPr/>
        </p:nvSpPr>
        <p:spPr>
          <a:xfrm>
            <a:off x="6702918" y="2209800"/>
            <a:ext cx="2467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C00000"/>
                </a:solidFill>
              </a:rPr>
              <a:t>Transformation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02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>
                <a:latin typeface="Tahoma" pitchFamily="84" charset="0"/>
              </a:rPr>
              <a:t>0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528638" y="1098550"/>
            <a:ext cx="83867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0" dirty="0">
                <a:solidFill>
                  <a:srgbClr val="9D0016"/>
                </a:solidFill>
              </a:rPr>
              <a:t>Chapter 13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Genetic Experiments  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636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78C4-6097-4C97-90F6-150D406E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3D00B-56DE-4643-917D-58811CC5E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8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017A52-4F87-42A2-A8F9-6E3CC8880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14" y="3119857"/>
            <a:ext cx="3261360" cy="3695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FC90F-2BB9-46AA-8DA2-9E3CAA34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35" y="-2667"/>
            <a:ext cx="8229600" cy="1143000"/>
          </a:xfrm>
        </p:spPr>
        <p:txBody>
          <a:bodyPr/>
          <a:lstStyle/>
          <a:p>
            <a:r>
              <a:rPr lang="en-US" dirty="0"/>
              <a:t>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B4F4C-68C6-441A-B545-A2AD88950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427" y="732322"/>
            <a:ext cx="5984842" cy="4525963"/>
          </a:xfrm>
        </p:spPr>
        <p:txBody>
          <a:bodyPr/>
          <a:lstStyle/>
          <a:p>
            <a:r>
              <a:rPr lang="en-US" dirty="0"/>
              <a:t>An infective agent that typically consists of a nucleic acid molecule in a protein coat. </a:t>
            </a:r>
          </a:p>
          <a:p>
            <a:r>
              <a:rPr lang="en-US" dirty="0"/>
              <a:t>It is able to multiply only within the living cells of a host.</a:t>
            </a:r>
          </a:p>
        </p:txBody>
      </p:sp>
      <p:pic>
        <p:nvPicPr>
          <p:cNvPr id="2052" name="Picture 4" descr="Picture">
            <a:extLst>
              <a:ext uri="{FF2B5EF4-FFF2-40B4-BE49-F238E27FC236}">
                <a16:creationId xmlns:a16="http://schemas.microsoft.com/office/drawing/2014/main" id="{B13F2E1E-3940-4C24-9A05-DFC9BBF03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76200"/>
            <a:ext cx="2838450" cy="689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BF90-D5E6-40DF-9371-CD668EA2F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3E9C5-28BB-46D1-910E-3AB807D38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Horizontal Gene Transfer</a:t>
            </a:r>
          </a:p>
          <a:p>
            <a:r>
              <a:rPr lang="en-US" dirty="0"/>
              <a:t>The transfer of genetic information that is NOT from parent to offspring. (NOT vertical gene transfer.)</a:t>
            </a:r>
          </a:p>
        </p:txBody>
      </p:sp>
    </p:spTree>
    <p:extLst>
      <p:ext uri="{BB962C8B-B14F-4D97-AF65-F5344CB8AC3E}">
        <p14:creationId xmlns:p14="http://schemas.microsoft.com/office/powerpoint/2010/main" val="157895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2CDDE-0D67-4BC0-AA1B-2194F925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Three ways bacteria acquire new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8BF6-5880-4F39-849E-39509FC9B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66018"/>
            <a:ext cx="8763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Transduction:</a:t>
            </a:r>
            <a:r>
              <a:rPr lang="en-US" dirty="0"/>
              <a:t> the process by which foreign DNA is introduced into a bacterial cell by a virus.</a:t>
            </a:r>
          </a:p>
        </p:txBody>
      </p:sp>
      <p:pic>
        <p:nvPicPr>
          <p:cNvPr id="4" name="Picture 2" descr="Image result for transformation bacteria&quot;">
            <a:extLst>
              <a:ext uri="{FF2B5EF4-FFF2-40B4-BE49-F238E27FC236}">
                <a16:creationId xmlns:a16="http://schemas.microsoft.com/office/drawing/2014/main" id="{FA8ADB47-6C9C-42EE-85FA-581B73E62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76"/>
          <a:stretch/>
        </p:blipFill>
        <p:spPr bwMode="auto">
          <a:xfrm>
            <a:off x="457200" y="2343150"/>
            <a:ext cx="28194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2CDDE-0D67-4BC0-AA1B-2194F925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Three ways bacteria acquire new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8BF6-5880-4F39-849E-39509FC9B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6018"/>
            <a:ext cx="9448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Conjugation: </a:t>
            </a:r>
            <a:r>
              <a:rPr lang="en-US" dirty="0"/>
              <a:t>the transfer of genetic material between </a:t>
            </a:r>
            <a:r>
              <a:rPr lang="en-US" b="1" dirty="0"/>
              <a:t>bacterial</a:t>
            </a:r>
            <a:r>
              <a:rPr lang="en-US" dirty="0"/>
              <a:t> cells by direct cell-to-cell contact.</a:t>
            </a:r>
          </a:p>
        </p:txBody>
      </p:sp>
      <p:pic>
        <p:nvPicPr>
          <p:cNvPr id="4" name="Picture 2" descr="Image result for transformation bacteria&quot;">
            <a:extLst>
              <a:ext uri="{FF2B5EF4-FFF2-40B4-BE49-F238E27FC236}">
                <a16:creationId xmlns:a16="http://schemas.microsoft.com/office/drawing/2014/main" id="{FA8ADB47-6C9C-42EE-85FA-581B73E62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3" r="32234"/>
          <a:stretch/>
        </p:blipFill>
        <p:spPr bwMode="auto">
          <a:xfrm>
            <a:off x="3200400" y="2343150"/>
            <a:ext cx="27432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4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2CDDE-0D67-4BC0-AA1B-2194F925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Three ways bacteria acquire new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8BF6-5880-4F39-849E-39509FC9B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66018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  Transformation:</a:t>
            </a:r>
            <a:r>
              <a:rPr lang="en-US" dirty="0"/>
              <a:t> </a:t>
            </a:r>
            <a:r>
              <a:rPr lang="en-US" altLang="en-US" dirty="0"/>
              <a:t>a change in genotype due to assimilation of foreign DNA</a:t>
            </a:r>
            <a:r>
              <a:rPr lang="en-US" dirty="0"/>
              <a:t>.</a:t>
            </a:r>
          </a:p>
        </p:txBody>
      </p:sp>
      <p:pic>
        <p:nvPicPr>
          <p:cNvPr id="4" name="Picture 2" descr="Image result for transformation bacteria&quot;">
            <a:extLst>
              <a:ext uri="{FF2B5EF4-FFF2-40B4-BE49-F238E27FC236}">
                <a16:creationId xmlns:a16="http://schemas.microsoft.com/office/drawing/2014/main" id="{FA8ADB47-6C9C-42EE-85FA-581B73E62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2"/>
          <a:stretch/>
        </p:blipFill>
        <p:spPr bwMode="auto">
          <a:xfrm>
            <a:off x="5791200" y="2343150"/>
            <a:ext cx="27622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9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8E12-2429-4519-B74D-F2C50DEE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Techniques used in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80AC7-B50F-4F4A-AE67-3DD2A90A0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135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188</Words>
  <Application>Microsoft Office PowerPoint</Application>
  <PresentationFormat>On-screen Show (4:3)</PresentationFormat>
  <Paragraphs>26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</vt:lpstr>
      <vt:lpstr>Times New Roman</vt:lpstr>
      <vt:lpstr>Office Theme</vt:lpstr>
      <vt:lpstr>PowerPoint Presentation</vt:lpstr>
      <vt:lpstr>PowerPoint Presentation</vt:lpstr>
      <vt:lpstr>Background Information</vt:lpstr>
      <vt:lpstr>Virus</vt:lpstr>
      <vt:lpstr>PowerPoint Presentation</vt:lpstr>
      <vt:lpstr>Three ways bacteria acquire new DNA</vt:lpstr>
      <vt:lpstr>Three ways bacteria acquire new DNA</vt:lpstr>
      <vt:lpstr>Three ways bacteria acquire new DNA</vt:lpstr>
      <vt:lpstr> Techniques used in experiments</vt:lpstr>
      <vt:lpstr>Radioactive Labeling Technique  </vt:lpstr>
      <vt:lpstr>Centrifuge Density Separation </vt:lpstr>
      <vt:lpstr>Hershey and Chase Experiment 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lauren.wingard</dc:creator>
  <cp:lastModifiedBy>Lauren Wingard</cp:lastModifiedBy>
  <cp:revision>49</cp:revision>
  <cp:lastPrinted>2018-01-10T16:45:57Z</cp:lastPrinted>
  <dcterms:created xsi:type="dcterms:W3CDTF">2015-01-13T12:37:43Z</dcterms:created>
  <dcterms:modified xsi:type="dcterms:W3CDTF">2020-01-13T15:42:09Z</dcterms:modified>
</cp:coreProperties>
</file>