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89" r:id="rId3"/>
    <p:sldId id="283" r:id="rId4"/>
    <p:sldId id="284" r:id="rId5"/>
    <p:sldId id="285" r:id="rId6"/>
    <p:sldId id="286" r:id="rId7"/>
    <p:sldId id="287" r:id="rId8"/>
    <p:sldId id="28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518" autoAdjust="0"/>
  </p:normalViewPr>
  <p:slideViewPr>
    <p:cSldViewPr>
      <p:cViewPr varScale="1">
        <p:scale>
          <a:sx n="63" d="100"/>
          <a:sy n="63" d="100"/>
        </p:scale>
        <p:origin x="202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3CDFE13-1957-42E4-9BAD-5FD8E31001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A49818-B765-49F1-8294-45BE30947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9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>
              <a:spcBef>
                <a:spcPct val="0"/>
              </a:spcBef>
            </a:pPr>
            <a:fld id="{5DCD209E-5D4C-482F-88AD-C1C91D325177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7650" indent="-297650"/>
            <a:r>
              <a:rPr lang="en-US" altLang="en-US" dirty="0"/>
              <a:t>The </a:t>
            </a:r>
            <a:r>
              <a:rPr lang="en-US" altLang="en-US" b="1" dirty="0"/>
              <a:t>polymerase chain reaction</a:t>
            </a:r>
            <a:r>
              <a:rPr lang="en-US" altLang="en-US" dirty="0"/>
              <a:t>,</a:t>
            </a:r>
            <a:r>
              <a:rPr lang="en-US" altLang="en-US" b="1" dirty="0"/>
              <a:t> PCR</a:t>
            </a:r>
            <a:r>
              <a:rPr lang="en-US" altLang="en-US" dirty="0"/>
              <a:t>, can produce many copies of a specific target segment of DNA.</a:t>
            </a:r>
          </a:p>
          <a:p>
            <a:pPr marL="297650" indent="-297650"/>
            <a:r>
              <a:rPr lang="en-US" altLang="en-US" dirty="0"/>
              <a:t>A three-step cycle brings about a chain reaction that produces an exponentially growing population of identical DNA molecules.</a:t>
            </a:r>
          </a:p>
          <a:p>
            <a:pPr marL="297650" indent="-297650"/>
            <a:r>
              <a:rPr lang="en-US" altLang="en-US" dirty="0"/>
              <a:t>The key to PCR is an unusual, heat-stable DNA polymerase called </a:t>
            </a:r>
            <a:r>
              <a:rPr lang="en-US" altLang="en-US" dirty="0" err="1"/>
              <a:t>Taq</a:t>
            </a:r>
            <a:r>
              <a:rPr lang="en-US" altLang="en-US" dirty="0"/>
              <a:t> polymerase.</a:t>
            </a:r>
          </a:p>
          <a:p>
            <a:pPr marL="297650" indent="-297650"/>
            <a:r>
              <a:rPr lang="en-US" altLang="en-US" dirty="0"/>
              <a:t>PCR amplification alone cannot substitute for gene cloning in cells.</a:t>
            </a:r>
          </a:p>
          <a:p>
            <a:pPr marL="297650" indent="-297650"/>
            <a:r>
              <a:rPr lang="en-US" altLang="en-US" dirty="0"/>
              <a:t>Instead, PCR is used to provide the specific DNA fragment to be cloned.</a:t>
            </a:r>
          </a:p>
          <a:p>
            <a:pPr marL="297650" indent="-297650"/>
            <a:r>
              <a:rPr lang="en-US" altLang="en-US" dirty="0"/>
              <a:t>PCR primers are synthesized to include a restriction site that matches the site in the cloning vector.</a:t>
            </a:r>
          </a:p>
          <a:p>
            <a:pPr marL="297650" indent="-297650"/>
            <a:r>
              <a:rPr lang="en-US" altLang="en-US" dirty="0"/>
              <a:t>The fragment and vector are cut and ligated together.</a:t>
            </a:r>
          </a:p>
          <a:p>
            <a:pPr marL="297650" indent="-297650"/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49818-B765-49F1-8294-45BE30947C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90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7650" indent="-297650"/>
            <a:r>
              <a:rPr lang="en-CA" altLang="en-US" dirty="0"/>
              <a:t>To see the fragments produced by cutting DNA molecules with restriction enzymes, researchers use </a:t>
            </a:r>
            <a:r>
              <a:rPr lang="en-CA" altLang="en-US" b="1" dirty="0"/>
              <a:t>gel electrophoresis.</a:t>
            </a:r>
          </a:p>
          <a:p>
            <a:pPr marL="297650" indent="-297650"/>
            <a:r>
              <a:rPr lang="en-CA" altLang="en-US" dirty="0"/>
              <a:t>This technique separates a mixture of nucleic acid fragments based on length.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49818-B765-49F1-8294-45BE30947C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2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962-E6AA-499D-BDAC-A2A50B5DF29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1D3-2C4F-47A1-BB6E-776DDD2C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83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962-E6AA-499D-BDAC-A2A50B5DF29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1D3-2C4F-47A1-BB6E-776DDD2C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4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962-E6AA-499D-BDAC-A2A50B5DF29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1D3-2C4F-47A1-BB6E-776DDD2C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3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962-E6AA-499D-BDAC-A2A50B5DF29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1D3-2C4F-47A1-BB6E-776DDD2C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6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962-E6AA-499D-BDAC-A2A50B5DF29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1D3-2C4F-47A1-BB6E-776DDD2C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1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962-E6AA-499D-BDAC-A2A50B5DF29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1D3-2C4F-47A1-BB6E-776DDD2C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1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962-E6AA-499D-BDAC-A2A50B5DF29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1D3-2C4F-47A1-BB6E-776DDD2C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1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962-E6AA-499D-BDAC-A2A50B5DF29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1D3-2C4F-47A1-BB6E-776DDD2C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4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962-E6AA-499D-BDAC-A2A50B5DF29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1D3-2C4F-47A1-BB6E-776DDD2C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962-E6AA-499D-BDAC-A2A50B5DF29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1D3-2C4F-47A1-BB6E-776DDD2C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2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962-E6AA-499D-BDAC-A2A50B5DF29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31D3-2C4F-47A1-BB6E-776DDD2C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1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46962-E6AA-499D-BDAC-A2A50B5DF29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031D3-2C4F-47A1-BB6E-776DDD2C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8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hyperlink" Target="http://www.mediaresource.org/instruct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>
                <a:latin typeface="Tahoma" pitchFamily="84" charset="0"/>
              </a:rPr>
              <a:t>0</a:t>
            </a: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528638" y="1098550"/>
            <a:ext cx="861536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0" dirty="0">
                <a:solidFill>
                  <a:srgbClr val="9D0016"/>
                </a:solidFill>
              </a:rPr>
              <a:t>Chapter 13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Genetic Engineering</a:t>
            </a:r>
          </a:p>
          <a:p>
            <a:r>
              <a:rPr lang="en-US" dirty="0"/>
              <a:t>Day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474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Must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key ideas that make PCR possible and applications for this technology.</a:t>
            </a:r>
          </a:p>
          <a:p>
            <a:endParaRPr lang="en-US" dirty="0"/>
          </a:p>
          <a:p>
            <a:r>
              <a:rPr lang="en-US" dirty="0"/>
              <a:t>How gel electrophoresis can be used to separate DNA fragments.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2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title"/>
          </p:nvPr>
        </p:nvSpPr>
        <p:spPr>
          <a:xfrm>
            <a:off x="381000" y="-36513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en-US"/>
              <a:t>PCR</a:t>
            </a:r>
          </a:p>
        </p:txBody>
      </p:sp>
      <p:sp>
        <p:nvSpPr>
          <p:cNvPr id="5123" name="Content Placeholder 3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/>
              <a:t>Used to make many copies of a piece of DNA.</a:t>
            </a:r>
          </a:p>
        </p:txBody>
      </p:sp>
      <p:pic>
        <p:nvPicPr>
          <p:cNvPr id="5124" name="Picture 2" descr="http://pbgworks.org/sites/pbgworks.org/files/user/25/eLib_PC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4" r="7290"/>
          <a:stretch/>
        </p:blipFill>
        <p:spPr bwMode="auto">
          <a:xfrm>
            <a:off x="2122714" y="1789113"/>
            <a:ext cx="5453743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 descr="http://biowake.com/wp-content/gallery/sample-storage-tubes/microcentrifuge-tube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789113"/>
            <a:ext cx="25558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61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www.neb.com/%7E/media/NebUs/Page%20Images/Products/Polymerases%20and%20Amplification%20Technologies/pcr.jpg?device=mod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70914"/>
          <a:stretch>
            <a:fillRect/>
          </a:stretch>
        </p:blipFill>
        <p:spPr bwMode="auto">
          <a:xfrm>
            <a:off x="-152400" y="-15875"/>
            <a:ext cx="9705975" cy="330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-3529013" y="-381000"/>
            <a:ext cx="8229601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PCR</a:t>
            </a:r>
          </a:p>
        </p:txBody>
      </p:sp>
      <p:pic>
        <p:nvPicPr>
          <p:cNvPr id="4" name="Picture 2" descr="https://www.neb.com/%7E/media/NebUs/Page%20Images/Products/Polymerases%20and%20Amplification%20Technologies/pcr.jpg?device=mod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86" b="60764"/>
          <a:stretch>
            <a:fillRect/>
          </a:stretch>
        </p:blipFill>
        <p:spPr bwMode="auto">
          <a:xfrm>
            <a:off x="-152400" y="3284538"/>
            <a:ext cx="970597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s://www.neb.com/%7E/media/NebUs/Page%20Images/Products/Polymerases%20and%20Amplification%20Technologies/pcr.jpg?device=mod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36" b="41824"/>
          <a:stretch>
            <a:fillRect/>
          </a:stretch>
        </p:blipFill>
        <p:spPr bwMode="auto">
          <a:xfrm>
            <a:off x="-152400" y="4435475"/>
            <a:ext cx="9705975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-119743" y="4569767"/>
            <a:ext cx="4820330" cy="535633"/>
            <a:chOff x="-119743" y="4569767"/>
            <a:chExt cx="4820330" cy="535633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2057400" y="4800600"/>
              <a:ext cx="2643187" cy="304800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-119743" y="4569767"/>
              <a:ext cx="220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en-US" sz="2400" b="1" dirty="0" err="1">
                  <a:solidFill>
                    <a:srgbClr val="0070C0"/>
                  </a:solidFill>
                </a:rPr>
                <a:t>Taq</a:t>
              </a:r>
              <a:r>
                <a:rPr lang="en-US" altLang="en-US" sz="2400" b="1" dirty="0">
                  <a:solidFill>
                    <a:srgbClr val="0070C0"/>
                  </a:solidFill>
                </a:rPr>
                <a:t> polymerase</a:t>
              </a:r>
              <a:endParaRPr lang="en-US" sz="2400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966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-3200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PCR</a:t>
            </a:r>
          </a:p>
        </p:txBody>
      </p:sp>
      <p:pic>
        <p:nvPicPr>
          <p:cNvPr id="7171" name="Picture 2" descr="https://www.neb.com/%7E/media/NebUs/Page%20Images/Products/Polymerases%20and%20Amplification%20Technologies/pcr.jpg?device=mod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18"/>
          <a:stretch>
            <a:fillRect/>
          </a:stretch>
        </p:blipFill>
        <p:spPr bwMode="auto">
          <a:xfrm>
            <a:off x="-457200" y="2286000"/>
            <a:ext cx="10345738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838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canmedia.mcgrawhill.ca/istudy3/books/0070741751/images/figures/bro41751_1806L_l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786"/>
          <a:stretch>
            <a:fillRect/>
          </a:stretch>
        </p:blipFill>
        <p:spPr bwMode="auto">
          <a:xfrm>
            <a:off x="161925" y="1219200"/>
            <a:ext cx="8982075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/>
              <a:t>Gel Electrophoresis</a:t>
            </a:r>
            <a:br>
              <a:rPr lang="en-US" dirty="0"/>
            </a:b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0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canmedia.mcgrawhill.ca/istudy3/books/0070741751/images/figures/bro41751_1806L_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55" b="36971"/>
          <a:stretch>
            <a:fillRect/>
          </a:stretch>
        </p:blipFill>
        <p:spPr bwMode="auto">
          <a:xfrm>
            <a:off x="182563" y="0"/>
            <a:ext cx="89804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43200" y="4572000"/>
            <a:ext cx="6172200" cy="911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</a:pPr>
            <a:r>
              <a:rPr lang="en-US" altLang="en-US" sz="2800" b="1" dirty="0"/>
              <a:t>Negatively charged DNA molecules will move toward the positive electrode.</a:t>
            </a:r>
          </a:p>
        </p:txBody>
      </p:sp>
    </p:spTree>
    <p:extLst>
      <p:ext uri="{BB962C8B-B14F-4D97-AF65-F5344CB8AC3E}">
        <p14:creationId xmlns:p14="http://schemas.microsoft.com/office/powerpoint/2010/main" val="171864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canmedia.mcgrawhill.ca/istudy3/books/0070741751/images/figures/bro41751_1806L_l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42" b="8258"/>
          <a:stretch/>
        </p:blipFill>
        <p:spPr bwMode="auto">
          <a:xfrm>
            <a:off x="160338" y="381000"/>
            <a:ext cx="8980487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canmedia.mcgrawhill.ca/istudy3/books/0070741751/images/figures/bro41751_1806L_lg.jpg">
            <a:extLst>
              <a:ext uri="{FF2B5EF4-FFF2-40B4-BE49-F238E27FC236}">
                <a16:creationId xmlns:a16="http://schemas.microsoft.com/office/drawing/2014/main" id="{FB6D492E-CAD1-443F-B7B6-10BCEC2CE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42" b="2"/>
          <a:stretch>
            <a:fillRect/>
          </a:stretch>
        </p:blipFill>
        <p:spPr bwMode="auto">
          <a:xfrm>
            <a:off x="160338" y="381000"/>
            <a:ext cx="8980487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44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205</Words>
  <Application>Microsoft Office PowerPoint</Application>
  <PresentationFormat>On-screen Show (4:3)</PresentationFormat>
  <Paragraphs>27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</vt:lpstr>
      <vt:lpstr>Times New Roman</vt:lpstr>
      <vt:lpstr>Office Theme</vt:lpstr>
      <vt:lpstr>PowerPoint Presentation</vt:lpstr>
      <vt:lpstr>You Must Know</vt:lpstr>
      <vt:lpstr>PCR</vt:lpstr>
      <vt:lpstr>PCR</vt:lpstr>
      <vt:lpstr>PCR</vt:lpstr>
      <vt:lpstr>Gel Electrophoresis  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lauren.wingard</dc:creator>
  <cp:lastModifiedBy>Lauren Wingard</cp:lastModifiedBy>
  <cp:revision>62</cp:revision>
  <cp:lastPrinted>2020-01-17T16:01:09Z</cp:lastPrinted>
  <dcterms:created xsi:type="dcterms:W3CDTF">2015-01-16T11:59:54Z</dcterms:created>
  <dcterms:modified xsi:type="dcterms:W3CDTF">2020-01-17T21:24:00Z</dcterms:modified>
</cp:coreProperties>
</file>