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E500-9D3D-46D7-8E88-1C6757C31CDD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DEC35-C4B4-43D2-91AA-93821F40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4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726BCB-C7F0-42E5-9BE0-AE9956114FAF}" type="slidenum">
              <a:rPr lang="en-US" altLang="en-US" sz="1200">
                <a:latin typeface="Times New Roman" pitchFamily="84" charset="0"/>
              </a:rPr>
              <a:pPr/>
              <a:t>1</a:t>
            </a:fld>
            <a:endParaRPr lang="en-US" altLang="en-US" sz="1200">
              <a:latin typeface="Times New Roman" pitchFamily="8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3A0F65D6-B9E0-417C-B538-A2B3F7524093}" type="slidenum">
              <a:rPr lang="en-US" altLang="en-US" sz="1200">
                <a:latin typeface="Times" pitchFamily="84" charset="0"/>
              </a:rPr>
              <a:pPr algn="r"/>
              <a:t>11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13.3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Viruses infecting a bacterial cell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906A7EE-5C35-46D6-A1EC-9F32BE444B22}" type="slidenum">
              <a:rPr lang="en-US" altLang="en-US" sz="1200">
                <a:ea typeface="ヒラギノ角ゴ Pro W3" pitchFamily="84" charset="-128"/>
              </a:rPr>
              <a:pPr algn="r"/>
              <a:t>12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2562631-D795-4010-800C-03821E903279}" type="slidenum">
              <a:rPr lang="en-US" altLang="en-US" sz="1200">
                <a:latin typeface="Times" pitchFamily="84" charset="0"/>
              </a:rPr>
              <a:pPr algn="r"/>
              <a:t>13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13.4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Inquiry: Is protein or DNA the genetic material of phage T2?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FF0C269-45C5-486D-95C2-CFEE065595C5}" type="slidenum">
              <a:rPr lang="en-US" altLang="en-US" sz="1200">
                <a:ea typeface="ヒラギノ角ゴ Pro W3" pitchFamily="84" charset="-128"/>
              </a:rPr>
              <a:pPr algn="r"/>
              <a:t>14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9D09BC1-6125-4368-AF05-F67B4EF32BED}" type="slidenum">
              <a:rPr lang="en-US" altLang="en-US" sz="1200">
                <a:latin typeface="Times" pitchFamily="84" charset="0"/>
              </a:rPr>
              <a:pPr algn="r"/>
              <a:t>15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13.5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structure of a DNA strand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C760812-3BE0-489A-A550-3EC551DA72E4}" type="slidenum">
              <a:rPr lang="en-US" altLang="en-US" sz="1200">
                <a:latin typeface="Times" pitchFamily="84" charset="0"/>
              </a:rPr>
              <a:pPr algn="r"/>
              <a:t>16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13.5a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structure of a DNA strand (part 1: nucleotide)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C513E21-DBC9-4FDE-A61B-578D876F8753}" type="slidenum">
              <a:rPr lang="en-US" altLang="en-US" sz="1200">
                <a:ea typeface="ヒラギノ角ゴ Pro W3" pitchFamily="84" charset="-128"/>
              </a:rPr>
              <a:pPr algn="r"/>
              <a:t>17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19343A3-D067-47BD-885B-88FE0EF60F0E}" type="slidenum">
              <a:rPr lang="en-US" altLang="en-US" sz="1200">
                <a:ea typeface="ヒラギノ角ゴ Pro W3" pitchFamily="84" charset="-128"/>
              </a:rPr>
              <a:pPr algn="r"/>
              <a:t>18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235D9F8-5277-48CB-B145-BB6D4625248B}" type="slidenum">
              <a:rPr lang="en-US" altLang="en-US" sz="1200">
                <a:latin typeface="Times" pitchFamily="84" charset="0"/>
              </a:rPr>
              <a:pPr algn="r"/>
              <a:t>19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13.6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Rosalind Franklin and her X-ray diffraction photo of DNA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4CB3570-FE64-44BF-B928-40FC59CC99B0}" type="slidenum">
              <a:rPr lang="en-US" altLang="en-US" sz="1200">
                <a:ea typeface="ヒラギノ角ゴ Pro W3" pitchFamily="84" charset="-128"/>
              </a:rPr>
              <a:pPr algn="r"/>
              <a:t>20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FFAF38A-3DB4-450B-A15F-A6F3FE287FBE}" type="slidenum">
              <a:rPr lang="en-US" altLang="en-US" sz="1200">
                <a:ea typeface="ヒラギノ角ゴ Pro W3" pitchFamily="84" charset="-128"/>
              </a:rPr>
              <a:pPr algn="r"/>
              <a:t>3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B20C5A1-3846-4578-A0FA-0150D0F788F5}" type="slidenum">
              <a:rPr lang="en-US" altLang="en-US" sz="1200">
                <a:latin typeface="Times" pitchFamily="84" charset="0"/>
              </a:rPr>
              <a:pPr algn="r"/>
              <a:t>21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13.7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The double helix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ED66495-BD49-440A-B513-53B937192AE7}" type="slidenum">
              <a:rPr lang="en-US" altLang="en-US" sz="1200">
                <a:ea typeface="ヒラギノ角ゴ Pro W3" pitchFamily="84" charset="-128"/>
              </a:rPr>
              <a:pPr algn="r"/>
              <a:t>22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4D6771F-87AB-4648-86F2-1477BE04150E}" type="slidenum">
              <a:rPr lang="en-US" altLang="en-US" sz="1200">
                <a:ea typeface="ヒラギノ角ゴ Pro W3" pitchFamily="84" charset="-128"/>
              </a:rPr>
              <a:pPr algn="r"/>
              <a:t>23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7A3367A-EBF7-481B-BB7B-198587247707}" type="slidenum">
              <a:rPr lang="en-US" altLang="en-US" sz="1200">
                <a:latin typeface="Times" pitchFamily="84" charset="0"/>
              </a:rPr>
              <a:pPr algn="r"/>
              <a:t>24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13.UN02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In-text figure, purines and pyrimidines, p. 250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8FF64DA-F235-4E5B-90B6-82CE2F5603DA}" type="slidenum">
              <a:rPr lang="en-US" altLang="en-US" sz="1200">
                <a:ea typeface="ヒラギノ角ゴ Pro W3" pitchFamily="84" charset="-128"/>
              </a:rPr>
              <a:pPr algn="r"/>
              <a:t>25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EBA1A01C-E058-48F2-9631-F71A589F659E}" type="slidenum">
              <a:rPr lang="en-US" altLang="en-US" sz="1200">
                <a:latin typeface="Times" pitchFamily="84" charset="0"/>
              </a:rPr>
              <a:pPr algn="r"/>
              <a:t>26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13.8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Base pairing in DNA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C46ACD7-91D7-46DF-B03A-8CDD07B516D0}" type="slidenum">
              <a:rPr lang="en-US" altLang="en-US" sz="1200">
                <a:ea typeface="ヒラギノ角ゴ Pro W3" pitchFamily="84" charset="-128"/>
              </a:rPr>
              <a:pPr algn="r"/>
              <a:t>4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E769DEC-DF1B-401B-9E8B-861D7641C4FB}" type="slidenum">
              <a:rPr lang="en-US" altLang="en-US" sz="1200">
                <a:ea typeface="ヒラギノ角ゴ Pro W3" pitchFamily="84" charset="-128"/>
              </a:rPr>
              <a:pPr algn="r"/>
              <a:t>5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8004C19-26C2-4CB0-AED0-0E13D5DC2862}" type="slidenum">
              <a:rPr lang="en-US" altLang="en-US" sz="1200">
                <a:ea typeface="ヒラギノ角ゴ Pro W3" pitchFamily="84" charset="-128"/>
              </a:rPr>
              <a:pPr algn="r"/>
              <a:t>6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293C73F-FE19-4521-932C-925A24898E55}" type="slidenum">
              <a:rPr lang="en-US" altLang="en-US" sz="1200">
                <a:ea typeface="ヒラギノ角ゴ Pro W3" pitchFamily="84" charset="-128"/>
              </a:rPr>
              <a:pPr algn="r"/>
              <a:t>7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164C9C3-EC11-42C1-AA89-C419DF1A99D3}" type="slidenum">
              <a:rPr lang="en-US" altLang="en-US" sz="1200">
                <a:latin typeface="Times" pitchFamily="84" charset="0"/>
              </a:rPr>
              <a:pPr algn="r"/>
              <a:t>8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13.2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Inquiry: Can a genetic trait be transferred between different bacterial strains?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E95CF8C-41D7-459B-8F0A-EE15F209442C}" type="slidenum">
              <a:rPr lang="en-US" altLang="en-US" sz="1200">
                <a:ea typeface="ヒラギノ角ゴ Pro W3" pitchFamily="84" charset="-128"/>
              </a:rPr>
              <a:pPr algn="r"/>
              <a:t>9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006E74F-840E-43F4-82AB-C21388F7684D}" type="slidenum">
              <a:rPr lang="en-US" altLang="en-US" sz="1200">
                <a:ea typeface="ヒラギノ角ゴ Pro W3" pitchFamily="84" charset="-128"/>
              </a:rPr>
              <a:pPr algn="r"/>
              <a:t>10</a:t>
            </a:fld>
            <a:endParaRPr lang="en-US" altLang="en-US" sz="1200">
              <a:ea typeface="ヒラギノ角ゴ Pro W3" pitchFamily="84" charset="-128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9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2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4005-8456-49EE-8B34-267B7643A6D0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386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Chapter 13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Evidence that DNA is the </a:t>
            </a:r>
            <a:r>
              <a:rPr lang="en-US"/>
              <a:t>Genetic Material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36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663" y="157163"/>
            <a:ext cx="8961437" cy="503237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/>
            <a:r>
              <a:rPr lang="en-US" altLang="en-US" sz="3600" i="1" dirty="0"/>
              <a:t>Evidence That Viral DNA Can Program Cells</a:t>
            </a:r>
            <a:endParaRPr lang="en-US" altLang="en-US" sz="3600" dirty="0">
              <a:solidFill>
                <a:srgbClr val="993366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724900" cy="51879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More evidence for DNA as the genetic material came from studies of viruses that infect bacteria</a:t>
            </a:r>
          </a:p>
          <a:p>
            <a:pPr marL="292100" indent="-292100" eaLnBrk="1" hangingPunct="1"/>
            <a:r>
              <a:rPr lang="en-US" altLang="en-US" dirty="0"/>
              <a:t>Such viruses, called </a:t>
            </a:r>
            <a:r>
              <a:rPr lang="en-US" altLang="en-US" b="1" dirty="0"/>
              <a:t>bacteriophages </a:t>
            </a:r>
            <a:r>
              <a:rPr lang="en-US" altLang="en-US" dirty="0"/>
              <a:t>(or </a:t>
            </a:r>
            <a:r>
              <a:rPr lang="en-US" altLang="en-US" b="1" dirty="0"/>
              <a:t>phages</a:t>
            </a:r>
            <a:r>
              <a:rPr lang="en-US" altLang="en-US" dirty="0"/>
              <a:t>), are widely used in molecular genetics research</a:t>
            </a:r>
          </a:p>
          <a:p>
            <a:pPr marL="292100" indent="-292100" eaLnBrk="1" hangingPunct="1"/>
            <a:r>
              <a:rPr lang="en-US" altLang="en-US" dirty="0"/>
              <a:t>A virus is DNA (or RNA) enclosed by a protective protein coat</a:t>
            </a:r>
          </a:p>
          <a:p>
            <a:pPr marL="292100" indent="-292100" eaLnBrk="1" hangingPunct="1"/>
            <a:r>
              <a:rPr lang="en-US" altLang="en-US" dirty="0"/>
              <a:t>Viruses must infect cells and take over the cells’ metabolic machinery in order to reproduce</a:t>
            </a:r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1" descr="13_03VirusInfectingCel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296863" y="425450"/>
            <a:ext cx="8548687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13.3</a:t>
            </a:r>
          </a:p>
        </p:txBody>
      </p:sp>
      <p:sp>
        <p:nvSpPr>
          <p:cNvPr id="14340" name="Text Box 31"/>
          <p:cNvSpPr txBox="1">
            <a:spLocks noChangeArrowheads="1"/>
          </p:cNvSpPr>
          <p:nvPr/>
        </p:nvSpPr>
        <p:spPr bwMode="auto">
          <a:xfrm>
            <a:off x="6773863" y="850900"/>
            <a:ext cx="968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Phage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6773863" y="2319338"/>
            <a:ext cx="968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Tail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sheath</a:t>
            </a:r>
          </a:p>
        </p:txBody>
      </p:sp>
      <p:sp>
        <p:nvSpPr>
          <p:cNvPr id="14342" name="Text Box 31"/>
          <p:cNvSpPr txBox="1">
            <a:spLocks noChangeArrowheads="1"/>
          </p:cNvSpPr>
          <p:nvPr/>
        </p:nvSpPr>
        <p:spPr bwMode="auto">
          <a:xfrm>
            <a:off x="6773863" y="3284538"/>
            <a:ext cx="1263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Tail fiber</a:t>
            </a:r>
          </a:p>
        </p:txBody>
      </p:sp>
      <p:sp>
        <p:nvSpPr>
          <p:cNvPr id="14343" name="Text Box 31"/>
          <p:cNvSpPr txBox="1">
            <a:spLocks noChangeArrowheads="1"/>
          </p:cNvSpPr>
          <p:nvPr/>
        </p:nvSpPr>
        <p:spPr bwMode="auto">
          <a:xfrm>
            <a:off x="6773863" y="4110038"/>
            <a:ext cx="685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14344" name="Text Box 31"/>
          <p:cNvSpPr txBox="1">
            <a:spLocks noChangeArrowheads="1"/>
          </p:cNvSpPr>
          <p:nvPr/>
        </p:nvSpPr>
        <p:spPr bwMode="auto">
          <a:xfrm>
            <a:off x="6461125" y="5353050"/>
            <a:ext cx="1301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Bacterial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cell</a:t>
            </a:r>
          </a:p>
        </p:txBody>
      </p:sp>
      <p:sp>
        <p:nvSpPr>
          <p:cNvPr id="14345" name="Text Box 31"/>
          <p:cNvSpPr txBox="1">
            <a:spLocks noChangeArrowheads="1"/>
          </p:cNvSpPr>
          <p:nvPr/>
        </p:nvSpPr>
        <p:spPr bwMode="auto">
          <a:xfrm rot="-5400000">
            <a:off x="8141494" y="4977606"/>
            <a:ext cx="11128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/>
              <a:t>100 nm</a:t>
            </a:r>
          </a:p>
        </p:txBody>
      </p:sp>
      <p:sp>
        <p:nvSpPr>
          <p:cNvPr id="14346" name="Line 33"/>
          <p:cNvSpPr>
            <a:spLocks noChangeShapeType="1"/>
          </p:cNvSpPr>
          <p:nvPr/>
        </p:nvSpPr>
        <p:spPr bwMode="auto">
          <a:xfrm flipV="1">
            <a:off x="5834063" y="1041400"/>
            <a:ext cx="803275" cy="2079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34"/>
          <p:cNvSpPr>
            <a:spLocks noChangeShapeType="1"/>
          </p:cNvSpPr>
          <p:nvPr/>
        </p:nvSpPr>
        <p:spPr bwMode="auto">
          <a:xfrm flipV="1">
            <a:off x="5557838" y="2527300"/>
            <a:ext cx="1109662" cy="584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35"/>
          <p:cNvSpPr>
            <a:spLocks noChangeShapeType="1"/>
          </p:cNvSpPr>
          <p:nvPr/>
        </p:nvSpPr>
        <p:spPr bwMode="auto">
          <a:xfrm flipV="1">
            <a:off x="6116638" y="3467100"/>
            <a:ext cx="546100" cy="3000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36"/>
          <p:cNvSpPr>
            <a:spLocks noChangeShapeType="1"/>
          </p:cNvSpPr>
          <p:nvPr/>
        </p:nvSpPr>
        <p:spPr bwMode="auto">
          <a:xfrm flipV="1">
            <a:off x="5507038" y="4292600"/>
            <a:ext cx="1155700" cy="673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37"/>
          <p:cNvSpPr>
            <a:spLocks noChangeShapeType="1"/>
          </p:cNvSpPr>
          <p:nvPr/>
        </p:nvSpPr>
        <p:spPr bwMode="auto">
          <a:xfrm>
            <a:off x="8361363" y="4214813"/>
            <a:ext cx="193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39"/>
          <p:cNvSpPr>
            <a:spLocks noChangeShapeType="1"/>
          </p:cNvSpPr>
          <p:nvPr/>
        </p:nvSpPr>
        <p:spPr bwMode="auto">
          <a:xfrm>
            <a:off x="8362950" y="6227763"/>
            <a:ext cx="193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40"/>
          <p:cNvSpPr>
            <a:spLocks noChangeShapeType="1"/>
          </p:cNvSpPr>
          <p:nvPr/>
        </p:nvSpPr>
        <p:spPr bwMode="auto">
          <a:xfrm>
            <a:off x="8458200" y="4213225"/>
            <a:ext cx="0" cy="201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42"/>
          <p:cNvSpPr>
            <a:spLocks noChangeShapeType="1"/>
          </p:cNvSpPr>
          <p:nvPr/>
        </p:nvSpPr>
        <p:spPr bwMode="auto">
          <a:xfrm flipV="1">
            <a:off x="5834063" y="1041400"/>
            <a:ext cx="8032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43"/>
          <p:cNvSpPr>
            <a:spLocks noChangeShapeType="1"/>
          </p:cNvSpPr>
          <p:nvPr/>
        </p:nvSpPr>
        <p:spPr bwMode="auto">
          <a:xfrm flipV="1">
            <a:off x="5557838" y="2527300"/>
            <a:ext cx="1109662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44"/>
          <p:cNvSpPr>
            <a:spLocks noChangeShapeType="1"/>
          </p:cNvSpPr>
          <p:nvPr/>
        </p:nvSpPr>
        <p:spPr bwMode="auto">
          <a:xfrm flipV="1">
            <a:off x="6116638" y="3467100"/>
            <a:ext cx="546100" cy="300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45"/>
          <p:cNvSpPr>
            <a:spLocks noChangeShapeType="1"/>
          </p:cNvSpPr>
          <p:nvPr/>
        </p:nvSpPr>
        <p:spPr bwMode="auto">
          <a:xfrm flipV="1">
            <a:off x="5507038" y="4292600"/>
            <a:ext cx="115570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4125"/>
            <a:ext cx="8801100" cy="509587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In 1952, Alfred Hershey and Martha Chase showed that DNA is the genetic material of a phage known as T2</a:t>
            </a:r>
          </a:p>
          <a:p>
            <a:pPr marL="292100" indent="-292100" eaLnBrk="1" hangingPunct="1"/>
            <a:r>
              <a:rPr lang="en-US" altLang="en-US"/>
              <a:t>To determine this, they designed an experiment showing that only the DNA of the T2 phage, and not the protein, enters an </a:t>
            </a:r>
            <a:r>
              <a:rPr lang="en-US" altLang="en-US" i="1"/>
              <a:t>E. coli</a:t>
            </a:r>
            <a:r>
              <a:rPr lang="en-US" altLang="en-US"/>
              <a:t> cell during infection</a:t>
            </a:r>
          </a:p>
          <a:p>
            <a:pPr marL="292100" indent="-292100" eaLnBrk="1" hangingPunct="1"/>
            <a:r>
              <a:rPr lang="en-US" altLang="en-US"/>
              <a:t>They concluded that the injected DNA of the phage provides the genetic information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5486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1300D"/>
              </a:buClr>
              <a:buFont typeface="Times" pitchFamily="84" charset="0"/>
              <a:buNone/>
            </a:pPr>
            <a:endParaRPr lang="en-US" altLang="en-US" sz="3200">
              <a:ea typeface="ヒラギノ角ゴ Pro W3" pitchFamily="84" charset="-128"/>
            </a:endParaRP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7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3" descr="13_04_HersheyChaseExp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>
            <a:fillRect/>
          </a:stretch>
        </p:blipFill>
        <p:spPr bwMode="auto">
          <a:xfrm>
            <a:off x="296863" y="231775"/>
            <a:ext cx="8548687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13.4</a:t>
            </a:r>
          </a:p>
        </p:txBody>
      </p:sp>
      <p:sp>
        <p:nvSpPr>
          <p:cNvPr id="16388" name="Text Box 31"/>
          <p:cNvSpPr txBox="1">
            <a:spLocks noChangeArrowheads="1"/>
          </p:cNvSpPr>
          <p:nvPr/>
        </p:nvSpPr>
        <p:spPr bwMode="auto">
          <a:xfrm>
            <a:off x="646113" y="808038"/>
            <a:ext cx="13509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Labeled phages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infect cells.</a:t>
            </a:r>
          </a:p>
        </p:txBody>
      </p:sp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338138" y="508000"/>
            <a:ext cx="4319587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Batch 1: Radioactive sulfur (</a:t>
            </a:r>
            <a:r>
              <a:rPr lang="en-US" altLang="en-US" sz="1400" b="1" baseline="30000"/>
              <a:t>35</a:t>
            </a:r>
            <a:r>
              <a:rPr lang="en-US" altLang="en-US" sz="1400" b="1"/>
              <a:t>S) in phage protein</a:t>
            </a: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347663" y="238125"/>
            <a:ext cx="1285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>
                <a:solidFill>
                  <a:srgbClr val="AA1016"/>
                </a:solidFill>
              </a:rPr>
              <a:t>Experiment</a:t>
            </a:r>
          </a:p>
        </p:txBody>
      </p:sp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3179763" y="809625"/>
            <a:ext cx="20034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Agitation frees outside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phage parts from cells.</a:t>
            </a:r>
          </a:p>
        </p:txBody>
      </p:sp>
      <p:sp>
        <p:nvSpPr>
          <p:cNvPr id="16392" name="Text Box 31"/>
          <p:cNvSpPr txBox="1">
            <a:spLocks noChangeArrowheads="1"/>
          </p:cNvSpPr>
          <p:nvPr/>
        </p:nvSpPr>
        <p:spPr bwMode="auto">
          <a:xfrm>
            <a:off x="5724525" y="804863"/>
            <a:ext cx="1447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Centrifuged cells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form a pellet.</a:t>
            </a:r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7439025" y="1338263"/>
            <a:ext cx="132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Radioactivity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(phage protein)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found in liquid</a:t>
            </a:r>
          </a:p>
        </p:txBody>
      </p:sp>
      <p:sp>
        <p:nvSpPr>
          <p:cNvPr id="16394" name="Text Box 31"/>
          <p:cNvSpPr txBox="1">
            <a:spLocks noChangeArrowheads="1"/>
          </p:cNvSpPr>
          <p:nvPr/>
        </p:nvSpPr>
        <p:spPr bwMode="auto">
          <a:xfrm>
            <a:off x="338138" y="3854450"/>
            <a:ext cx="45005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Batch 2: Radioactive phosphorus (</a:t>
            </a:r>
            <a:r>
              <a:rPr lang="en-US" altLang="en-US" sz="1400" b="1" baseline="30000"/>
              <a:t>32</a:t>
            </a:r>
            <a:r>
              <a:rPr lang="en-US" altLang="en-US" sz="1400" b="1"/>
              <a:t>P) in phage DNA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7061200" y="6216650"/>
            <a:ext cx="18319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Radioactivity (phage 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DNA) found in pellet</a:t>
            </a:r>
          </a:p>
        </p:txBody>
      </p:sp>
      <p:sp>
        <p:nvSpPr>
          <p:cNvPr id="16396" name="Text Box 31"/>
          <p:cNvSpPr txBox="1">
            <a:spLocks noChangeArrowheads="1"/>
          </p:cNvSpPr>
          <p:nvPr/>
        </p:nvSpPr>
        <p:spPr bwMode="auto">
          <a:xfrm>
            <a:off x="2170113" y="1347788"/>
            <a:ext cx="1017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Radioactive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protein</a:t>
            </a:r>
          </a:p>
        </p:txBody>
      </p:sp>
      <p:sp>
        <p:nvSpPr>
          <p:cNvPr id="16397" name="Text Box 31"/>
          <p:cNvSpPr txBox="1">
            <a:spLocks noChangeArrowheads="1"/>
          </p:cNvSpPr>
          <p:nvPr/>
        </p:nvSpPr>
        <p:spPr bwMode="auto">
          <a:xfrm>
            <a:off x="2019300" y="4116388"/>
            <a:ext cx="10175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Radioactive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DNA</a:t>
            </a: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4549775" y="3216275"/>
            <a:ext cx="952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Centrifuge</a:t>
            </a:r>
          </a:p>
        </p:txBody>
      </p:sp>
      <p:sp>
        <p:nvSpPr>
          <p:cNvPr id="16399" name="Text Box 31"/>
          <p:cNvSpPr txBox="1">
            <a:spLocks noChangeArrowheads="1"/>
          </p:cNvSpPr>
          <p:nvPr/>
        </p:nvSpPr>
        <p:spPr bwMode="auto">
          <a:xfrm>
            <a:off x="4551363" y="6030913"/>
            <a:ext cx="952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Centrifuge</a:t>
            </a:r>
          </a:p>
        </p:txBody>
      </p:sp>
      <p:sp>
        <p:nvSpPr>
          <p:cNvPr id="16400" name="Text Box 31"/>
          <p:cNvSpPr txBox="1">
            <a:spLocks noChangeArrowheads="1"/>
          </p:cNvSpPr>
          <p:nvPr/>
        </p:nvSpPr>
        <p:spPr bwMode="auto">
          <a:xfrm>
            <a:off x="6303963" y="3729038"/>
            <a:ext cx="527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Pellet</a:t>
            </a:r>
          </a:p>
        </p:txBody>
      </p:sp>
      <p:sp>
        <p:nvSpPr>
          <p:cNvPr id="16401" name="Text Box 31"/>
          <p:cNvSpPr txBox="1">
            <a:spLocks noChangeArrowheads="1"/>
          </p:cNvSpPr>
          <p:nvPr/>
        </p:nvSpPr>
        <p:spPr bwMode="auto">
          <a:xfrm>
            <a:off x="5376863" y="6424613"/>
            <a:ext cx="5270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Pellet</a:t>
            </a:r>
          </a:p>
        </p:txBody>
      </p:sp>
      <p:sp>
        <p:nvSpPr>
          <p:cNvPr id="16402" name="Line 42"/>
          <p:cNvSpPr>
            <a:spLocks noChangeShapeType="1"/>
          </p:cNvSpPr>
          <p:nvPr/>
        </p:nvSpPr>
        <p:spPr bwMode="auto">
          <a:xfrm flipH="1">
            <a:off x="5886450" y="6384925"/>
            <a:ext cx="117475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816100" y="4213225"/>
            <a:ext cx="177800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44"/>
          <p:cNvSpPr>
            <a:spLocks noChangeShapeType="1"/>
          </p:cNvSpPr>
          <p:nvPr/>
        </p:nvSpPr>
        <p:spPr bwMode="auto">
          <a:xfrm flipH="1">
            <a:off x="1885950" y="1441450"/>
            <a:ext cx="2540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45"/>
          <p:cNvSpPr>
            <a:spLocks noChangeShapeType="1"/>
          </p:cNvSpPr>
          <p:nvPr/>
        </p:nvSpPr>
        <p:spPr bwMode="auto">
          <a:xfrm>
            <a:off x="6127750" y="3549650"/>
            <a:ext cx="15875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6" name="Group 50"/>
          <p:cNvGrpSpPr>
            <a:grpSpLocks/>
          </p:cNvGrpSpPr>
          <p:nvPr/>
        </p:nvGrpSpPr>
        <p:grpSpPr bwMode="auto">
          <a:xfrm>
            <a:off x="366713" y="796925"/>
            <a:ext cx="204787" cy="203200"/>
            <a:chOff x="231" y="442"/>
            <a:chExt cx="129" cy="128"/>
          </a:xfrm>
        </p:grpSpPr>
        <p:sp>
          <p:nvSpPr>
            <p:cNvPr id="16419" name="Oval 48"/>
            <p:cNvSpPr>
              <a:spLocks noChangeArrowheads="1"/>
            </p:cNvSpPr>
            <p:nvPr/>
          </p:nvSpPr>
          <p:spPr bwMode="auto">
            <a:xfrm>
              <a:off x="231" y="442"/>
              <a:ext cx="129" cy="128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6420" name="Text Box 31"/>
            <p:cNvSpPr txBox="1">
              <a:spLocks noChangeArrowheads="1"/>
            </p:cNvSpPr>
            <p:nvPr/>
          </p:nvSpPr>
          <p:spPr bwMode="auto">
            <a:xfrm>
              <a:off x="263" y="444"/>
              <a:ext cx="6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3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407" name="Group 51"/>
          <p:cNvGrpSpPr>
            <a:grpSpLocks/>
          </p:cNvGrpSpPr>
          <p:nvPr/>
        </p:nvGrpSpPr>
        <p:grpSpPr bwMode="auto">
          <a:xfrm>
            <a:off x="2894013" y="796925"/>
            <a:ext cx="204787" cy="203200"/>
            <a:chOff x="231" y="442"/>
            <a:chExt cx="129" cy="128"/>
          </a:xfrm>
        </p:grpSpPr>
        <p:sp>
          <p:nvSpPr>
            <p:cNvPr id="16417" name="Oval 52"/>
            <p:cNvSpPr>
              <a:spLocks noChangeArrowheads="1"/>
            </p:cNvSpPr>
            <p:nvPr/>
          </p:nvSpPr>
          <p:spPr bwMode="auto">
            <a:xfrm>
              <a:off x="231" y="442"/>
              <a:ext cx="129" cy="128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6418" name="Text Box 31"/>
            <p:cNvSpPr txBox="1">
              <a:spLocks noChangeArrowheads="1"/>
            </p:cNvSpPr>
            <p:nvPr/>
          </p:nvSpPr>
          <p:spPr bwMode="auto">
            <a:xfrm>
              <a:off x="263" y="444"/>
              <a:ext cx="6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3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408" name="Group 54"/>
          <p:cNvGrpSpPr>
            <a:grpSpLocks/>
          </p:cNvGrpSpPr>
          <p:nvPr/>
        </p:nvGrpSpPr>
        <p:grpSpPr bwMode="auto">
          <a:xfrm>
            <a:off x="5434013" y="796925"/>
            <a:ext cx="204787" cy="203200"/>
            <a:chOff x="231" y="442"/>
            <a:chExt cx="129" cy="128"/>
          </a:xfrm>
        </p:grpSpPr>
        <p:sp>
          <p:nvSpPr>
            <p:cNvPr id="16415" name="Oval 55"/>
            <p:cNvSpPr>
              <a:spLocks noChangeArrowheads="1"/>
            </p:cNvSpPr>
            <p:nvPr/>
          </p:nvSpPr>
          <p:spPr bwMode="auto">
            <a:xfrm>
              <a:off x="231" y="442"/>
              <a:ext cx="129" cy="128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6416" name="Text Box 31"/>
            <p:cNvSpPr txBox="1">
              <a:spLocks noChangeArrowheads="1"/>
            </p:cNvSpPr>
            <p:nvPr/>
          </p:nvSpPr>
          <p:spPr bwMode="auto">
            <a:xfrm>
              <a:off x="263" y="444"/>
              <a:ext cx="6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3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6409" name="Group 57"/>
          <p:cNvGrpSpPr>
            <a:grpSpLocks/>
          </p:cNvGrpSpPr>
          <p:nvPr/>
        </p:nvGrpSpPr>
        <p:grpSpPr bwMode="auto">
          <a:xfrm>
            <a:off x="7154863" y="1346200"/>
            <a:ext cx="204787" cy="203200"/>
            <a:chOff x="231" y="442"/>
            <a:chExt cx="129" cy="128"/>
          </a:xfrm>
        </p:grpSpPr>
        <p:sp>
          <p:nvSpPr>
            <p:cNvPr id="16413" name="Oval 58"/>
            <p:cNvSpPr>
              <a:spLocks noChangeArrowheads="1"/>
            </p:cNvSpPr>
            <p:nvPr/>
          </p:nvSpPr>
          <p:spPr bwMode="auto">
            <a:xfrm>
              <a:off x="231" y="442"/>
              <a:ext cx="129" cy="128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6414" name="Text Box 31"/>
            <p:cNvSpPr txBox="1">
              <a:spLocks noChangeArrowheads="1"/>
            </p:cNvSpPr>
            <p:nvPr/>
          </p:nvSpPr>
          <p:spPr bwMode="auto">
            <a:xfrm>
              <a:off x="263" y="444"/>
              <a:ext cx="6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3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6410" name="Group 60"/>
          <p:cNvGrpSpPr>
            <a:grpSpLocks/>
          </p:cNvGrpSpPr>
          <p:nvPr/>
        </p:nvGrpSpPr>
        <p:grpSpPr bwMode="auto">
          <a:xfrm>
            <a:off x="6777038" y="6213475"/>
            <a:ext cx="204787" cy="203200"/>
            <a:chOff x="231" y="442"/>
            <a:chExt cx="129" cy="128"/>
          </a:xfrm>
        </p:grpSpPr>
        <p:sp>
          <p:nvSpPr>
            <p:cNvPr id="16411" name="Oval 61"/>
            <p:cNvSpPr>
              <a:spLocks noChangeArrowheads="1"/>
            </p:cNvSpPr>
            <p:nvPr/>
          </p:nvSpPr>
          <p:spPr bwMode="auto">
            <a:xfrm>
              <a:off x="231" y="442"/>
              <a:ext cx="129" cy="128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16412" name="Text Box 31"/>
            <p:cNvSpPr txBox="1">
              <a:spLocks noChangeArrowheads="1"/>
            </p:cNvSpPr>
            <p:nvPr/>
          </p:nvSpPr>
          <p:spPr bwMode="auto">
            <a:xfrm>
              <a:off x="263" y="444"/>
              <a:ext cx="6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3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92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663" y="177800"/>
            <a:ext cx="8534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i="1" dirty="0"/>
              <a:t>Additional Evidence That DNA Is the Genetic Material</a:t>
            </a:r>
            <a:endParaRPr lang="en-US" altLang="en-US" sz="2900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5563" y="1346200"/>
            <a:ext cx="88773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</a:pPr>
            <a:r>
              <a:rPr lang="en-US" altLang="en-US" sz="2800">
                <a:ea typeface="ヒラギノ角ゴ Pro W3" pitchFamily="84" charset="-128"/>
              </a:rPr>
              <a:t>It was known that DNA is a polymer of nucleotides, each consisting of a nitrogenous base, a sugar, and a phosphate group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</a:pPr>
            <a:r>
              <a:rPr lang="en-US" altLang="en-US" sz="2800">
                <a:ea typeface="ヒラギノ角ゴ Pro W3" pitchFamily="84" charset="-128"/>
              </a:rPr>
              <a:t>In 1950, Erwin Chargaff reported that DNA composition varies from one species to the next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</a:pPr>
            <a:r>
              <a:rPr lang="en-US" altLang="en-US" sz="2800">
                <a:ea typeface="ヒラギノ角ゴ Pro W3" pitchFamily="84" charset="-128"/>
              </a:rPr>
              <a:t>This evidence of diversity made DNA a more credible candidate for the genetic material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9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3" descr="13_05_DNAStrand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1544638" y="136525"/>
            <a:ext cx="6054725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13.5</a:t>
            </a:r>
          </a:p>
        </p:txBody>
      </p:sp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1585913" y="344488"/>
            <a:ext cx="11890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Sugar–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phosphate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backbone</a:t>
            </a: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2430463" y="5784850"/>
            <a:ext cx="11985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DNA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nucleotide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5495925" y="354013"/>
            <a:ext cx="20748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Nitrogenous bases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2601913" y="5216525"/>
            <a:ext cx="712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rgbClr val="BE1687"/>
                </a:solidFill>
              </a:rPr>
              <a:t>3</a:t>
            </a:r>
            <a:r>
              <a:rPr lang="en-US" altLang="en-US" sz="1800" b="1">
                <a:solidFill>
                  <a:srgbClr val="BE1687"/>
                </a:solidFill>
                <a:sym typeface="Symbol" pitchFamily="84" charset="2"/>
              </a:rPr>
              <a:t></a:t>
            </a:r>
            <a:r>
              <a:rPr lang="en-US" altLang="en-US" sz="1800" b="1">
                <a:solidFill>
                  <a:srgbClr val="BE1687"/>
                </a:solidFill>
              </a:rPr>
              <a:t> end</a:t>
            </a:r>
          </a:p>
        </p:txBody>
      </p: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3662363" y="639763"/>
            <a:ext cx="712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rgbClr val="BE1687"/>
                </a:solidFill>
              </a:rPr>
              <a:t>5</a:t>
            </a:r>
            <a:r>
              <a:rPr lang="en-US" altLang="en-US" sz="1800" b="1">
                <a:solidFill>
                  <a:srgbClr val="BE1687"/>
                </a:solidFill>
                <a:sym typeface="Symbol" pitchFamily="84" charset="2"/>
              </a:rPr>
              <a:t></a:t>
            </a:r>
            <a:r>
              <a:rPr lang="en-US" altLang="en-US" sz="1800" b="1">
                <a:solidFill>
                  <a:srgbClr val="BE1687"/>
                </a:solidFill>
              </a:rPr>
              <a:t> end</a:t>
            </a:r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6230938" y="1039813"/>
            <a:ext cx="131286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Thymine (T)</a:t>
            </a:r>
          </a:p>
        </p:txBody>
      </p: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6224588" y="2376488"/>
            <a:ext cx="131286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Adenine (A)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6215063" y="3471863"/>
            <a:ext cx="131286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Cytosine (C)</a:t>
            </a: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6216650" y="5080000"/>
            <a:ext cx="13128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Guanine (G)</a:t>
            </a:r>
          </a:p>
        </p:txBody>
      </p:sp>
    </p:spTree>
    <p:extLst>
      <p:ext uri="{BB962C8B-B14F-4D97-AF65-F5344CB8AC3E}">
        <p14:creationId xmlns:p14="http://schemas.microsoft.com/office/powerpoint/2010/main" val="261233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7" descr="13_05aDNANucleotid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1"/>
          <a:stretch>
            <a:fillRect/>
          </a:stretch>
        </p:blipFill>
        <p:spPr bwMode="auto">
          <a:xfrm>
            <a:off x="922338" y="1047750"/>
            <a:ext cx="7297737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13.5a</a:t>
            </a:r>
          </a:p>
        </p:txBody>
      </p:sp>
      <p:sp>
        <p:nvSpPr>
          <p:cNvPr id="21508" name="Text Box 31"/>
          <p:cNvSpPr txBox="1">
            <a:spLocks noChangeArrowheads="1"/>
          </p:cNvSpPr>
          <p:nvPr/>
        </p:nvSpPr>
        <p:spPr bwMode="auto">
          <a:xfrm>
            <a:off x="946150" y="2598738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Phosphate </a:t>
            </a:r>
          </a:p>
          <a:p>
            <a:pPr>
              <a:lnSpc>
                <a:spcPct val="95000"/>
              </a:lnSpc>
            </a:pPr>
            <a:endParaRPr lang="en-US" altLang="en-US" b="1"/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1076325" y="4678363"/>
            <a:ext cx="15033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DNA</a:t>
            </a:r>
          </a:p>
          <a:p>
            <a:pPr>
              <a:lnSpc>
                <a:spcPct val="95000"/>
              </a:lnSpc>
            </a:pPr>
            <a:r>
              <a:rPr lang="en-US" altLang="en-US" b="1"/>
              <a:t>nucleotide</a:t>
            </a:r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5788025" y="5000625"/>
            <a:ext cx="19621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b="1"/>
              <a:t>Nitrogenous </a:t>
            </a:r>
          </a:p>
          <a:p>
            <a:pPr algn="ctr">
              <a:lnSpc>
                <a:spcPct val="95000"/>
              </a:lnSpc>
            </a:pPr>
            <a:r>
              <a:rPr lang="en-US" altLang="en-US" b="1"/>
              <a:t>base </a:t>
            </a:r>
          </a:p>
        </p:txBody>
      </p:sp>
      <p:sp>
        <p:nvSpPr>
          <p:cNvPr id="21511" name="Text Box 31"/>
          <p:cNvSpPr txBox="1">
            <a:spLocks noChangeArrowheads="1"/>
          </p:cNvSpPr>
          <p:nvPr/>
        </p:nvSpPr>
        <p:spPr bwMode="auto">
          <a:xfrm>
            <a:off x="1912938" y="3530600"/>
            <a:ext cx="8778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rgbClr val="EB0690"/>
                </a:solidFill>
              </a:rPr>
              <a:t>3</a:t>
            </a:r>
            <a:r>
              <a:rPr lang="en-US" altLang="en-US" b="1">
                <a:solidFill>
                  <a:srgbClr val="EB0690"/>
                </a:solidFill>
                <a:sym typeface="Symbol" pitchFamily="84" charset="2"/>
              </a:rPr>
              <a:t></a:t>
            </a:r>
            <a:r>
              <a:rPr lang="en-US" altLang="en-US" b="1">
                <a:solidFill>
                  <a:srgbClr val="EB0690"/>
                </a:solidFill>
              </a:rPr>
              <a:t> end</a:t>
            </a:r>
          </a:p>
        </p:txBody>
      </p:sp>
      <p:sp>
        <p:nvSpPr>
          <p:cNvPr id="21512" name="Text Box 31"/>
          <p:cNvSpPr txBox="1">
            <a:spLocks noChangeArrowheads="1"/>
          </p:cNvSpPr>
          <p:nvPr/>
        </p:nvSpPr>
        <p:spPr bwMode="auto">
          <a:xfrm>
            <a:off x="2984500" y="4267200"/>
            <a:ext cx="19812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b="1"/>
              <a:t>Sugar </a:t>
            </a:r>
          </a:p>
          <a:p>
            <a:pPr algn="ctr">
              <a:lnSpc>
                <a:spcPct val="95000"/>
              </a:lnSpc>
            </a:pPr>
            <a:r>
              <a:rPr lang="en-US" altLang="en-US" b="1"/>
              <a:t>(deoxyribose)</a:t>
            </a: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737600" cy="50800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Two</a:t>
            </a:r>
            <a:r>
              <a:rPr lang="en-US" altLang="en-US" i="1"/>
              <a:t> </a:t>
            </a:r>
            <a:r>
              <a:rPr lang="en-US" altLang="en-US"/>
              <a:t>findings became known as Chargaff’s</a:t>
            </a:r>
            <a:r>
              <a:rPr lang="en-US" altLang="ja-JP">
                <a:ea typeface="ＭＳ Ｐゴシック" pitchFamily="84" charset="-128"/>
              </a:rPr>
              <a:t> rules</a:t>
            </a:r>
          </a:p>
          <a:p>
            <a:pPr marL="736600" lvl="1" indent="-279400" eaLnBrk="1" hangingPunct="1"/>
            <a:r>
              <a:rPr lang="en-US" altLang="en-US"/>
              <a:t>The base composition of DNA varies between species</a:t>
            </a:r>
          </a:p>
          <a:p>
            <a:pPr marL="736600" lvl="1" indent="-279400" eaLnBrk="1" hangingPunct="1"/>
            <a:r>
              <a:rPr lang="en-US" altLang="en-US"/>
              <a:t>In any species the number of A and T bases is equal and the number of G and C bases is equal</a:t>
            </a:r>
            <a:endParaRPr lang="en-US" altLang="en-US" sz="2800"/>
          </a:p>
          <a:p>
            <a:pPr marL="292100" indent="-292100" eaLnBrk="1" hangingPunct="1"/>
            <a:r>
              <a:rPr lang="en-US" altLang="en-US"/>
              <a:t>The basis for these rules was not understood until the discovery of the double helix</a:t>
            </a:r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174625"/>
            <a:ext cx="8534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dirty="0"/>
              <a:t>Building a Structural Model of DNA: </a:t>
            </a:r>
            <a:r>
              <a:rPr lang="en-US" altLang="en-US" i="1" dirty="0"/>
              <a:t>Scientific Inquiry</a:t>
            </a:r>
            <a:endParaRPr lang="en-US" altLang="en-US" sz="2900" i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39850"/>
            <a:ext cx="8674100" cy="50990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James Watson and Francis Crick were first to determine the structure of DNA</a:t>
            </a:r>
          </a:p>
          <a:p>
            <a:pPr marL="292100" indent="-292100" eaLnBrk="1" hangingPunct="1"/>
            <a:r>
              <a:rPr lang="en-US" altLang="en-US" dirty="0"/>
              <a:t>Maurice Wilkins and Rosalind Franklin were using a technique called X-ray crystallography to study molecular structure</a:t>
            </a:r>
          </a:p>
          <a:p>
            <a:pPr marL="292100" indent="-292100" eaLnBrk="1" hangingPunct="1"/>
            <a:r>
              <a:rPr lang="en-US" altLang="en-US" dirty="0"/>
              <a:t>Franklin produced a picture of the DNA molecule using this technique</a:t>
            </a:r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 descr="13_06_XrayDiffra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>
            <a:fillRect/>
          </a:stretch>
        </p:blipFill>
        <p:spPr bwMode="auto">
          <a:xfrm>
            <a:off x="1181100" y="1117600"/>
            <a:ext cx="6780213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13.6</a:t>
            </a:r>
          </a:p>
        </p:txBody>
      </p:sp>
      <p:sp>
        <p:nvSpPr>
          <p:cNvPr id="24580" name="Text Box 31"/>
          <p:cNvSpPr txBox="1">
            <a:spLocks noChangeArrowheads="1"/>
          </p:cNvSpPr>
          <p:nvPr/>
        </p:nvSpPr>
        <p:spPr bwMode="auto">
          <a:xfrm>
            <a:off x="4213225" y="4953000"/>
            <a:ext cx="38528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23863" indent="-4238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(b) Franklin’s X-ray diffraction</a:t>
            </a:r>
          </a:p>
          <a:p>
            <a:pPr>
              <a:lnSpc>
                <a:spcPct val="95000"/>
              </a:lnSpc>
            </a:pPr>
            <a:r>
              <a:rPr lang="en-US" altLang="en-US" sz="2100" b="1"/>
              <a:t>	photograph of DNA</a:t>
            </a:r>
          </a:p>
        </p:txBody>
      </p: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1222375" y="4954588"/>
            <a:ext cx="27019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 b="1"/>
              <a:t>(a) Rosalind Franklin</a:t>
            </a:r>
          </a:p>
        </p:txBody>
      </p:sp>
    </p:spTree>
    <p:extLst>
      <p:ext uri="{BB962C8B-B14F-4D97-AF65-F5344CB8AC3E}">
        <p14:creationId xmlns:p14="http://schemas.microsoft.com/office/powerpoint/2010/main" val="208812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about DNA gained from the work of Griffith; Hershey and Chase;  Wilkins and Franklin; and Watson and Crick.</a:t>
            </a:r>
          </a:p>
        </p:txBody>
      </p:sp>
    </p:spTree>
    <p:extLst>
      <p:ext uri="{BB962C8B-B14F-4D97-AF65-F5344CB8AC3E}">
        <p14:creationId xmlns:p14="http://schemas.microsoft.com/office/powerpoint/2010/main" val="406066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648700" cy="51498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Franklin’s</a:t>
            </a:r>
            <a:r>
              <a:rPr lang="en-US" altLang="ja-JP">
                <a:ea typeface="ＭＳ Ｐゴシック" pitchFamily="84" charset="-128"/>
              </a:rPr>
              <a:t> X-ray crystallographic images of DNA enabled Watson to deduce that DNA was helical  </a:t>
            </a:r>
          </a:p>
          <a:p>
            <a:pPr marL="292100" indent="-292100" eaLnBrk="1" hangingPunct="1"/>
            <a:r>
              <a:rPr lang="en-US" altLang="en-US"/>
              <a:t>The X-ray images also enabled Watson to deduce the width of the helix and the spacing of the nitrogenous bases</a:t>
            </a:r>
          </a:p>
          <a:p>
            <a:pPr marL="292100" indent="-292100" eaLnBrk="1" hangingPunct="1"/>
            <a:r>
              <a:rPr lang="en-US" altLang="en-US"/>
              <a:t>The pattern in the photo suggested that the DNA molecule was made up of two strands, forming a </a:t>
            </a:r>
            <a:r>
              <a:rPr lang="en-US" altLang="en-US" b="1"/>
              <a:t>double helix</a:t>
            </a:r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9" descr="13_07_DoubleHelix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"/>
          <a:stretch>
            <a:fillRect/>
          </a:stretch>
        </p:blipFill>
        <p:spPr bwMode="auto">
          <a:xfrm>
            <a:off x="296863" y="889000"/>
            <a:ext cx="854868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tx1"/>
                </a:solidFill>
                <a:latin typeface="Arial" charset="0"/>
              </a:rPr>
              <a:t>Figure 13.7</a:t>
            </a:r>
          </a:p>
        </p:txBody>
      </p:sp>
      <p:sp>
        <p:nvSpPr>
          <p:cNvPr id="28676" name="Text Box 31"/>
          <p:cNvSpPr txBox="1">
            <a:spLocks noChangeArrowheads="1"/>
          </p:cNvSpPr>
          <p:nvPr/>
        </p:nvSpPr>
        <p:spPr bwMode="auto">
          <a:xfrm>
            <a:off x="6964363" y="5410200"/>
            <a:ext cx="1346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(c) Space-filling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	model</a:t>
            </a:r>
          </a:p>
        </p:txBody>
      </p:sp>
      <p:sp>
        <p:nvSpPr>
          <p:cNvPr id="28677" name="Text Box 31"/>
          <p:cNvSpPr txBox="1">
            <a:spLocks noChangeArrowheads="1"/>
          </p:cNvSpPr>
          <p:nvPr/>
        </p:nvSpPr>
        <p:spPr bwMode="auto">
          <a:xfrm>
            <a:off x="374650" y="5413375"/>
            <a:ext cx="17668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(a) Key features of</a:t>
            </a:r>
          </a:p>
          <a:p>
            <a:pPr>
              <a:lnSpc>
                <a:spcPct val="95000"/>
              </a:lnSpc>
              <a:buFont typeface="Arial" charset="0"/>
              <a:buNone/>
            </a:pPr>
            <a:r>
              <a:rPr lang="en-US" altLang="en-US" sz="1400" b="1"/>
              <a:t>	DNA structure</a:t>
            </a:r>
          </a:p>
        </p:txBody>
      </p:sp>
      <p:sp>
        <p:nvSpPr>
          <p:cNvPr id="28678" name="Text Box 31"/>
          <p:cNvSpPr txBox="1">
            <a:spLocks noChangeArrowheads="1"/>
          </p:cNvSpPr>
          <p:nvPr/>
        </p:nvSpPr>
        <p:spPr bwMode="auto">
          <a:xfrm>
            <a:off x="2884488" y="5410200"/>
            <a:ext cx="2476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(b) Partial chemical structure</a:t>
            </a:r>
          </a:p>
        </p:txBody>
      </p:sp>
      <p:sp>
        <p:nvSpPr>
          <p:cNvPr id="28679" name="Text Box 31"/>
          <p:cNvSpPr txBox="1">
            <a:spLocks noChangeArrowheads="1"/>
          </p:cNvSpPr>
          <p:nvPr/>
        </p:nvSpPr>
        <p:spPr bwMode="auto">
          <a:xfrm>
            <a:off x="3208338" y="4600575"/>
            <a:ext cx="5794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rgbClr val="EB0690"/>
                </a:solidFill>
              </a:rPr>
              <a:t>3</a:t>
            </a:r>
            <a:r>
              <a:rPr lang="en-US" altLang="en-US" sz="1400" b="1">
                <a:solidFill>
                  <a:srgbClr val="EB0690"/>
                </a:solidFill>
                <a:sym typeface="Symbol" pitchFamily="84" charset="2"/>
              </a:rPr>
              <a:t></a:t>
            </a:r>
            <a:r>
              <a:rPr lang="en-US" altLang="en-US" sz="1400" b="1">
                <a:solidFill>
                  <a:srgbClr val="EB0690"/>
                </a:solidFill>
              </a:rPr>
              <a:t> end</a:t>
            </a:r>
          </a:p>
        </p:txBody>
      </p:sp>
      <p:sp>
        <p:nvSpPr>
          <p:cNvPr id="28680" name="Text Box 31"/>
          <p:cNvSpPr txBox="1">
            <a:spLocks noChangeArrowheads="1"/>
          </p:cNvSpPr>
          <p:nvPr/>
        </p:nvSpPr>
        <p:spPr bwMode="auto">
          <a:xfrm>
            <a:off x="2824163" y="909638"/>
            <a:ext cx="712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rgbClr val="EB0690"/>
                </a:solidFill>
              </a:rPr>
              <a:t>5</a:t>
            </a:r>
            <a:r>
              <a:rPr lang="en-US" altLang="en-US" sz="1400" b="1">
                <a:solidFill>
                  <a:srgbClr val="EB0690"/>
                </a:solidFill>
                <a:sym typeface="Symbol" pitchFamily="84" charset="2"/>
              </a:rPr>
              <a:t></a:t>
            </a:r>
            <a:r>
              <a:rPr lang="en-US" altLang="en-US" sz="1400" b="1">
                <a:solidFill>
                  <a:srgbClr val="EB0690"/>
                </a:solidFill>
              </a:rPr>
              <a:t> end</a:t>
            </a:r>
          </a:p>
        </p:txBody>
      </p:sp>
      <p:sp>
        <p:nvSpPr>
          <p:cNvPr id="28681" name="Text Box 31"/>
          <p:cNvSpPr txBox="1">
            <a:spLocks noChangeArrowheads="1"/>
          </p:cNvSpPr>
          <p:nvPr/>
        </p:nvSpPr>
        <p:spPr bwMode="auto">
          <a:xfrm>
            <a:off x="5859463" y="1331913"/>
            <a:ext cx="5794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rgbClr val="EB0690"/>
                </a:solidFill>
              </a:rPr>
              <a:t>3</a:t>
            </a:r>
            <a:r>
              <a:rPr lang="en-US" altLang="en-US" sz="1400" b="1">
                <a:solidFill>
                  <a:srgbClr val="EB0690"/>
                </a:solidFill>
                <a:sym typeface="Symbol" pitchFamily="84" charset="2"/>
              </a:rPr>
              <a:t></a:t>
            </a:r>
            <a:r>
              <a:rPr lang="en-US" altLang="en-US" sz="1400" b="1">
                <a:solidFill>
                  <a:srgbClr val="EB0690"/>
                </a:solidFill>
              </a:rPr>
              <a:t> end</a:t>
            </a:r>
          </a:p>
        </p:txBody>
      </p:sp>
      <p:sp>
        <p:nvSpPr>
          <p:cNvPr id="28682" name="Text Box 31"/>
          <p:cNvSpPr txBox="1">
            <a:spLocks noChangeArrowheads="1"/>
          </p:cNvSpPr>
          <p:nvPr/>
        </p:nvSpPr>
        <p:spPr bwMode="auto">
          <a:xfrm>
            <a:off x="6129338" y="5018088"/>
            <a:ext cx="712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solidFill>
                  <a:srgbClr val="EB0690"/>
                </a:solidFill>
              </a:rPr>
              <a:t>5</a:t>
            </a:r>
            <a:r>
              <a:rPr lang="en-US" altLang="en-US" sz="1400" b="1">
                <a:solidFill>
                  <a:srgbClr val="EB0690"/>
                </a:solidFill>
                <a:sym typeface="Symbol" pitchFamily="84" charset="2"/>
              </a:rPr>
              <a:t></a:t>
            </a:r>
            <a:r>
              <a:rPr lang="en-US" altLang="en-US" sz="1400" b="1">
                <a:solidFill>
                  <a:srgbClr val="EB0690"/>
                </a:solidFill>
              </a:rPr>
              <a:t> end</a:t>
            </a:r>
          </a:p>
        </p:txBody>
      </p:sp>
      <p:sp>
        <p:nvSpPr>
          <p:cNvPr id="28683" name="Text Box 31"/>
          <p:cNvSpPr txBox="1">
            <a:spLocks noChangeArrowheads="1"/>
          </p:cNvSpPr>
          <p:nvPr/>
        </p:nvSpPr>
        <p:spPr bwMode="auto">
          <a:xfrm>
            <a:off x="3927475" y="1249363"/>
            <a:ext cx="13573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Hydrogen bond</a:t>
            </a:r>
          </a:p>
        </p:txBody>
      </p:sp>
      <p:sp>
        <p:nvSpPr>
          <p:cNvPr id="28684" name="Line 50"/>
          <p:cNvSpPr>
            <a:spLocks noChangeShapeType="1"/>
          </p:cNvSpPr>
          <p:nvPr/>
        </p:nvSpPr>
        <p:spPr bwMode="auto">
          <a:xfrm>
            <a:off x="4584700" y="1443038"/>
            <a:ext cx="0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31"/>
          <p:cNvSpPr txBox="1">
            <a:spLocks noChangeArrowheads="1"/>
          </p:cNvSpPr>
          <p:nvPr/>
        </p:nvSpPr>
        <p:spPr bwMode="auto">
          <a:xfrm>
            <a:off x="4211638" y="1698625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686" name="Text Box 31"/>
          <p:cNvSpPr txBox="1">
            <a:spLocks noChangeArrowheads="1"/>
          </p:cNvSpPr>
          <p:nvPr/>
        </p:nvSpPr>
        <p:spPr bwMode="auto">
          <a:xfrm>
            <a:off x="4933950" y="1695450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687" name="Text Box 31"/>
          <p:cNvSpPr txBox="1">
            <a:spLocks noChangeArrowheads="1"/>
          </p:cNvSpPr>
          <p:nvPr/>
        </p:nvSpPr>
        <p:spPr bwMode="auto">
          <a:xfrm>
            <a:off x="4181475" y="3298825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688" name="Text Box 31"/>
          <p:cNvSpPr txBox="1">
            <a:spLocks noChangeArrowheads="1"/>
          </p:cNvSpPr>
          <p:nvPr/>
        </p:nvSpPr>
        <p:spPr bwMode="auto">
          <a:xfrm>
            <a:off x="4908550" y="3300413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689" name="Text Box 31"/>
          <p:cNvSpPr txBox="1">
            <a:spLocks noChangeArrowheads="1"/>
          </p:cNvSpPr>
          <p:nvPr/>
        </p:nvSpPr>
        <p:spPr bwMode="auto">
          <a:xfrm>
            <a:off x="5207000" y="2498725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690" name="Text Box 31"/>
          <p:cNvSpPr txBox="1">
            <a:spLocks noChangeArrowheads="1"/>
          </p:cNvSpPr>
          <p:nvPr/>
        </p:nvSpPr>
        <p:spPr bwMode="auto">
          <a:xfrm>
            <a:off x="4464050" y="2498725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691" name="Text Box 31"/>
          <p:cNvSpPr txBox="1">
            <a:spLocks noChangeArrowheads="1"/>
          </p:cNvSpPr>
          <p:nvPr/>
        </p:nvSpPr>
        <p:spPr bwMode="auto">
          <a:xfrm>
            <a:off x="2108200" y="2014538"/>
            <a:ext cx="619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3.4 nm</a:t>
            </a:r>
          </a:p>
        </p:txBody>
      </p:sp>
      <p:sp>
        <p:nvSpPr>
          <p:cNvPr id="28692" name="Text Box 31"/>
          <p:cNvSpPr txBox="1">
            <a:spLocks noChangeArrowheads="1"/>
          </p:cNvSpPr>
          <p:nvPr/>
        </p:nvSpPr>
        <p:spPr bwMode="auto">
          <a:xfrm>
            <a:off x="5208588" y="4103688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693" name="Text Box 31"/>
          <p:cNvSpPr txBox="1">
            <a:spLocks noChangeArrowheads="1"/>
          </p:cNvSpPr>
          <p:nvPr/>
        </p:nvSpPr>
        <p:spPr bwMode="auto">
          <a:xfrm>
            <a:off x="4470400" y="4102100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694" name="Text Box 31"/>
          <p:cNvSpPr txBox="1">
            <a:spLocks noChangeArrowheads="1"/>
          </p:cNvSpPr>
          <p:nvPr/>
        </p:nvSpPr>
        <p:spPr bwMode="auto">
          <a:xfrm>
            <a:off x="1673225" y="2957513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695" name="Text Box 31"/>
          <p:cNvSpPr txBox="1">
            <a:spLocks noChangeArrowheads="1"/>
          </p:cNvSpPr>
          <p:nvPr/>
        </p:nvSpPr>
        <p:spPr bwMode="auto">
          <a:xfrm>
            <a:off x="1270000" y="2959100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696" name="Text Box 31"/>
          <p:cNvSpPr txBox="1">
            <a:spLocks noChangeArrowheads="1"/>
          </p:cNvSpPr>
          <p:nvPr/>
        </p:nvSpPr>
        <p:spPr bwMode="auto">
          <a:xfrm>
            <a:off x="427038" y="4135438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697" name="Text Box 31"/>
          <p:cNvSpPr txBox="1">
            <a:spLocks noChangeArrowheads="1"/>
          </p:cNvSpPr>
          <p:nvPr/>
        </p:nvSpPr>
        <p:spPr bwMode="auto">
          <a:xfrm>
            <a:off x="882650" y="3919538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698" name="Text Box 31"/>
          <p:cNvSpPr txBox="1">
            <a:spLocks noChangeArrowheads="1"/>
          </p:cNvSpPr>
          <p:nvPr/>
        </p:nvSpPr>
        <p:spPr bwMode="auto">
          <a:xfrm>
            <a:off x="874713" y="2701925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699" name="Text Box 31"/>
          <p:cNvSpPr txBox="1">
            <a:spLocks noChangeArrowheads="1"/>
          </p:cNvSpPr>
          <p:nvPr/>
        </p:nvSpPr>
        <p:spPr bwMode="auto">
          <a:xfrm>
            <a:off x="917575" y="2451100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700" name="Text Box 31"/>
          <p:cNvSpPr txBox="1">
            <a:spLocks noChangeArrowheads="1"/>
          </p:cNvSpPr>
          <p:nvPr/>
        </p:nvSpPr>
        <p:spPr bwMode="auto">
          <a:xfrm>
            <a:off x="639763" y="5056188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701" name="Text Box 31"/>
          <p:cNvSpPr txBox="1">
            <a:spLocks noChangeArrowheads="1"/>
          </p:cNvSpPr>
          <p:nvPr/>
        </p:nvSpPr>
        <p:spPr bwMode="auto">
          <a:xfrm>
            <a:off x="515938" y="4584700"/>
            <a:ext cx="1381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702" name="Line 68"/>
          <p:cNvSpPr>
            <a:spLocks noChangeShapeType="1"/>
          </p:cNvSpPr>
          <p:nvPr/>
        </p:nvSpPr>
        <p:spPr bwMode="auto">
          <a:xfrm>
            <a:off x="1701800" y="949325"/>
            <a:ext cx="5381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69"/>
          <p:cNvSpPr>
            <a:spLocks noChangeShapeType="1"/>
          </p:cNvSpPr>
          <p:nvPr/>
        </p:nvSpPr>
        <p:spPr bwMode="auto">
          <a:xfrm>
            <a:off x="1677988" y="3282950"/>
            <a:ext cx="55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70"/>
          <p:cNvSpPr>
            <a:spLocks noChangeShapeType="1"/>
          </p:cNvSpPr>
          <p:nvPr/>
        </p:nvSpPr>
        <p:spPr bwMode="auto">
          <a:xfrm>
            <a:off x="2057400" y="960438"/>
            <a:ext cx="0" cy="2303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Text Box 31"/>
          <p:cNvSpPr txBox="1">
            <a:spLocks noChangeArrowheads="1"/>
          </p:cNvSpPr>
          <p:nvPr/>
        </p:nvSpPr>
        <p:spPr bwMode="auto">
          <a:xfrm>
            <a:off x="528638" y="3270250"/>
            <a:ext cx="4254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1 nm</a:t>
            </a:r>
          </a:p>
        </p:txBody>
      </p:sp>
      <p:sp>
        <p:nvSpPr>
          <p:cNvPr id="28706" name="Line 72"/>
          <p:cNvSpPr>
            <a:spLocks noChangeShapeType="1"/>
          </p:cNvSpPr>
          <p:nvPr/>
        </p:nvSpPr>
        <p:spPr bwMode="auto">
          <a:xfrm rot="5400000">
            <a:off x="819150" y="2820988"/>
            <a:ext cx="0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Text Box 31"/>
          <p:cNvSpPr txBox="1">
            <a:spLocks noChangeArrowheads="1"/>
          </p:cNvSpPr>
          <p:nvPr/>
        </p:nvSpPr>
        <p:spPr bwMode="auto">
          <a:xfrm>
            <a:off x="2166938" y="4924425"/>
            <a:ext cx="6826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0.34 nm</a:t>
            </a:r>
          </a:p>
        </p:txBody>
      </p:sp>
      <p:sp>
        <p:nvSpPr>
          <p:cNvPr id="28708" name="Line 74"/>
          <p:cNvSpPr>
            <a:spLocks noChangeShapeType="1"/>
          </p:cNvSpPr>
          <p:nvPr/>
        </p:nvSpPr>
        <p:spPr bwMode="auto">
          <a:xfrm>
            <a:off x="2108200" y="4892675"/>
            <a:ext cx="0" cy="24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Line 75"/>
          <p:cNvSpPr>
            <a:spLocks noChangeShapeType="1"/>
          </p:cNvSpPr>
          <p:nvPr/>
        </p:nvSpPr>
        <p:spPr bwMode="auto">
          <a:xfrm>
            <a:off x="1981200" y="4902200"/>
            <a:ext cx="2587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Line 76"/>
          <p:cNvSpPr>
            <a:spLocks noChangeShapeType="1"/>
          </p:cNvSpPr>
          <p:nvPr/>
        </p:nvSpPr>
        <p:spPr bwMode="auto">
          <a:xfrm>
            <a:off x="1981200" y="5145088"/>
            <a:ext cx="2587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Text Box 31"/>
          <p:cNvSpPr txBox="1">
            <a:spLocks noChangeArrowheads="1"/>
          </p:cNvSpPr>
          <p:nvPr/>
        </p:nvSpPr>
        <p:spPr bwMode="auto">
          <a:xfrm>
            <a:off x="903288" y="459740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712" name="Text Box 31"/>
          <p:cNvSpPr txBox="1">
            <a:spLocks noChangeArrowheads="1"/>
          </p:cNvSpPr>
          <p:nvPr/>
        </p:nvSpPr>
        <p:spPr bwMode="auto">
          <a:xfrm>
            <a:off x="906463" y="4832350"/>
            <a:ext cx="1381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713" name="Text Box 31"/>
          <p:cNvSpPr txBox="1">
            <a:spLocks noChangeArrowheads="1"/>
          </p:cNvSpPr>
          <p:nvPr/>
        </p:nvSpPr>
        <p:spPr bwMode="auto">
          <a:xfrm>
            <a:off x="1355725" y="483870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714" name="Text Box 31"/>
          <p:cNvSpPr txBox="1">
            <a:spLocks noChangeArrowheads="1"/>
          </p:cNvSpPr>
          <p:nvPr/>
        </p:nvSpPr>
        <p:spPr bwMode="auto">
          <a:xfrm>
            <a:off x="1085850" y="5057775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715" name="Text Box 31"/>
          <p:cNvSpPr txBox="1">
            <a:spLocks noChangeArrowheads="1"/>
          </p:cNvSpPr>
          <p:nvPr/>
        </p:nvSpPr>
        <p:spPr bwMode="auto">
          <a:xfrm>
            <a:off x="1266825" y="3914775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716" name="Text Box 31"/>
          <p:cNvSpPr txBox="1">
            <a:spLocks noChangeArrowheads="1"/>
          </p:cNvSpPr>
          <p:nvPr/>
        </p:nvSpPr>
        <p:spPr bwMode="auto">
          <a:xfrm>
            <a:off x="725488" y="4127500"/>
            <a:ext cx="1381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717" name="Text Box 31"/>
          <p:cNvSpPr txBox="1">
            <a:spLocks noChangeArrowheads="1"/>
          </p:cNvSpPr>
          <p:nvPr/>
        </p:nvSpPr>
        <p:spPr bwMode="auto">
          <a:xfrm>
            <a:off x="841375" y="3690938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718" name="Text Box 31"/>
          <p:cNvSpPr txBox="1">
            <a:spLocks noChangeArrowheads="1"/>
          </p:cNvSpPr>
          <p:nvPr/>
        </p:nvSpPr>
        <p:spPr bwMode="auto">
          <a:xfrm>
            <a:off x="1289050" y="3690938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719" name="Text Box 31"/>
          <p:cNvSpPr txBox="1">
            <a:spLocks noChangeArrowheads="1"/>
          </p:cNvSpPr>
          <p:nvPr/>
        </p:nvSpPr>
        <p:spPr bwMode="auto">
          <a:xfrm>
            <a:off x="842963" y="127000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720" name="Text Box 31"/>
          <p:cNvSpPr txBox="1">
            <a:spLocks noChangeArrowheads="1"/>
          </p:cNvSpPr>
          <p:nvPr/>
        </p:nvSpPr>
        <p:spPr bwMode="auto">
          <a:xfrm>
            <a:off x="419100" y="1711325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721" name="Text Box 31"/>
          <p:cNvSpPr txBox="1">
            <a:spLocks noChangeArrowheads="1"/>
          </p:cNvSpPr>
          <p:nvPr/>
        </p:nvSpPr>
        <p:spPr bwMode="auto">
          <a:xfrm>
            <a:off x="1328738" y="244475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722" name="Text Box 31"/>
          <p:cNvSpPr txBox="1">
            <a:spLocks noChangeArrowheads="1"/>
          </p:cNvSpPr>
          <p:nvPr/>
        </p:nvSpPr>
        <p:spPr bwMode="auto">
          <a:xfrm>
            <a:off x="1276350" y="2701925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723" name="Text Box 31"/>
          <p:cNvSpPr txBox="1">
            <a:spLocks noChangeArrowheads="1"/>
          </p:cNvSpPr>
          <p:nvPr/>
        </p:nvSpPr>
        <p:spPr bwMode="auto">
          <a:xfrm>
            <a:off x="1481138" y="3452813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724" name="Text Box 31"/>
          <p:cNvSpPr txBox="1">
            <a:spLocks noChangeArrowheads="1"/>
          </p:cNvSpPr>
          <p:nvPr/>
        </p:nvSpPr>
        <p:spPr bwMode="auto">
          <a:xfrm>
            <a:off x="1804988" y="3441700"/>
            <a:ext cx="1381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725" name="Text Box 31"/>
          <p:cNvSpPr txBox="1">
            <a:spLocks noChangeArrowheads="1"/>
          </p:cNvSpPr>
          <p:nvPr/>
        </p:nvSpPr>
        <p:spPr bwMode="auto">
          <a:xfrm>
            <a:off x="528638" y="219710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T</a:t>
            </a:r>
          </a:p>
        </p:txBody>
      </p:sp>
      <p:sp>
        <p:nvSpPr>
          <p:cNvPr id="28726" name="Text Box 31"/>
          <p:cNvSpPr txBox="1">
            <a:spLocks noChangeArrowheads="1"/>
          </p:cNvSpPr>
          <p:nvPr/>
        </p:nvSpPr>
        <p:spPr bwMode="auto">
          <a:xfrm>
            <a:off x="906463" y="2193925"/>
            <a:ext cx="1381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A</a:t>
            </a:r>
          </a:p>
        </p:txBody>
      </p:sp>
      <p:sp>
        <p:nvSpPr>
          <p:cNvPr id="28727" name="Text Box 31"/>
          <p:cNvSpPr txBox="1">
            <a:spLocks noChangeArrowheads="1"/>
          </p:cNvSpPr>
          <p:nvPr/>
        </p:nvSpPr>
        <p:spPr bwMode="auto">
          <a:xfrm>
            <a:off x="1303338" y="149860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728" name="Text Box 31"/>
          <p:cNvSpPr txBox="1">
            <a:spLocks noChangeArrowheads="1"/>
          </p:cNvSpPr>
          <p:nvPr/>
        </p:nvSpPr>
        <p:spPr bwMode="auto">
          <a:xfrm>
            <a:off x="898525" y="1495425"/>
            <a:ext cx="1381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729" name="Text Box 31"/>
          <p:cNvSpPr txBox="1">
            <a:spLocks noChangeArrowheads="1"/>
          </p:cNvSpPr>
          <p:nvPr/>
        </p:nvSpPr>
        <p:spPr bwMode="auto">
          <a:xfrm>
            <a:off x="717550" y="171450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730" name="Text Box 31"/>
          <p:cNvSpPr txBox="1">
            <a:spLocks noChangeArrowheads="1"/>
          </p:cNvSpPr>
          <p:nvPr/>
        </p:nvSpPr>
        <p:spPr bwMode="auto">
          <a:xfrm>
            <a:off x="1792288" y="1039813"/>
            <a:ext cx="1381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  <p:sp>
        <p:nvSpPr>
          <p:cNvPr id="28731" name="Text Box 31"/>
          <p:cNvSpPr txBox="1">
            <a:spLocks noChangeArrowheads="1"/>
          </p:cNvSpPr>
          <p:nvPr/>
        </p:nvSpPr>
        <p:spPr bwMode="auto">
          <a:xfrm>
            <a:off x="1420813" y="1041400"/>
            <a:ext cx="117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C</a:t>
            </a:r>
          </a:p>
        </p:txBody>
      </p:sp>
      <p:sp>
        <p:nvSpPr>
          <p:cNvPr id="28732" name="Text Box 31"/>
          <p:cNvSpPr txBox="1">
            <a:spLocks noChangeArrowheads="1"/>
          </p:cNvSpPr>
          <p:nvPr/>
        </p:nvSpPr>
        <p:spPr bwMode="auto">
          <a:xfrm>
            <a:off x="1281113" y="1268413"/>
            <a:ext cx="1381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61700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789987" cy="51562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Watson and Crick built models of a double helix to conform to the X-ray measurements and the chemistry of DNA</a:t>
            </a:r>
          </a:p>
          <a:p>
            <a:pPr marL="292100" indent="-292100" eaLnBrk="1" hangingPunct="1"/>
            <a:r>
              <a:rPr lang="en-US" altLang="en-US"/>
              <a:t>Franklin had concluded that there were two outer  sugar-phosphate backbones, with the nitrogenous bases paired in the molecule’s</a:t>
            </a:r>
            <a:r>
              <a:rPr lang="en-US" altLang="ja-JP">
                <a:ea typeface="ＭＳ Ｐゴシック" pitchFamily="84" charset="-128"/>
              </a:rPr>
              <a:t> interior</a:t>
            </a:r>
          </a:p>
          <a:p>
            <a:pPr marL="292100" indent="-292100" eaLnBrk="1" hangingPunct="1"/>
            <a:r>
              <a:rPr lang="en-US" altLang="en-US"/>
              <a:t>Watson built a model in which the backbones were </a:t>
            </a:r>
            <a:r>
              <a:rPr lang="en-US" altLang="en-US" b="1"/>
              <a:t>antiparallel</a:t>
            </a:r>
            <a:r>
              <a:rPr lang="en-US" altLang="en-US"/>
              <a:t> (their subunits run in opposite directions)</a:t>
            </a: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751887" cy="49911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At first, Watson and Crick thought the bases paired like with like (A with A, and so on), but such pairings did not result in a uniform width </a:t>
            </a:r>
          </a:p>
          <a:p>
            <a:pPr marL="292100" indent="-292100" eaLnBrk="1" hangingPunct="1"/>
            <a:r>
              <a:rPr lang="en-US" altLang="en-US"/>
              <a:t>Instead, pairing a purine with a pyrimidine resulted in a uniform width consistent with the X-ray data</a:t>
            </a:r>
          </a:p>
        </p:txBody>
      </p:sp>
      <p:sp>
        <p:nvSpPr>
          <p:cNvPr id="3379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6" descr="13_UN02BasePai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>
            <a:fillRect/>
          </a:stretch>
        </p:blipFill>
        <p:spPr bwMode="auto">
          <a:xfrm>
            <a:off x="296863" y="1306513"/>
            <a:ext cx="85486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13.UN02</a:t>
            </a:r>
          </a:p>
        </p:txBody>
      </p:sp>
      <p:sp>
        <p:nvSpPr>
          <p:cNvPr id="34820" name="Text Box 31"/>
          <p:cNvSpPr txBox="1">
            <a:spLocks noChangeArrowheads="1"/>
          </p:cNvSpPr>
          <p:nvPr/>
        </p:nvSpPr>
        <p:spPr bwMode="auto">
          <a:xfrm>
            <a:off x="3592513" y="1749425"/>
            <a:ext cx="38814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Purine </a:t>
            </a:r>
            <a:r>
              <a:rPr lang="en-US" altLang="en-US" b="1">
                <a:sym typeface="Symbol" pitchFamily="84" charset="2"/>
              </a:rPr>
              <a:t></a:t>
            </a:r>
            <a:r>
              <a:rPr lang="en-US" altLang="en-US" b="1"/>
              <a:t> purine: too wide</a:t>
            </a:r>
          </a:p>
        </p:txBody>
      </p:sp>
      <p:sp>
        <p:nvSpPr>
          <p:cNvPr id="34821" name="Text Box 31"/>
          <p:cNvSpPr txBox="1">
            <a:spLocks noChangeArrowheads="1"/>
          </p:cNvSpPr>
          <p:nvPr/>
        </p:nvSpPr>
        <p:spPr bwMode="auto">
          <a:xfrm>
            <a:off x="3592513" y="3165475"/>
            <a:ext cx="5268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Pyrimidine </a:t>
            </a:r>
            <a:r>
              <a:rPr lang="en-US" altLang="en-US" b="1">
                <a:sym typeface="Symbol" pitchFamily="84" charset="2"/>
              </a:rPr>
              <a:t></a:t>
            </a:r>
            <a:r>
              <a:rPr lang="en-US" altLang="en-US" b="1"/>
              <a:t> pyrimidine: too narrow</a:t>
            </a:r>
          </a:p>
        </p:txBody>
      </p:sp>
      <p:sp>
        <p:nvSpPr>
          <p:cNvPr id="34822" name="Text Box 31"/>
          <p:cNvSpPr txBox="1">
            <a:spLocks noChangeArrowheads="1"/>
          </p:cNvSpPr>
          <p:nvPr/>
        </p:nvSpPr>
        <p:spPr bwMode="auto">
          <a:xfrm>
            <a:off x="3603625" y="4313238"/>
            <a:ext cx="3890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/>
              <a:t>Purine </a:t>
            </a:r>
            <a:r>
              <a:rPr lang="en-US" altLang="en-US" b="1">
                <a:sym typeface="Symbol" pitchFamily="84" charset="2"/>
              </a:rPr>
              <a:t></a:t>
            </a:r>
            <a:r>
              <a:rPr lang="en-US" altLang="en-US" b="1"/>
              <a:t> pyrimidine: width</a:t>
            </a:r>
          </a:p>
          <a:p>
            <a:pPr>
              <a:lnSpc>
                <a:spcPct val="95000"/>
              </a:lnSpc>
            </a:pPr>
            <a:r>
              <a:rPr lang="en-US" altLang="en-US" b="1"/>
              <a:t>consistent with X-ray data</a:t>
            </a:r>
          </a:p>
        </p:txBody>
      </p:sp>
    </p:spTree>
    <p:extLst>
      <p:ext uri="{BB962C8B-B14F-4D97-AF65-F5344CB8AC3E}">
        <p14:creationId xmlns:p14="http://schemas.microsoft.com/office/powerpoint/2010/main" val="453043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0950"/>
            <a:ext cx="8623300" cy="49974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Watson and Crick reasoned that the pairing was more specific, dictated by the base structures</a:t>
            </a:r>
          </a:p>
          <a:p>
            <a:pPr marL="292100" indent="-292100" eaLnBrk="1" hangingPunct="1"/>
            <a:r>
              <a:rPr lang="en-US" altLang="en-US"/>
              <a:t>They determined that adenine (A) paired only with thymine (T), and guanine (G) paired only with cytosine (C)</a:t>
            </a:r>
          </a:p>
          <a:p>
            <a:pPr marL="292100" indent="-292100" eaLnBrk="1" hangingPunct="1"/>
            <a:r>
              <a:rPr lang="en-US" altLang="en-US"/>
              <a:t>The Watson-Crick model explains Chargaff’s</a:t>
            </a:r>
            <a:r>
              <a:rPr lang="en-US" altLang="ja-JP">
                <a:ea typeface="ＭＳ Ｐゴシック" pitchFamily="84" charset="-128"/>
              </a:rPr>
              <a:t> rules: in any organism the amount of A = T, and the amount of G = C</a:t>
            </a:r>
            <a:endParaRPr lang="en-US" altLang="en-US"/>
          </a:p>
        </p:txBody>
      </p:sp>
      <p:sp>
        <p:nvSpPr>
          <p:cNvPr id="3584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5" descr="13_08BasePair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2233613" y="136525"/>
            <a:ext cx="4676775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13.8</a:t>
            </a:r>
          </a:p>
        </p:txBody>
      </p:sp>
      <p:sp>
        <p:nvSpPr>
          <p:cNvPr id="36868" name="Text Box 31"/>
          <p:cNvSpPr txBox="1">
            <a:spLocks noChangeArrowheads="1"/>
          </p:cNvSpPr>
          <p:nvPr/>
        </p:nvSpPr>
        <p:spPr bwMode="auto">
          <a:xfrm>
            <a:off x="2279650" y="1793875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Sugar</a:t>
            </a:r>
          </a:p>
        </p:txBody>
      </p:sp>
      <p:sp>
        <p:nvSpPr>
          <p:cNvPr id="36869" name="Text Box 31"/>
          <p:cNvSpPr txBox="1">
            <a:spLocks noChangeArrowheads="1"/>
          </p:cNvSpPr>
          <p:nvPr/>
        </p:nvSpPr>
        <p:spPr bwMode="auto">
          <a:xfrm>
            <a:off x="6053138" y="2278063"/>
            <a:ext cx="7699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Sugar</a:t>
            </a:r>
          </a:p>
        </p:txBody>
      </p:sp>
      <p:sp>
        <p:nvSpPr>
          <p:cNvPr id="36870" name="Text Box 31"/>
          <p:cNvSpPr txBox="1">
            <a:spLocks noChangeArrowheads="1"/>
          </p:cNvSpPr>
          <p:nvPr/>
        </p:nvSpPr>
        <p:spPr bwMode="auto">
          <a:xfrm>
            <a:off x="6053138" y="5426075"/>
            <a:ext cx="7699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Sugar</a:t>
            </a:r>
          </a:p>
        </p:txBody>
      </p:sp>
      <p:sp>
        <p:nvSpPr>
          <p:cNvPr id="36871" name="Text Box 31"/>
          <p:cNvSpPr txBox="1">
            <a:spLocks noChangeArrowheads="1"/>
          </p:cNvSpPr>
          <p:nvPr/>
        </p:nvSpPr>
        <p:spPr bwMode="auto">
          <a:xfrm>
            <a:off x="2281238" y="4932363"/>
            <a:ext cx="7699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Sugar</a:t>
            </a:r>
          </a:p>
        </p:txBody>
      </p:sp>
      <p:sp>
        <p:nvSpPr>
          <p:cNvPr id="36872" name="Text Box 31"/>
          <p:cNvSpPr txBox="1">
            <a:spLocks noChangeArrowheads="1"/>
          </p:cNvSpPr>
          <p:nvPr/>
        </p:nvSpPr>
        <p:spPr bwMode="auto">
          <a:xfrm>
            <a:off x="5254625" y="2689225"/>
            <a:ext cx="1606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Thymine (T)</a:t>
            </a:r>
          </a:p>
        </p:txBody>
      </p:sp>
      <p:sp>
        <p:nvSpPr>
          <p:cNvPr id="36873" name="Text Box 31"/>
          <p:cNvSpPr txBox="1">
            <a:spLocks noChangeArrowheads="1"/>
          </p:cNvSpPr>
          <p:nvPr/>
        </p:nvSpPr>
        <p:spPr bwMode="auto">
          <a:xfrm>
            <a:off x="2859088" y="2689225"/>
            <a:ext cx="1606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Adenine (A)</a:t>
            </a:r>
          </a:p>
        </p:txBody>
      </p:sp>
      <p:sp>
        <p:nvSpPr>
          <p:cNvPr id="36874" name="Text Box 31"/>
          <p:cNvSpPr txBox="1">
            <a:spLocks noChangeArrowheads="1"/>
          </p:cNvSpPr>
          <p:nvPr/>
        </p:nvSpPr>
        <p:spPr bwMode="auto">
          <a:xfrm>
            <a:off x="5210175" y="6211888"/>
            <a:ext cx="1662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Cytosine (C)</a:t>
            </a:r>
          </a:p>
        </p:txBody>
      </p:sp>
      <p:sp>
        <p:nvSpPr>
          <p:cNvPr id="36875" name="Text Box 31"/>
          <p:cNvSpPr txBox="1">
            <a:spLocks noChangeArrowheads="1"/>
          </p:cNvSpPr>
          <p:nvPr/>
        </p:nvSpPr>
        <p:spPr bwMode="auto">
          <a:xfrm>
            <a:off x="2881313" y="6208713"/>
            <a:ext cx="1606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200" b="1"/>
              <a:t>Guanine (G)</a:t>
            </a:r>
          </a:p>
        </p:txBody>
      </p:sp>
    </p:spTree>
    <p:extLst>
      <p:ext uri="{BB962C8B-B14F-4D97-AF65-F5344CB8AC3E}">
        <p14:creationId xmlns:p14="http://schemas.microsoft.com/office/powerpoint/2010/main" val="257295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3513"/>
            <a:ext cx="85344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dirty="0"/>
              <a:t>Overview: Life’s</a:t>
            </a:r>
            <a:r>
              <a:rPr lang="en-US" altLang="ja-JP" dirty="0">
                <a:ea typeface="ＭＳ Ｐゴシック" pitchFamily="84" charset="-128"/>
              </a:rPr>
              <a:t> Operating Instructions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877300" cy="51752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In 1953, James Watson and Francis Crick introduced an elegant double-helical model for the structure of deoxyribonucleic acid, or DNA</a:t>
            </a:r>
          </a:p>
          <a:p>
            <a:pPr marL="292100" indent="-292100" eaLnBrk="1" hangingPunct="1"/>
            <a:r>
              <a:rPr lang="en-US" altLang="en-US" dirty="0"/>
              <a:t>DNA, the substance of inheritance, is the most celebrated molecule of our time</a:t>
            </a:r>
          </a:p>
          <a:p>
            <a:pPr marL="292100" indent="-292100" eaLnBrk="1" hangingPunct="1"/>
            <a:r>
              <a:rPr lang="en-US" altLang="en-US" dirty="0"/>
              <a:t>Hereditary information is encoded in DNA and reproduced in all cells of the body (</a:t>
            </a:r>
            <a:r>
              <a:rPr lang="en-US" altLang="en-US" b="1" dirty="0"/>
              <a:t>DNA replication</a:t>
            </a:r>
            <a:r>
              <a:rPr lang="en-US" altLang="en-US" dirty="0"/>
              <a:t>)</a:t>
            </a:r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1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8915400" cy="5286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dirty="0"/>
              <a:t>Concept 13.1: DNA is the genetic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7300"/>
            <a:ext cx="8661400" cy="43053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Early in the 20th century, the identification of the molecules of inheritance loomed as a major challenge to biologists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3" y="174625"/>
            <a:ext cx="8713787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 dirty="0"/>
              <a:t>The Search for the Genetic Material: </a:t>
            </a:r>
            <a:r>
              <a:rPr lang="en-US" altLang="en-US" i="1" dirty="0"/>
              <a:t>Scientific Inquiry</a:t>
            </a:r>
            <a:endParaRPr lang="en-US" altLang="en-US" sz="2900" i="1" dirty="0">
              <a:solidFill>
                <a:srgbClr val="9933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38263"/>
            <a:ext cx="8851900" cy="5100637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When T. H. Morgan’s</a:t>
            </a:r>
            <a:r>
              <a:rPr lang="en-US" altLang="ja-JP">
                <a:ea typeface="ＭＳ Ｐゴシック" pitchFamily="84" charset="-128"/>
              </a:rPr>
              <a:t> group showed that genes are located on chromosomes, the two components of chromosomes—DNA and protein—became candidates for the genetic material</a:t>
            </a:r>
          </a:p>
          <a:p>
            <a:pPr marL="292100" indent="-292100" eaLnBrk="1" hangingPunct="1"/>
            <a:r>
              <a:rPr lang="en-US" altLang="en-US"/>
              <a:t>The key factor in determining the genetic material was choosing appropriate experimental organisms</a:t>
            </a:r>
          </a:p>
          <a:p>
            <a:pPr marL="292100" indent="-292100" eaLnBrk="1" hangingPunct="1"/>
            <a:r>
              <a:rPr lang="en-US" altLang="en-US"/>
              <a:t>The role of DNA in heredity was first discovered by studying bacteria and the viruses that infect them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963" y="163513"/>
            <a:ext cx="8980487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i="1" dirty="0"/>
              <a:t>Evidence That DNA Can Transform Bacteria</a:t>
            </a:r>
            <a:endParaRPr lang="en-US" altLang="en-US" dirty="0">
              <a:solidFill>
                <a:srgbClr val="99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801100" cy="36830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The discovery of the genetic role of DNA began with research by Frederick Griffith in 1928</a:t>
            </a:r>
          </a:p>
          <a:p>
            <a:pPr marL="292100" indent="-292100" eaLnBrk="1" hangingPunct="1"/>
            <a:r>
              <a:rPr lang="en-US" altLang="en-US" dirty="0"/>
              <a:t>Griffith worked with two strains of a bacterium, one pathogenic and one harmless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6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763000" cy="49085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/>
              <a:t>When he mixed heat-killed remains of the pathogenic strain with living cells of the harmless strain, some living cells became pathogenic</a:t>
            </a:r>
          </a:p>
          <a:p>
            <a:pPr marL="292100" indent="-292100" eaLnBrk="1" hangingPunct="1"/>
            <a:r>
              <a:rPr lang="en-US" altLang="en-US"/>
              <a:t>He called this phenomenon </a:t>
            </a:r>
            <a:r>
              <a:rPr lang="en-US" altLang="en-US" b="1"/>
              <a:t>transformation</a:t>
            </a:r>
            <a:r>
              <a:rPr lang="en-US" altLang="en-US"/>
              <a:t>, now defined as a change in genotype and phenotype due to assimilation of foreign DNA</a:t>
            </a: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3" descr="13_02GriffithExperime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296863" y="231775"/>
            <a:ext cx="8548687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13.2</a:t>
            </a:r>
          </a:p>
        </p:txBody>
      </p:sp>
      <p:sp>
        <p:nvSpPr>
          <p:cNvPr id="11268" name="Text Box 31"/>
          <p:cNvSpPr txBox="1">
            <a:spLocks noChangeArrowheads="1"/>
          </p:cNvSpPr>
          <p:nvPr/>
        </p:nvSpPr>
        <p:spPr bwMode="auto">
          <a:xfrm>
            <a:off x="488950" y="622300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Living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S cells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(control)</a:t>
            </a:r>
          </a:p>
        </p:txBody>
      </p:sp>
      <p:sp>
        <p:nvSpPr>
          <p:cNvPr id="11269" name="Text Box 31"/>
          <p:cNvSpPr txBox="1">
            <a:spLocks noChangeArrowheads="1"/>
          </p:cNvSpPr>
          <p:nvPr/>
        </p:nvSpPr>
        <p:spPr bwMode="auto">
          <a:xfrm>
            <a:off x="1990725" y="4951413"/>
            <a:ext cx="164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Mouse healthy</a:t>
            </a:r>
          </a:p>
        </p:txBody>
      </p:sp>
      <p:sp>
        <p:nvSpPr>
          <p:cNvPr id="11270" name="Text Box 31"/>
          <p:cNvSpPr txBox="1">
            <a:spLocks noChangeArrowheads="1"/>
          </p:cNvSpPr>
          <p:nvPr/>
        </p:nvSpPr>
        <p:spPr bwMode="auto">
          <a:xfrm>
            <a:off x="333375" y="4603750"/>
            <a:ext cx="8302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>
                <a:solidFill>
                  <a:srgbClr val="AA1016"/>
                </a:solidFill>
              </a:rPr>
              <a:t>Results</a:t>
            </a:r>
          </a:p>
        </p:txBody>
      </p:sp>
      <p:sp>
        <p:nvSpPr>
          <p:cNvPr id="11271" name="Text Box 31"/>
          <p:cNvSpPr txBox="1">
            <a:spLocks noChangeArrowheads="1"/>
          </p:cNvSpPr>
          <p:nvPr/>
        </p:nvSpPr>
        <p:spPr bwMode="auto">
          <a:xfrm>
            <a:off x="334963" y="236538"/>
            <a:ext cx="1285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>
                <a:solidFill>
                  <a:srgbClr val="AA1016"/>
                </a:solidFill>
              </a:rPr>
              <a:t>Experiment</a:t>
            </a:r>
          </a:p>
        </p:txBody>
      </p:sp>
      <p:sp>
        <p:nvSpPr>
          <p:cNvPr id="11272" name="Text Box 31"/>
          <p:cNvSpPr txBox="1">
            <a:spLocks noChangeArrowheads="1"/>
          </p:cNvSpPr>
          <p:nvPr/>
        </p:nvSpPr>
        <p:spPr bwMode="auto">
          <a:xfrm>
            <a:off x="3830638" y="4953000"/>
            <a:ext cx="1646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Mouse healthy</a:t>
            </a:r>
          </a:p>
        </p:txBody>
      </p:sp>
      <p:sp>
        <p:nvSpPr>
          <p:cNvPr id="11273" name="Text Box 31"/>
          <p:cNvSpPr txBox="1">
            <a:spLocks noChangeArrowheads="1"/>
          </p:cNvSpPr>
          <p:nvPr/>
        </p:nvSpPr>
        <p:spPr bwMode="auto">
          <a:xfrm>
            <a:off x="5754688" y="4940300"/>
            <a:ext cx="12858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Mouse dies</a:t>
            </a:r>
          </a:p>
        </p:txBody>
      </p:sp>
      <p:sp>
        <p:nvSpPr>
          <p:cNvPr id="11274" name="Text Box 31"/>
          <p:cNvSpPr txBox="1">
            <a:spLocks noChangeArrowheads="1"/>
          </p:cNvSpPr>
          <p:nvPr/>
        </p:nvSpPr>
        <p:spPr bwMode="auto">
          <a:xfrm>
            <a:off x="7337425" y="6354763"/>
            <a:ext cx="14938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Living S cells</a:t>
            </a:r>
          </a:p>
        </p:txBody>
      </p:sp>
      <p:sp>
        <p:nvSpPr>
          <p:cNvPr id="11275" name="Line 39"/>
          <p:cNvSpPr>
            <a:spLocks noChangeShapeType="1"/>
          </p:cNvSpPr>
          <p:nvPr/>
        </p:nvSpPr>
        <p:spPr bwMode="auto">
          <a:xfrm flipH="1">
            <a:off x="7886700" y="5957888"/>
            <a:ext cx="217488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31"/>
          <p:cNvSpPr txBox="1">
            <a:spLocks noChangeArrowheads="1"/>
          </p:cNvSpPr>
          <p:nvPr/>
        </p:nvSpPr>
        <p:spPr bwMode="auto">
          <a:xfrm>
            <a:off x="2317750" y="623888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Living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R cells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(control)</a:t>
            </a: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3986213" y="622300"/>
            <a:ext cx="11763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Heat-killed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S cells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(control)</a:t>
            </a:r>
          </a:p>
        </p:txBody>
      </p:sp>
      <p:sp>
        <p:nvSpPr>
          <p:cNvPr id="11278" name="Text Box 31"/>
          <p:cNvSpPr txBox="1">
            <a:spLocks noChangeArrowheads="1"/>
          </p:cNvSpPr>
          <p:nvPr/>
        </p:nvSpPr>
        <p:spPr bwMode="auto">
          <a:xfrm>
            <a:off x="5646738" y="358775"/>
            <a:ext cx="1479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Mixture of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heat-killed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S cells and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living R cells</a:t>
            </a:r>
          </a:p>
        </p:txBody>
      </p:sp>
      <p:sp>
        <p:nvSpPr>
          <p:cNvPr id="11279" name="Text Box 31"/>
          <p:cNvSpPr txBox="1">
            <a:spLocks noChangeArrowheads="1"/>
          </p:cNvSpPr>
          <p:nvPr/>
        </p:nvSpPr>
        <p:spPr bwMode="auto">
          <a:xfrm>
            <a:off x="344488" y="4940300"/>
            <a:ext cx="12858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b="1"/>
              <a:t>Mouse dies</a:t>
            </a:r>
          </a:p>
        </p:txBody>
      </p:sp>
    </p:spTree>
    <p:extLst>
      <p:ext uri="{BB962C8B-B14F-4D97-AF65-F5344CB8AC3E}">
        <p14:creationId xmlns:p14="http://schemas.microsoft.com/office/powerpoint/2010/main" val="331872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0950"/>
            <a:ext cx="8737600" cy="513715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Later work identified the transforming substance as DNA.</a:t>
            </a:r>
          </a:p>
          <a:p>
            <a:pPr marL="292100" indent="-292100" eaLnBrk="1" hangingPunct="1"/>
            <a:r>
              <a:rPr lang="en-US" altLang="en-US" dirty="0"/>
              <a:t>Many biologists remained skeptical, mainly because little was known about DNA and they thought proteins were better candidates for the genetic material.</a:t>
            </a: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95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1265</Words>
  <Application>Microsoft Office PowerPoint</Application>
  <PresentationFormat>On-screen Show (4:3)</PresentationFormat>
  <Paragraphs>238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You Must Know</vt:lpstr>
      <vt:lpstr>Overview: Life’s Operating Instructions</vt:lpstr>
      <vt:lpstr>Concept 13.1: DNA is the genetic material</vt:lpstr>
      <vt:lpstr>The Search for the Genetic Material: Scientific Inquiry</vt:lpstr>
      <vt:lpstr>Evidence That DNA Can Transform Bacteria</vt:lpstr>
      <vt:lpstr>PowerPoint Presentation</vt:lpstr>
      <vt:lpstr>Figure 13.2</vt:lpstr>
      <vt:lpstr>PowerPoint Presentation</vt:lpstr>
      <vt:lpstr>Evidence That Viral DNA Can Program Cells</vt:lpstr>
      <vt:lpstr>Figure 13.3</vt:lpstr>
      <vt:lpstr>PowerPoint Presentation</vt:lpstr>
      <vt:lpstr>Figure 13.4</vt:lpstr>
      <vt:lpstr>Additional Evidence That DNA Is the Genetic Material</vt:lpstr>
      <vt:lpstr>Figure 13.5</vt:lpstr>
      <vt:lpstr>Figure 13.5a</vt:lpstr>
      <vt:lpstr>PowerPoint Presentation</vt:lpstr>
      <vt:lpstr>Building a Structural Model of DNA: Scientific Inquiry</vt:lpstr>
      <vt:lpstr>Figure 13.6</vt:lpstr>
      <vt:lpstr>PowerPoint Presentation</vt:lpstr>
      <vt:lpstr>Figure 13.7</vt:lpstr>
      <vt:lpstr>PowerPoint Presentation</vt:lpstr>
      <vt:lpstr>PowerPoint Presentation</vt:lpstr>
      <vt:lpstr>Figure 13.UN02</vt:lpstr>
      <vt:lpstr>PowerPoint Presentation</vt:lpstr>
      <vt:lpstr>Figure 13.8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5</cp:revision>
  <dcterms:created xsi:type="dcterms:W3CDTF">2015-01-13T12:37:43Z</dcterms:created>
  <dcterms:modified xsi:type="dcterms:W3CDTF">2018-12-19T17:19:15Z</dcterms:modified>
</cp:coreProperties>
</file>