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57" r:id="rId3"/>
    <p:sldId id="258" r:id="rId4"/>
    <p:sldId id="297" r:id="rId5"/>
    <p:sldId id="282" r:id="rId6"/>
    <p:sldId id="298" r:id="rId7"/>
    <p:sldId id="269" r:id="rId8"/>
    <p:sldId id="283" r:id="rId9"/>
    <p:sldId id="264" r:id="rId10"/>
    <p:sldId id="299" r:id="rId11"/>
    <p:sldId id="265" r:id="rId12"/>
    <p:sldId id="300" r:id="rId13"/>
    <p:sldId id="273" r:id="rId14"/>
    <p:sldId id="274" r:id="rId15"/>
    <p:sldId id="296" r:id="rId16"/>
    <p:sldId id="284" r:id="rId17"/>
    <p:sldId id="285" r:id="rId18"/>
    <p:sldId id="286" r:id="rId19"/>
    <p:sldId id="287" r:id="rId20"/>
    <p:sldId id="277" r:id="rId21"/>
    <p:sldId id="279" r:id="rId22"/>
    <p:sldId id="28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72358" autoAdjust="0"/>
  </p:normalViewPr>
  <p:slideViewPr>
    <p:cSldViewPr>
      <p:cViewPr varScale="1">
        <p:scale>
          <a:sx n="62" d="100"/>
          <a:sy n="62" d="100"/>
        </p:scale>
        <p:origin x="21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F37A70-12B3-448B-A26D-087193056D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2DCE0F-DC53-4D9E-B2E2-636FBCCEA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8652428" indent="-38186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457AAE4B-8118-43B6-979C-79B9BE27071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B7CA2CD-19D9-4B2C-BFBF-37889E7201E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4F5E866-3752-4224-9E76-0B8459DBDBE3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CFCC82C-14B6-470D-B4B9-5ED03F0DB538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21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C2C39F2-1830-4E59-80D2-70BE6277A5F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12.UN04 Summary of key concepts: linkage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DCE0F-DC53-4D9E-B2E2-636FBCCEAE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DCE0F-DC53-4D9E-B2E2-636FBCCEAE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E86F97C2-F08C-4B59-9151-BAE8DDFB746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Mendel observed that combinations of traits in some offspring differ from either parent.</a:t>
            </a:r>
          </a:p>
          <a:p>
            <a:pPr marL="297650" indent="-297650"/>
            <a:r>
              <a:rPr lang="en-US" altLang="en-US" dirty="0"/>
              <a:t>Offspring with a phenotype matching one of the parental phenotypes are called </a:t>
            </a:r>
            <a:r>
              <a:rPr lang="en-US" altLang="en-US" b="1" dirty="0"/>
              <a:t>parental types.</a:t>
            </a:r>
          </a:p>
          <a:p>
            <a:pPr marL="297650" indent="-297650"/>
            <a:r>
              <a:rPr lang="en-US" altLang="en-US" dirty="0"/>
              <a:t>Offspring with </a:t>
            </a:r>
            <a:r>
              <a:rPr lang="en-US" altLang="en-US" dirty="0" err="1"/>
              <a:t>nonparental</a:t>
            </a:r>
            <a:r>
              <a:rPr lang="en-US" altLang="en-US" dirty="0"/>
              <a:t> phenotypes (new combinations of traits) are called </a:t>
            </a:r>
            <a:r>
              <a:rPr lang="en-US" altLang="en-US" b="1" dirty="0"/>
              <a:t>recombinant types</a:t>
            </a:r>
            <a:r>
              <a:rPr lang="en-US" altLang="en-US" dirty="0"/>
              <a:t>, or </a:t>
            </a:r>
            <a:r>
              <a:rPr lang="en-US" altLang="en-US" b="1" dirty="0"/>
              <a:t>recombinants.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9AB6D57-365B-4CF0-AF94-2ED428C8BDB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12.9a Inquiry: How does linkage between two genes affect inheritance of characters? (part 1: experiment)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9AB6D57-365B-4CF0-AF94-2ED428C8BDB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12.9a Inquiry: How does linkage between two genes affect inheritance of characters? (part 1: experiment)</a:t>
            </a:r>
          </a:p>
        </p:txBody>
      </p:sp>
    </p:spTree>
    <p:extLst>
      <p:ext uri="{BB962C8B-B14F-4D97-AF65-F5344CB8AC3E}">
        <p14:creationId xmlns:p14="http://schemas.microsoft.com/office/powerpoint/2010/main" val="115885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2B16C19-3E09-4784-93B6-17BEBC82C67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Morgan found that body color and wing size are usually inherited together in specific combinations (parental phenotypes). </a:t>
            </a:r>
          </a:p>
          <a:p>
            <a:pPr marL="297650" indent="-297650"/>
            <a:r>
              <a:rPr lang="en-US" altLang="en-US" dirty="0"/>
              <a:t>He reasoned that since these genes did not assort independently, they were on the same chromosome.</a:t>
            </a:r>
          </a:p>
          <a:p>
            <a:pPr marL="297650" indent="-297650"/>
            <a:r>
              <a:rPr lang="en-US" altLang="en-US" dirty="0"/>
              <a:t>However, </a:t>
            </a:r>
            <a:r>
              <a:rPr lang="en-US" altLang="en-US" dirty="0" err="1"/>
              <a:t>nonparental</a:t>
            </a:r>
            <a:r>
              <a:rPr lang="en-US" altLang="en-US" dirty="0"/>
              <a:t> phenotypes were also produced. </a:t>
            </a:r>
          </a:p>
          <a:p>
            <a:pPr marL="297650" indent="-297650"/>
            <a:r>
              <a:rPr lang="en-US" altLang="en-US" dirty="0"/>
              <a:t>Understanding this result involves exploring </a:t>
            </a:r>
            <a:r>
              <a:rPr lang="en-US" altLang="en-US" b="1" dirty="0"/>
              <a:t>genetic recombination</a:t>
            </a:r>
            <a:r>
              <a:rPr lang="en-US" altLang="en-US" dirty="0"/>
              <a:t>, the production of offspring with combinations of traits differing from either parent.</a:t>
            </a:r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2B16C19-3E09-4784-93B6-17BEBC82C67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Morgan found that body color and wing size are usually inherited together in specific combinations (parental phenotypes). </a:t>
            </a:r>
          </a:p>
          <a:p>
            <a:pPr marL="297650" indent="-297650"/>
            <a:r>
              <a:rPr lang="en-US" altLang="en-US" dirty="0"/>
              <a:t>He reasoned that since these genes did not assort independently, they were on the same chromosome.</a:t>
            </a:r>
          </a:p>
          <a:p>
            <a:pPr marL="297650" indent="-297650"/>
            <a:r>
              <a:rPr lang="en-US" altLang="en-US" dirty="0"/>
              <a:t>However, </a:t>
            </a:r>
            <a:r>
              <a:rPr lang="en-US" altLang="en-US" dirty="0" err="1"/>
              <a:t>nonparental</a:t>
            </a:r>
            <a:r>
              <a:rPr lang="en-US" altLang="en-US" dirty="0"/>
              <a:t> phenotypes were also produced. </a:t>
            </a:r>
          </a:p>
          <a:p>
            <a:pPr marL="297650" indent="-297650"/>
            <a:r>
              <a:rPr lang="en-US" altLang="en-US" dirty="0"/>
              <a:t>Understanding this result involves exploring </a:t>
            </a:r>
            <a:r>
              <a:rPr lang="en-US" altLang="en-US" b="1" dirty="0"/>
              <a:t>genetic recombination</a:t>
            </a:r>
            <a:r>
              <a:rPr lang="en-US" altLang="en-US" dirty="0"/>
              <a:t>, the production of offspring with combinations of traits differing from either parent.</a:t>
            </a:r>
          </a:p>
          <a:p>
            <a:pPr marL="297650" indent="-29765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41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8AC96D9-A5F9-4B76-A108-E1BD1A8FC08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Morgan discovered that even when two genes were on the same chromosome, some recombinant phenotypes were observed.</a:t>
            </a:r>
          </a:p>
          <a:p>
            <a:pPr marL="297650" indent="-297650"/>
            <a:r>
              <a:rPr lang="en-US" altLang="en-US" dirty="0"/>
              <a:t>He proposed that some process must occasionally break the physical connection between genes on the same chromosome.</a:t>
            </a:r>
          </a:p>
          <a:p>
            <a:pPr marL="297650" indent="-297650"/>
            <a:r>
              <a:rPr lang="en-US" altLang="en-US" dirty="0"/>
              <a:t>That mechanism was the </a:t>
            </a:r>
            <a:r>
              <a:rPr lang="en-US" altLang="en-US" b="1" dirty="0"/>
              <a:t>crossing over </a:t>
            </a:r>
            <a:r>
              <a:rPr lang="en-US" altLang="en-US" dirty="0"/>
              <a:t>between homologous chromosomes.</a:t>
            </a:r>
          </a:p>
          <a:p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4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4F2E-8A6A-48BA-AF02-B853104441D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9C93-E23F-4EDC-8A04-D00D6F89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5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U44tR0hJ8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AD95-2A27-4137-B5FC-358906586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 that there is a test over chapters 11 and 12 on Thursday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B60DE-26C6-407C-B431-9E3E712DC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6863" y="995363"/>
            <a:ext cx="8548687" cy="2678566"/>
            <a:chOff x="296863" y="995363"/>
            <a:chExt cx="8548687" cy="2678566"/>
          </a:xfrm>
        </p:grpSpPr>
        <p:pic>
          <p:nvPicPr>
            <p:cNvPr id="11266" name="Picture 15" descr="12_09aLinkedGenesEx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930"/>
            <a:stretch/>
          </p:blipFill>
          <p:spPr bwMode="auto">
            <a:xfrm>
              <a:off x="296863" y="1004888"/>
              <a:ext cx="8548687" cy="266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Text Box 31"/>
            <p:cNvSpPr txBox="1">
              <a:spLocks noChangeArrowheads="1"/>
            </p:cNvSpPr>
            <p:nvPr/>
          </p:nvSpPr>
          <p:spPr bwMode="auto">
            <a:xfrm>
              <a:off x="327025" y="995363"/>
              <a:ext cx="1350963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srgbClr val="C82C31"/>
                  </a:solidFill>
                </a:rPr>
                <a:t>Experiment</a:t>
              </a:r>
            </a:p>
          </p:txBody>
        </p:sp>
        <p:sp>
          <p:nvSpPr>
            <p:cNvPr id="11269" name="Text Box 31"/>
            <p:cNvSpPr txBox="1">
              <a:spLocks noChangeArrowheads="1"/>
            </p:cNvSpPr>
            <p:nvPr/>
          </p:nvSpPr>
          <p:spPr bwMode="auto">
            <a:xfrm>
              <a:off x="346075" y="1395413"/>
              <a:ext cx="167481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P Generation</a:t>
              </a:r>
            </a:p>
            <a:p>
              <a:r>
                <a:rPr lang="en-US" altLang="en-US" sz="1800" b="1"/>
                <a:t>(homozygous)</a:t>
              </a:r>
            </a:p>
          </p:txBody>
        </p:sp>
        <p:sp>
          <p:nvSpPr>
            <p:cNvPr id="11270" name="Text Box 31"/>
            <p:cNvSpPr txBox="1">
              <a:spLocks noChangeArrowheads="1"/>
            </p:cNvSpPr>
            <p:nvPr/>
          </p:nvSpPr>
          <p:spPr bwMode="auto">
            <a:xfrm>
              <a:off x="339725" y="2049463"/>
              <a:ext cx="1624013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/>
                <a:t>Wild type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(gray body,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normal wings)</a:t>
              </a:r>
            </a:p>
          </p:txBody>
        </p:sp>
        <p:sp>
          <p:nvSpPr>
            <p:cNvPr id="11273" name="Text Box 31"/>
            <p:cNvSpPr txBox="1">
              <a:spLocks noChangeArrowheads="1"/>
            </p:cNvSpPr>
            <p:nvPr/>
          </p:nvSpPr>
          <p:spPr bwMode="auto">
            <a:xfrm>
              <a:off x="336550" y="3097213"/>
              <a:ext cx="15351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</a:t>
              </a:r>
            </a:p>
          </p:txBody>
        </p:sp>
        <p:sp>
          <p:nvSpPr>
            <p:cNvPr id="11276" name="Text Box 31"/>
            <p:cNvSpPr txBox="1">
              <a:spLocks noChangeArrowheads="1"/>
            </p:cNvSpPr>
            <p:nvPr/>
          </p:nvSpPr>
          <p:spPr bwMode="auto">
            <a:xfrm>
              <a:off x="6178550" y="3040063"/>
              <a:ext cx="11922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  </a:t>
              </a:r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 </a:t>
              </a:r>
              <a:r>
                <a:rPr lang="en-US" altLang="en-US" sz="1800" b="1" i="1"/>
                <a:t>vg</a:t>
              </a:r>
              <a:endParaRPr lang="en-US" altLang="en-US" sz="1800" b="1" baseline="30000">
                <a:sym typeface="Symbol" pitchFamily="84" charset="2"/>
              </a:endParaRPr>
            </a:p>
          </p:txBody>
        </p:sp>
        <p:sp>
          <p:nvSpPr>
            <p:cNvPr id="11277" name="Text Box 31"/>
            <p:cNvSpPr txBox="1">
              <a:spLocks noChangeArrowheads="1"/>
            </p:cNvSpPr>
            <p:nvPr/>
          </p:nvSpPr>
          <p:spPr bwMode="auto">
            <a:xfrm>
              <a:off x="6178550" y="2062163"/>
              <a:ext cx="1884363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/>
                <a:t>Double mutant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(black body,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vestigial wings)</a:t>
              </a:r>
              <a:endParaRPr lang="en-US" altLang="en-US" sz="1800" b="1" baseline="30000">
                <a:sym typeface="Symbol" pitchFamily="84" charset="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8553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400" dirty="0"/>
              <a:t>Morgan did experiments with fruit flies that show how linkage affects inheritance of two characters.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2286000"/>
            <a:ext cx="1905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96864" y="3657600"/>
            <a:ext cx="4471080" cy="2003425"/>
            <a:chOff x="296864" y="3657600"/>
            <a:chExt cx="4471080" cy="2003425"/>
          </a:xfrm>
        </p:grpSpPr>
        <p:pic>
          <p:nvPicPr>
            <p:cNvPr id="18" name="Picture 15" descr="12_09aLinkedGenesEx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33" r="47699" b="3931"/>
            <a:stretch/>
          </p:blipFill>
          <p:spPr bwMode="auto">
            <a:xfrm>
              <a:off x="296864" y="3657600"/>
              <a:ext cx="4471080" cy="200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346075" y="3922713"/>
              <a:ext cx="239871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F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 dihybrid testcross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339725" y="4259263"/>
              <a:ext cx="2900363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dirty="0"/>
                <a:t>Wild-type F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 dihybrid</a:t>
              </a:r>
            </a:p>
            <a:p>
              <a:r>
                <a:rPr lang="en-US" altLang="en-US" sz="1800" b="1" dirty="0"/>
                <a:t>(gray body, normal wings)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336550" y="5199063"/>
              <a:ext cx="1446213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 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vg</a:t>
              </a:r>
              <a:endParaRPr lang="en-US" altLang="en-US" sz="1800" b="1" baseline="30000">
                <a:sym typeface="Symbol" pitchFamily="84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49586" y="3543300"/>
            <a:ext cx="4153127" cy="2154238"/>
            <a:chOff x="4849586" y="3543300"/>
            <a:chExt cx="4153127" cy="2154238"/>
          </a:xfrm>
        </p:grpSpPr>
        <p:pic>
          <p:nvPicPr>
            <p:cNvPr id="23" name="Picture 15" descr="12_09aLinkedGenesEx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57" t="52374" b="3931"/>
            <a:stretch/>
          </p:blipFill>
          <p:spPr bwMode="auto">
            <a:xfrm>
              <a:off x="4849586" y="3543300"/>
              <a:ext cx="3995964" cy="211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7118350" y="5313363"/>
              <a:ext cx="11541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 </a:t>
              </a:r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  </a:t>
              </a:r>
              <a:r>
                <a:rPr lang="en-US" altLang="en-US" sz="1800" b="1" i="1"/>
                <a:t>vg</a:t>
              </a:r>
              <a:endParaRPr lang="en-US" altLang="en-US" sz="1800" b="1" baseline="30000">
                <a:sym typeface="Symbol" pitchFamily="84" charset="2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7042150" y="4176713"/>
              <a:ext cx="1960563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Homozygous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recessive (black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body, vestigial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wings)</a:t>
              </a:r>
              <a:endParaRPr lang="en-US" altLang="en-US" sz="1800" b="1" baseline="30000" dirty="0">
                <a:sym typeface="Symbol" pitchFamily="84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103" y="6309757"/>
            <a:ext cx="723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 all the gametes these flies could produce.</a:t>
            </a:r>
          </a:p>
        </p:txBody>
      </p:sp>
    </p:spTree>
    <p:extLst>
      <p:ext uri="{BB962C8B-B14F-4D97-AF65-F5344CB8AC3E}">
        <p14:creationId xmlns:p14="http://schemas.microsoft.com/office/powerpoint/2010/main" val="41032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8" descr="12_09bLinkedGenesResult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054"/>
          <a:stretch/>
        </p:blipFill>
        <p:spPr bwMode="auto">
          <a:xfrm>
            <a:off x="296863" y="-76200"/>
            <a:ext cx="8548687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2673350" y="3589338"/>
            <a:ext cx="14462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3" name="Text Box 31"/>
          <p:cNvSpPr txBox="1">
            <a:spLocks noChangeArrowheads="1"/>
          </p:cNvSpPr>
          <p:nvPr/>
        </p:nvSpPr>
        <p:spPr bwMode="auto">
          <a:xfrm>
            <a:off x="4267200" y="3582988"/>
            <a:ext cx="10461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4" name="Text Box 31"/>
          <p:cNvSpPr txBox="1">
            <a:spLocks noChangeArrowheads="1"/>
          </p:cNvSpPr>
          <p:nvPr/>
        </p:nvSpPr>
        <p:spPr bwMode="auto">
          <a:xfrm>
            <a:off x="5480050" y="3595688"/>
            <a:ext cx="11858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5" name="Text Box 31"/>
          <p:cNvSpPr txBox="1">
            <a:spLocks noChangeArrowheads="1"/>
          </p:cNvSpPr>
          <p:nvPr/>
        </p:nvSpPr>
        <p:spPr bwMode="auto">
          <a:xfrm>
            <a:off x="6813550" y="3589338"/>
            <a:ext cx="1198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 </a:t>
            </a:r>
            <a:r>
              <a:rPr lang="en-US" altLang="en-US" sz="1800" b="1" i="1"/>
              <a:t>vg</a:t>
            </a:r>
          </a:p>
        </p:txBody>
      </p:sp>
      <p:sp>
        <p:nvSpPr>
          <p:cNvPr id="12296" name="Text Box 31"/>
          <p:cNvSpPr txBox="1">
            <a:spLocks noChangeArrowheads="1"/>
          </p:cNvSpPr>
          <p:nvPr/>
        </p:nvSpPr>
        <p:spPr bwMode="auto">
          <a:xfrm>
            <a:off x="2397125" y="515938"/>
            <a:ext cx="5699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Eggs</a:t>
            </a:r>
          </a:p>
        </p:txBody>
      </p:sp>
      <p:sp>
        <p:nvSpPr>
          <p:cNvPr id="12297" name="Text Box 31"/>
          <p:cNvSpPr txBox="1">
            <a:spLocks noChangeArrowheads="1"/>
          </p:cNvSpPr>
          <p:nvPr/>
        </p:nvSpPr>
        <p:spPr bwMode="auto">
          <a:xfrm>
            <a:off x="1717675" y="2497138"/>
            <a:ext cx="8239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Sperm</a:t>
            </a:r>
          </a:p>
        </p:txBody>
      </p:sp>
      <p:sp>
        <p:nvSpPr>
          <p:cNvPr id="12298" name="Text Box 31"/>
          <p:cNvSpPr txBox="1">
            <a:spLocks noChangeArrowheads="1"/>
          </p:cNvSpPr>
          <p:nvPr/>
        </p:nvSpPr>
        <p:spPr bwMode="auto">
          <a:xfrm>
            <a:off x="1809750" y="190658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9" name="Text Box 31"/>
          <p:cNvSpPr txBox="1">
            <a:spLocks noChangeArrowheads="1"/>
          </p:cNvSpPr>
          <p:nvPr/>
        </p:nvSpPr>
        <p:spPr bwMode="auto">
          <a:xfrm>
            <a:off x="3098800" y="47783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12300" name="Text Box 31"/>
          <p:cNvSpPr txBox="1">
            <a:spLocks noChangeArrowheads="1"/>
          </p:cNvSpPr>
          <p:nvPr/>
        </p:nvSpPr>
        <p:spPr bwMode="auto">
          <a:xfrm>
            <a:off x="5765800" y="48418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301" name="Text Box 31"/>
          <p:cNvSpPr txBox="1">
            <a:spLocks noChangeArrowheads="1"/>
          </p:cNvSpPr>
          <p:nvPr/>
        </p:nvSpPr>
        <p:spPr bwMode="auto">
          <a:xfrm>
            <a:off x="4540250" y="484188"/>
            <a:ext cx="5302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302" name="Text Box 31"/>
          <p:cNvSpPr txBox="1">
            <a:spLocks noChangeArrowheads="1"/>
          </p:cNvSpPr>
          <p:nvPr/>
        </p:nvSpPr>
        <p:spPr bwMode="auto">
          <a:xfrm>
            <a:off x="7035800" y="48418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12303" name="Text Box 31"/>
          <p:cNvSpPr txBox="1">
            <a:spLocks noChangeArrowheads="1"/>
          </p:cNvSpPr>
          <p:nvPr/>
        </p:nvSpPr>
        <p:spPr bwMode="auto">
          <a:xfrm>
            <a:off x="2562225" y="1246188"/>
            <a:ext cx="15414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Wild-type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(gray-normal)</a:t>
            </a:r>
          </a:p>
        </p:txBody>
      </p:sp>
      <p:sp>
        <p:nvSpPr>
          <p:cNvPr id="12304" name="Text Box 31"/>
          <p:cNvSpPr txBox="1">
            <a:spLocks noChangeArrowheads="1"/>
          </p:cNvSpPr>
          <p:nvPr/>
        </p:nvSpPr>
        <p:spPr bwMode="auto">
          <a:xfrm>
            <a:off x="4206875" y="1246188"/>
            <a:ext cx="10588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Black-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vestigial</a:t>
            </a:r>
          </a:p>
        </p:txBody>
      </p:sp>
      <p:sp>
        <p:nvSpPr>
          <p:cNvPr id="12305" name="Text Box 31"/>
          <p:cNvSpPr txBox="1">
            <a:spLocks noChangeArrowheads="1"/>
          </p:cNvSpPr>
          <p:nvPr/>
        </p:nvSpPr>
        <p:spPr bwMode="auto">
          <a:xfrm>
            <a:off x="5616575" y="1233488"/>
            <a:ext cx="957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Gray-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vestigial</a:t>
            </a: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6886575" y="1246188"/>
            <a:ext cx="1046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Black-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normal</a:t>
            </a: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296069" y="-76200"/>
            <a:ext cx="17637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dirty="0"/>
              <a:t>Testcross</a:t>
            </a:r>
          </a:p>
          <a:p>
            <a:r>
              <a:rPr lang="en-US" altLang="en-US" sz="2800" b="1" dirty="0"/>
              <a:t>offspring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87FCA-9F38-49EB-A4A0-AACDA3587F67}"/>
              </a:ext>
            </a:extLst>
          </p:cNvPr>
          <p:cNvSpPr/>
          <p:nvPr/>
        </p:nvSpPr>
        <p:spPr>
          <a:xfrm>
            <a:off x="2541588" y="1066800"/>
            <a:ext cx="5688012" cy="2921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8" descr="12_09bLinkedGenesResul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296863" y="-76200"/>
            <a:ext cx="8548687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2673350" y="3589338"/>
            <a:ext cx="14462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3" name="Text Box 31"/>
          <p:cNvSpPr txBox="1">
            <a:spLocks noChangeArrowheads="1"/>
          </p:cNvSpPr>
          <p:nvPr/>
        </p:nvSpPr>
        <p:spPr bwMode="auto">
          <a:xfrm>
            <a:off x="4267200" y="3582988"/>
            <a:ext cx="10461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4" name="Text Box 31"/>
          <p:cNvSpPr txBox="1">
            <a:spLocks noChangeArrowheads="1"/>
          </p:cNvSpPr>
          <p:nvPr/>
        </p:nvSpPr>
        <p:spPr bwMode="auto">
          <a:xfrm>
            <a:off x="5480050" y="3595688"/>
            <a:ext cx="11858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5" name="Text Box 31"/>
          <p:cNvSpPr txBox="1">
            <a:spLocks noChangeArrowheads="1"/>
          </p:cNvSpPr>
          <p:nvPr/>
        </p:nvSpPr>
        <p:spPr bwMode="auto">
          <a:xfrm>
            <a:off x="6813550" y="3589338"/>
            <a:ext cx="1198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 </a:t>
            </a:r>
            <a:r>
              <a:rPr lang="en-US" altLang="en-US" sz="1800" b="1" i="1"/>
              <a:t>vg</a:t>
            </a:r>
          </a:p>
        </p:txBody>
      </p:sp>
      <p:sp>
        <p:nvSpPr>
          <p:cNvPr id="12296" name="Text Box 31"/>
          <p:cNvSpPr txBox="1">
            <a:spLocks noChangeArrowheads="1"/>
          </p:cNvSpPr>
          <p:nvPr/>
        </p:nvSpPr>
        <p:spPr bwMode="auto">
          <a:xfrm>
            <a:off x="2397125" y="515938"/>
            <a:ext cx="5699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Eggs</a:t>
            </a:r>
          </a:p>
        </p:txBody>
      </p:sp>
      <p:sp>
        <p:nvSpPr>
          <p:cNvPr id="12297" name="Text Box 31"/>
          <p:cNvSpPr txBox="1">
            <a:spLocks noChangeArrowheads="1"/>
          </p:cNvSpPr>
          <p:nvPr/>
        </p:nvSpPr>
        <p:spPr bwMode="auto">
          <a:xfrm>
            <a:off x="1717675" y="2497138"/>
            <a:ext cx="8239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Sperm</a:t>
            </a:r>
          </a:p>
        </p:txBody>
      </p:sp>
      <p:sp>
        <p:nvSpPr>
          <p:cNvPr id="12298" name="Text Box 31"/>
          <p:cNvSpPr txBox="1">
            <a:spLocks noChangeArrowheads="1"/>
          </p:cNvSpPr>
          <p:nvPr/>
        </p:nvSpPr>
        <p:spPr bwMode="auto">
          <a:xfrm>
            <a:off x="1809750" y="190658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299" name="Text Box 31"/>
          <p:cNvSpPr txBox="1">
            <a:spLocks noChangeArrowheads="1"/>
          </p:cNvSpPr>
          <p:nvPr/>
        </p:nvSpPr>
        <p:spPr bwMode="auto">
          <a:xfrm>
            <a:off x="3098800" y="47783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12300" name="Text Box 31"/>
          <p:cNvSpPr txBox="1">
            <a:spLocks noChangeArrowheads="1"/>
          </p:cNvSpPr>
          <p:nvPr/>
        </p:nvSpPr>
        <p:spPr bwMode="auto">
          <a:xfrm>
            <a:off x="5765800" y="48418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301" name="Text Box 31"/>
          <p:cNvSpPr txBox="1">
            <a:spLocks noChangeArrowheads="1"/>
          </p:cNvSpPr>
          <p:nvPr/>
        </p:nvSpPr>
        <p:spPr bwMode="auto">
          <a:xfrm>
            <a:off x="4540250" y="484188"/>
            <a:ext cx="5302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/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302" name="Text Box 31"/>
          <p:cNvSpPr txBox="1">
            <a:spLocks noChangeArrowheads="1"/>
          </p:cNvSpPr>
          <p:nvPr/>
        </p:nvSpPr>
        <p:spPr bwMode="auto">
          <a:xfrm>
            <a:off x="7035800" y="484188"/>
            <a:ext cx="6699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/>
              <a:t>vg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12303" name="Text Box 31"/>
          <p:cNvSpPr txBox="1">
            <a:spLocks noChangeArrowheads="1"/>
          </p:cNvSpPr>
          <p:nvPr/>
        </p:nvSpPr>
        <p:spPr bwMode="auto">
          <a:xfrm>
            <a:off x="2562225" y="1246188"/>
            <a:ext cx="15414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Wild-type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(gray-normal)</a:t>
            </a:r>
          </a:p>
        </p:txBody>
      </p:sp>
      <p:sp>
        <p:nvSpPr>
          <p:cNvPr id="12304" name="Text Box 31"/>
          <p:cNvSpPr txBox="1">
            <a:spLocks noChangeArrowheads="1"/>
          </p:cNvSpPr>
          <p:nvPr/>
        </p:nvSpPr>
        <p:spPr bwMode="auto">
          <a:xfrm>
            <a:off x="4206875" y="1246188"/>
            <a:ext cx="10588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Black-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vestigial</a:t>
            </a:r>
          </a:p>
        </p:txBody>
      </p:sp>
      <p:sp>
        <p:nvSpPr>
          <p:cNvPr id="12305" name="Text Box 31"/>
          <p:cNvSpPr txBox="1">
            <a:spLocks noChangeArrowheads="1"/>
          </p:cNvSpPr>
          <p:nvPr/>
        </p:nvSpPr>
        <p:spPr bwMode="auto">
          <a:xfrm>
            <a:off x="5616575" y="1233488"/>
            <a:ext cx="957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Gray-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vestigial</a:t>
            </a: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6886575" y="1246188"/>
            <a:ext cx="1046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Black-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normal</a:t>
            </a: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296069" y="-76200"/>
            <a:ext cx="17637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dirty="0"/>
              <a:t>Testcross</a:t>
            </a:r>
          </a:p>
          <a:p>
            <a:r>
              <a:rPr lang="en-US" altLang="en-US" sz="2800" b="1" dirty="0"/>
              <a:t>offspring</a:t>
            </a:r>
          </a:p>
        </p:txBody>
      </p:sp>
      <p:sp>
        <p:nvSpPr>
          <p:cNvPr id="12309" name="Text Box 31"/>
          <p:cNvSpPr txBox="1">
            <a:spLocks noChangeArrowheads="1"/>
          </p:cNvSpPr>
          <p:nvPr/>
        </p:nvSpPr>
        <p:spPr bwMode="auto">
          <a:xfrm>
            <a:off x="336550" y="4192588"/>
            <a:ext cx="23447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PREDICTED RATIOS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361950" y="4579938"/>
            <a:ext cx="21415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Genes on different</a:t>
            </a:r>
          </a:p>
          <a:p>
            <a:r>
              <a:rPr lang="en-US" altLang="en-US" sz="1800" b="1"/>
              <a:t>chromosomes: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311" name="Text Box 31"/>
          <p:cNvSpPr txBox="1">
            <a:spLocks noChangeArrowheads="1"/>
          </p:cNvSpPr>
          <p:nvPr/>
        </p:nvSpPr>
        <p:spPr bwMode="auto">
          <a:xfrm>
            <a:off x="374650" y="5259388"/>
            <a:ext cx="17351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Genes on same</a:t>
            </a:r>
          </a:p>
          <a:p>
            <a:r>
              <a:rPr lang="en-US" altLang="en-US" sz="1800" b="1"/>
              <a:t>chromosome: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2312" name="Text Box 31"/>
          <p:cNvSpPr txBox="1">
            <a:spLocks noChangeArrowheads="1"/>
          </p:cNvSpPr>
          <p:nvPr/>
        </p:nvSpPr>
        <p:spPr bwMode="auto">
          <a:xfrm>
            <a:off x="358775" y="6084888"/>
            <a:ext cx="8810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>
                <a:solidFill>
                  <a:srgbClr val="C82C31"/>
                </a:solidFill>
              </a:rPr>
              <a:t>Results</a:t>
            </a:r>
          </a:p>
        </p:txBody>
      </p:sp>
      <p:sp>
        <p:nvSpPr>
          <p:cNvPr id="12313" name="Text Box 31"/>
          <p:cNvSpPr txBox="1">
            <a:spLocks noChangeArrowheads="1"/>
          </p:cNvSpPr>
          <p:nvPr/>
        </p:nvSpPr>
        <p:spPr bwMode="auto">
          <a:xfrm>
            <a:off x="4183063" y="60960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14" name="Text Box 31"/>
          <p:cNvSpPr txBox="1">
            <a:spLocks noChangeArrowheads="1"/>
          </p:cNvSpPr>
          <p:nvPr/>
        </p:nvSpPr>
        <p:spPr bwMode="auto">
          <a:xfrm>
            <a:off x="3311525" y="6091238"/>
            <a:ext cx="39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/>
              <a:t>965</a:t>
            </a:r>
          </a:p>
        </p:txBody>
      </p:sp>
      <p:sp>
        <p:nvSpPr>
          <p:cNvPr id="12315" name="Text Box 31"/>
          <p:cNvSpPr txBox="1">
            <a:spLocks noChangeArrowheads="1"/>
          </p:cNvSpPr>
          <p:nvPr/>
        </p:nvSpPr>
        <p:spPr bwMode="auto">
          <a:xfrm>
            <a:off x="4664075" y="6103938"/>
            <a:ext cx="39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944</a:t>
            </a:r>
          </a:p>
        </p:txBody>
      </p:sp>
      <p:sp>
        <p:nvSpPr>
          <p:cNvPr id="12316" name="Text Box 31"/>
          <p:cNvSpPr txBox="1">
            <a:spLocks noChangeArrowheads="1"/>
          </p:cNvSpPr>
          <p:nvPr/>
        </p:nvSpPr>
        <p:spPr bwMode="auto">
          <a:xfrm>
            <a:off x="5997575" y="6103938"/>
            <a:ext cx="39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206</a:t>
            </a:r>
          </a:p>
        </p:txBody>
      </p:sp>
      <p:sp>
        <p:nvSpPr>
          <p:cNvPr id="12317" name="Text Box 31"/>
          <p:cNvSpPr txBox="1">
            <a:spLocks noChangeArrowheads="1"/>
          </p:cNvSpPr>
          <p:nvPr/>
        </p:nvSpPr>
        <p:spPr bwMode="auto">
          <a:xfrm>
            <a:off x="7375525" y="6103938"/>
            <a:ext cx="39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185</a:t>
            </a:r>
          </a:p>
        </p:txBody>
      </p:sp>
      <p:sp>
        <p:nvSpPr>
          <p:cNvPr id="12318" name="Text Box 31"/>
          <p:cNvSpPr txBox="1">
            <a:spLocks noChangeArrowheads="1"/>
          </p:cNvSpPr>
          <p:nvPr/>
        </p:nvSpPr>
        <p:spPr bwMode="auto">
          <a:xfrm>
            <a:off x="5494338" y="60960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799263" y="60960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20" name="Text Box 31"/>
          <p:cNvSpPr txBox="1">
            <a:spLocks noChangeArrowheads="1"/>
          </p:cNvSpPr>
          <p:nvPr/>
        </p:nvSpPr>
        <p:spPr bwMode="auto">
          <a:xfrm>
            <a:off x="4183063" y="54356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21" name="Text Box 31"/>
          <p:cNvSpPr txBox="1">
            <a:spLocks noChangeArrowheads="1"/>
          </p:cNvSpPr>
          <p:nvPr/>
        </p:nvSpPr>
        <p:spPr bwMode="auto">
          <a:xfrm>
            <a:off x="5494338" y="54356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22" name="Text Box 31"/>
          <p:cNvSpPr txBox="1">
            <a:spLocks noChangeArrowheads="1"/>
          </p:cNvSpPr>
          <p:nvPr/>
        </p:nvSpPr>
        <p:spPr bwMode="auto">
          <a:xfrm>
            <a:off x="6799263" y="54356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23" name="Text Box 31"/>
          <p:cNvSpPr txBox="1">
            <a:spLocks noChangeArrowheads="1"/>
          </p:cNvSpPr>
          <p:nvPr/>
        </p:nvSpPr>
        <p:spPr bwMode="auto">
          <a:xfrm>
            <a:off x="4183063" y="4676775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24" name="Text Box 31"/>
          <p:cNvSpPr txBox="1">
            <a:spLocks noChangeArrowheads="1"/>
          </p:cNvSpPr>
          <p:nvPr/>
        </p:nvSpPr>
        <p:spPr bwMode="auto">
          <a:xfrm>
            <a:off x="5494338" y="4676775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25" name="Text Box 31"/>
          <p:cNvSpPr txBox="1">
            <a:spLocks noChangeArrowheads="1"/>
          </p:cNvSpPr>
          <p:nvPr/>
        </p:nvSpPr>
        <p:spPr bwMode="auto">
          <a:xfrm>
            <a:off x="6799263" y="4676775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:</a:t>
            </a:r>
          </a:p>
        </p:txBody>
      </p:sp>
      <p:sp>
        <p:nvSpPr>
          <p:cNvPr id="12326" name="Text Box 31"/>
          <p:cNvSpPr txBox="1">
            <a:spLocks noChangeArrowheads="1"/>
          </p:cNvSpPr>
          <p:nvPr/>
        </p:nvSpPr>
        <p:spPr bwMode="auto">
          <a:xfrm>
            <a:off x="3448050" y="4678363"/>
            <a:ext cx="163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/>
              <a:t>1</a:t>
            </a:r>
          </a:p>
        </p:txBody>
      </p:sp>
      <p:sp>
        <p:nvSpPr>
          <p:cNvPr id="12327" name="Text Box 31"/>
          <p:cNvSpPr txBox="1">
            <a:spLocks noChangeArrowheads="1"/>
          </p:cNvSpPr>
          <p:nvPr/>
        </p:nvSpPr>
        <p:spPr bwMode="auto">
          <a:xfrm>
            <a:off x="4794250" y="4678363"/>
            <a:ext cx="163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1</a:t>
            </a:r>
          </a:p>
        </p:txBody>
      </p:sp>
      <p:sp>
        <p:nvSpPr>
          <p:cNvPr id="12328" name="Text Box 31"/>
          <p:cNvSpPr txBox="1">
            <a:spLocks noChangeArrowheads="1"/>
          </p:cNvSpPr>
          <p:nvPr/>
        </p:nvSpPr>
        <p:spPr bwMode="auto">
          <a:xfrm>
            <a:off x="6124575" y="4678363"/>
            <a:ext cx="163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1</a:t>
            </a:r>
          </a:p>
        </p:txBody>
      </p:sp>
      <p:sp>
        <p:nvSpPr>
          <p:cNvPr id="12329" name="Text Box 31"/>
          <p:cNvSpPr txBox="1">
            <a:spLocks noChangeArrowheads="1"/>
          </p:cNvSpPr>
          <p:nvPr/>
        </p:nvSpPr>
        <p:spPr bwMode="auto">
          <a:xfrm>
            <a:off x="7513638" y="4678363"/>
            <a:ext cx="163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1</a:t>
            </a:r>
          </a:p>
        </p:txBody>
      </p:sp>
      <p:sp>
        <p:nvSpPr>
          <p:cNvPr id="12330" name="Text Box 31"/>
          <p:cNvSpPr txBox="1">
            <a:spLocks noChangeArrowheads="1"/>
          </p:cNvSpPr>
          <p:nvPr/>
        </p:nvSpPr>
        <p:spPr bwMode="auto">
          <a:xfrm>
            <a:off x="4794250" y="5441950"/>
            <a:ext cx="163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1</a:t>
            </a:r>
          </a:p>
        </p:txBody>
      </p:sp>
      <p:sp>
        <p:nvSpPr>
          <p:cNvPr id="12331" name="Text Box 31"/>
          <p:cNvSpPr txBox="1">
            <a:spLocks noChangeArrowheads="1"/>
          </p:cNvSpPr>
          <p:nvPr/>
        </p:nvSpPr>
        <p:spPr bwMode="auto">
          <a:xfrm>
            <a:off x="3455988" y="5441950"/>
            <a:ext cx="163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/>
              <a:t>1</a:t>
            </a:r>
          </a:p>
        </p:txBody>
      </p:sp>
      <p:sp>
        <p:nvSpPr>
          <p:cNvPr id="12332" name="Text Box 31"/>
          <p:cNvSpPr txBox="1">
            <a:spLocks noChangeArrowheads="1"/>
          </p:cNvSpPr>
          <p:nvPr/>
        </p:nvSpPr>
        <p:spPr bwMode="auto">
          <a:xfrm>
            <a:off x="6130925" y="5441950"/>
            <a:ext cx="163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0</a:t>
            </a:r>
          </a:p>
        </p:txBody>
      </p:sp>
      <p:sp>
        <p:nvSpPr>
          <p:cNvPr id="12333" name="Text Box 31"/>
          <p:cNvSpPr txBox="1">
            <a:spLocks noChangeArrowheads="1"/>
          </p:cNvSpPr>
          <p:nvPr/>
        </p:nvSpPr>
        <p:spPr bwMode="auto">
          <a:xfrm>
            <a:off x="7510463" y="5441950"/>
            <a:ext cx="163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581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/>
      <p:bldP spid="12315" grpId="0"/>
      <p:bldP spid="12316" grpId="0"/>
      <p:bldP spid="12317" grpId="0"/>
      <p:bldP spid="12326" grpId="0"/>
      <p:bldP spid="12327" grpId="0"/>
      <p:bldP spid="12328" grpId="0"/>
      <p:bldP spid="12329" grpId="0"/>
      <p:bldP spid="12330" grpId="0"/>
      <p:bldP spid="12331" grpId="0"/>
      <p:bldP spid="12332" grpId="0"/>
      <p:bldP spid="123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8" descr="12_10bRecombTestcros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296863" y="225425"/>
            <a:ext cx="8548687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3225800" y="425450"/>
            <a:ext cx="796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   </a:t>
            </a:r>
            <a:r>
              <a:rPr lang="en-US" altLang="en-US" sz="1600" b="1" i="1">
                <a:sym typeface="Symbol" pitchFamily="84" charset="2"/>
              </a:rPr>
              <a:t>vg</a:t>
            </a:r>
            <a:r>
              <a:rPr lang="en-US" altLang="en-US" sz="1600" b="1" baseline="30000">
                <a:sym typeface="Symbol" pitchFamily="84" charset="2"/>
              </a:rPr>
              <a:t>+</a:t>
            </a:r>
            <a:endParaRPr lang="en-US" altLang="en-US" sz="1600" b="1"/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3236913" y="1025525"/>
            <a:ext cx="5572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3346450" y="17843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  </a:t>
            </a:r>
            <a:r>
              <a:rPr lang="en-US" altLang="en-US" sz="1600" b="1" i="1">
                <a:sym typeface="Symbol" pitchFamily="84" charset="2"/>
              </a:rPr>
              <a:t>vg</a:t>
            </a:r>
            <a:r>
              <a:rPr lang="en-US" altLang="en-US" sz="1600" b="1" baseline="30000">
                <a:sym typeface="Symbol" pitchFamily="84" charset="2"/>
              </a:rPr>
              <a:t>+</a:t>
            </a:r>
            <a:endParaRPr lang="en-US" altLang="en-US" sz="1600" b="1"/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3302000" y="2289175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  </a:t>
            </a:r>
            <a:r>
              <a:rPr lang="en-US" altLang="en-US" sz="1600" b="1" i="1">
                <a:sym typeface="Symbol" pitchFamily="84" charset="2"/>
              </a:rPr>
              <a:t>vg</a:t>
            </a:r>
            <a:r>
              <a:rPr lang="en-US" altLang="en-US" sz="1600" b="1" baseline="30000">
                <a:sym typeface="Symbol" pitchFamily="84" charset="2"/>
              </a:rPr>
              <a:t>+</a:t>
            </a:r>
            <a:endParaRPr lang="en-US" altLang="en-US" sz="1600" b="1"/>
          </a:p>
        </p:txBody>
      </p: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3335338" y="2579688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3335338" y="3094038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3302000" y="349250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  </a:t>
            </a:r>
            <a:r>
              <a:rPr lang="en-US" altLang="en-US" sz="1600" b="1" i="1">
                <a:sym typeface="Symbol" pitchFamily="84" charset="2"/>
              </a:rPr>
              <a:t>vg</a:t>
            </a:r>
            <a:r>
              <a:rPr lang="en-US" altLang="en-US" sz="1600" b="1" baseline="30000">
                <a:sym typeface="Symbol" pitchFamily="84" charset="2"/>
              </a:rPr>
              <a:t>+</a:t>
            </a:r>
            <a:endParaRPr lang="en-US" altLang="en-US" sz="1600" b="1"/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3290888" y="4008438"/>
            <a:ext cx="6334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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3335338" y="4338638"/>
            <a:ext cx="6334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r>
              <a:rPr lang="en-US" altLang="en-US" sz="1600" b="1" baseline="30000">
                <a:sym typeface="Symbol" pitchFamily="84" charset="2"/>
              </a:rPr>
              <a:t></a:t>
            </a:r>
          </a:p>
        </p:txBody>
      </p:sp>
      <p:sp>
        <p:nvSpPr>
          <p:cNvPr id="20493" name="Text Box 31"/>
          <p:cNvSpPr txBox="1">
            <a:spLocks noChangeArrowheads="1"/>
          </p:cNvSpPr>
          <p:nvPr/>
        </p:nvSpPr>
        <p:spPr bwMode="auto">
          <a:xfrm>
            <a:off x="3335338" y="4857750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6630988" y="3094038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5" name="Text Box 31"/>
          <p:cNvSpPr txBox="1">
            <a:spLocks noChangeArrowheads="1"/>
          </p:cNvSpPr>
          <p:nvPr/>
        </p:nvSpPr>
        <p:spPr bwMode="auto">
          <a:xfrm>
            <a:off x="6630988" y="2579688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>
            <a:off x="6630988" y="2306638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6630988" y="1792288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6597650" y="1036638"/>
            <a:ext cx="490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499" name="Text Box 31"/>
          <p:cNvSpPr txBox="1">
            <a:spLocks noChangeArrowheads="1"/>
          </p:cNvSpPr>
          <p:nvPr/>
        </p:nvSpPr>
        <p:spPr bwMode="auto">
          <a:xfrm>
            <a:off x="6586538" y="412750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500" name="Text Box 31"/>
          <p:cNvSpPr txBox="1">
            <a:spLocks noChangeArrowheads="1"/>
          </p:cNvSpPr>
          <p:nvPr/>
        </p:nvSpPr>
        <p:spPr bwMode="auto">
          <a:xfrm>
            <a:off x="955675" y="3200400"/>
            <a:ext cx="901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Meiosis </a:t>
            </a:r>
            <a:r>
              <a:rPr lang="en-US" altLang="en-US" sz="1600" b="1">
                <a:latin typeface="Times" pitchFamily="84" charset="0"/>
              </a:rPr>
              <a:t>I</a:t>
            </a:r>
            <a:endParaRPr lang="en-US" altLang="en-US" sz="1600" b="1"/>
          </a:p>
        </p:txBody>
      </p:sp>
      <p:sp>
        <p:nvSpPr>
          <p:cNvPr id="20501" name="Text Box 31"/>
          <p:cNvSpPr txBox="1">
            <a:spLocks noChangeArrowheads="1"/>
          </p:cNvSpPr>
          <p:nvPr/>
        </p:nvSpPr>
        <p:spPr bwMode="auto">
          <a:xfrm>
            <a:off x="4894263" y="3765550"/>
            <a:ext cx="15684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Meiosis </a:t>
            </a:r>
            <a:r>
              <a:rPr lang="en-US" altLang="en-US" sz="1600" b="1">
                <a:latin typeface="Times" pitchFamily="84" charset="0"/>
              </a:rPr>
              <a:t>I </a:t>
            </a:r>
            <a:r>
              <a:rPr lang="en-US" altLang="en-US" sz="1600" b="1"/>
              <a:t>and </a:t>
            </a:r>
            <a:r>
              <a:rPr lang="en-US" altLang="en-US" sz="1600" b="1">
                <a:latin typeface="Times" pitchFamily="84" charset="0"/>
              </a:rPr>
              <a:t>II</a:t>
            </a:r>
          </a:p>
        </p:txBody>
      </p:sp>
      <p:sp>
        <p:nvSpPr>
          <p:cNvPr id="20502" name="Text Box 31"/>
          <p:cNvSpPr txBox="1">
            <a:spLocks noChangeArrowheads="1"/>
          </p:cNvSpPr>
          <p:nvPr/>
        </p:nvSpPr>
        <p:spPr bwMode="auto">
          <a:xfrm>
            <a:off x="955675" y="5051425"/>
            <a:ext cx="9667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Meiosis </a:t>
            </a:r>
            <a:r>
              <a:rPr lang="en-US" altLang="en-US" sz="1600" b="1">
                <a:latin typeface="Times" pitchFamily="84" charset="0"/>
              </a:rPr>
              <a:t>II</a:t>
            </a:r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>
            <a:off x="352425" y="5916613"/>
            <a:ext cx="5286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Eggs</a:t>
            </a:r>
            <a:endParaRPr lang="en-US" altLang="en-US" sz="1600" b="1">
              <a:latin typeface="Times" pitchFamily="84" charset="0"/>
            </a:endParaRPr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>
            <a:off x="2579688" y="5745163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6618288" y="5756275"/>
            <a:ext cx="490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endParaRPr lang="en-US" altLang="en-US" sz="1600" b="1"/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4810125" y="5745163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  </a:t>
            </a:r>
            <a:r>
              <a:rPr lang="en-US" altLang="en-US" sz="1600" b="1" i="1">
                <a:sym typeface="Symbol" pitchFamily="84" charset="2"/>
              </a:rPr>
              <a:t>vg</a:t>
            </a:r>
            <a:r>
              <a:rPr lang="en-US" altLang="en-US" sz="1600" b="1" baseline="30000">
                <a:sym typeface="Symbol" pitchFamily="84" charset="2"/>
              </a:rPr>
              <a:t>+</a:t>
            </a:r>
          </a:p>
        </p:txBody>
      </p:sp>
      <p:sp>
        <p:nvSpPr>
          <p:cNvPr id="20507" name="Text Box 31"/>
          <p:cNvSpPr txBox="1">
            <a:spLocks noChangeArrowheads="1"/>
          </p:cNvSpPr>
          <p:nvPr/>
        </p:nvSpPr>
        <p:spPr bwMode="auto">
          <a:xfrm>
            <a:off x="3671888" y="5734050"/>
            <a:ext cx="6334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+ </a:t>
            </a:r>
            <a:r>
              <a:rPr lang="en-US" altLang="en-US" sz="1600" b="1" i="1">
                <a:sym typeface="Symbol" pitchFamily="84" charset="2"/>
              </a:rPr>
              <a:t>vg</a:t>
            </a:r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1311275" y="57340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/>
              <a:t>b</a:t>
            </a:r>
            <a:r>
              <a:rPr lang="en-US" altLang="en-US" sz="1600" b="1" baseline="30000">
                <a:sym typeface="Symbol" pitchFamily="84" charset="2"/>
              </a:rPr>
              <a:t>+ </a:t>
            </a:r>
            <a:r>
              <a:rPr lang="en-US" altLang="en-US" sz="1600" b="1" i="1">
                <a:sym typeface="Symbol" pitchFamily="84" charset="2"/>
              </a:rPr>
              <a:t>vg</a:t>
            </a:r>
            <a:r>
              <a:rPr lang="en-US" altLang="en-US" sz="1600" b="1" baseline="30000">
                <a:sym typeface="Symbol" pitchFamily="84" charset="2"/>
              </a:rPr>
              <a:t>+</a:t>
            </a:r>
          </a:p>
        </p:txBody>
      </p:sp>
      <p:sp>
        <p:nvSpPr>
          <p:cNvPr id="20509" name="Text Box 31"/>
          <p:cNvSpPr txBox="1">
            <a:spLocks noChangeArrowheads="1"/>
          </p:cNvSpPr>
          <p:nvPr/>
        </p:nvSpPr>
        <p:spPr bwMode="auto">
          <a:xfrm>
            <a:off x="7285038" y="5919788"/>
            <a:ext cx="6334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Sperm</a:t>
            </a:r>
            <a:endParaRPr lang="en-US" altLang="en-US" sz="1600" b="1" baseline="30000">
              <a:sym typeface="Symbol" pitchFamily="84" charset="2"/>
            </a:endParaRPr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781050" y="660400"/>
            <a:ext cx="152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Wild-type F</a:t>
            </a:r>
            <a:r>
              <a:rPr lang="en-US" altLang="en-US" sz="1600" b="1" baseline="-25000"/>
              <a:t>1</a:t>
            </a:r>
            <a:endParaRPr lang="en-US" altLang="en-US" sz="1600" b="1"/>
          </a:p>
          <a:p>
            <a:pPr>
              <a:lnSpc>
                <a:spcPct val="90000"/>
              </a:lnSpc>
            </a:pPr>
            <a:r>
              <a:rPr lang="en-US" altLang="en-US" sz="1600" b="1"/>
              <a:t>dihybrid</a:t>
            </a:r>
          </a:p>
          <a:p>
            <a:pPr>
              <a:lnSpc>
                <a:spcPct val="90000"/>
              </a:lnSpc>
            </a:pPr>
            <a:r>
              <a:rPr lang="en-US" altLang="en-US" sz="1600" b="1"/>
              <a:t>(gray body,</a:t>
            </a:r>
          </a:p>
          <a:p>
            <a:pPr>
              <a:lnSpc>
                <a:spcPct val="90000"/>
              </a:lnSpc>
            </a:pPr>
            <a:r>
              <a:rPr lang="en-US" altLang="en-US" sz="1600" b="1"/>
              <a:t>normal wings)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81769" y="107950"/>
            <a:ext cx="225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>
                <a:solidFill>
                  <a:schemeClr val="tx2"/>
                </a:solidFill>
              </a:rPr>
              <a:t>F</a:t>
            </a:r>
            <a:r>
              <a:rPr lang="en-US" altLang="en-US" sz="1800" b="1" baseline="-25000" dirty="0">
                <a:solidFill>
                  <a:schemeClr val="tx2"/>
                </a:solidFill>
              </a:rPr>
              <a:t>1</a:t>
            </a:r>
            <a:r>
              <a:rPr lang="en-US" altLang="en-US" sz="1800" b="1" dirty="0">
                <a:solidFill>
                  <a:schemeClr val="tx2"/>
                </a:solidFill>
              </a:rPr>
              <a:t> dihybrid testcross</a:t>
            </a: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4006850" y="4851400"/>
            <a:ext cx="1392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Recombinant</a:t>
            </a:r>
          </a:p>
          <a:p>
            <a:r>
              <a:rPr lang="en-US" altLang="en-US" sz="1600" b="1"/>
              <a:t>chromosomes</a:t>
            </a:r>
            <a:endParaRPr lang="en-US" altLang="en-US" sz="1600" b="1">
              <a:latin typeface="Times" pitchFamily="84" charset="0"/>
            </a:endParaRPr>
          </a:p>
        </p:txBody>
      </p:sp>
      <p:sp>
        <p:nvSpPr>
          <p:cNvPr id="20513" name="Text Box 31"/>
          <p:cNvSpPr txBox="1">
            <a:spLocks noChangeArrowheads="1"/>
          </p:cNvSpPr>
          <p:nvPr/>
        </p:nvSpPr>
        <p:spPr bwMode="auto">
          <a:xfrm>
            <a:off x="7283450" y="650875"/>
            <a:ext cx="15557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Homozygous</a:t>
            </a:r>
          </a:p>
          <a:p>
            <a:pPr>
              <a:lnSpc>
                <a:spcPct val="90000"/>
              </a:lnSpc>
            </a:pPr>
            <a:r>
              <a:rPr lang="en-US" altLang="en-US" sz="1600" b="1"/>
              <a:t>recessive</a:t>
            </a:r>
          </a:p>
          <a:p>
            <a:pPr>
              <a:lnSpc>
                <a:spcPct val="90000"/>
              </a:lnSpc>
            </a:pPr>
            <a:r>
              <a:rPr lang="en-US" altLang="en-US" sz="1600" b="1"/>
              <a:t>(black body,</a:t>
            </a:r>
          </a:p>
          <a:p>
            <a:pPr>
              <a:lnSpc>
                <a:spcPct val="90000"/>
              </a:lnSpc>
            </a:pPr>
            <a:r>
              <a:rPr lang="en-US" altLang="en-US" sz="1600" b="1"/>
              <a:t>vestigial wings)</a:t>
            </a:r>
          </a:p>
        </p:txBody>
      </p:sp>
      <p:grpSp>
        <p:nvGrpSpPr>
          <p:cNvPr id="20514" name="Group 37"/>
          <p:cNvGrpSpPr>
            <a:grpSpLocks/>
          </p:cNvGrpSpPr>
          <p:nvPr/>
        </p:nvGrpSpPr>
        <p:grpSpPr bwMode="auto">
          <a:xfrm>
            <a:off x="3424238" y="5321300"/>
            <a:ext cx="1223962" cy="719138"/>
            <a:chOff x="2157" y="3296"/>
            <a:chExt cx="771" cy="453"/>
          </a:xfrm>
        </p:grpSpPr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 flipH="1">
              <a:off x="2157" y="3296"/>
              <a:ext cx="406" cy="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2560" y="3296"/>
              <a:ext cx="368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861344" y="3899694"/>
            <a:ext cx="71834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1769" y="3531384"/>
            <a:ext cx="1582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crossing over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7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9" descr="12_10cRecombOffspr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>
            <a:fillRect/>
          </a:stretch>
        </p:blipFill>
        <p:spPr bwMode="auto">
          <a:xfrm>
            <a:off x="296863" y="563563"/>
            <a:ext cx="8548687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12.10c</a:t>
            </a:r>
          </a:p>
        </p:txBody>
      </p:sp>
      <p:sp>
        <p:nvSpPr>
          <p:cNvPr id="21508" name="Text Box 31"/>
          <p:cNvSpPr txBox="1">
            <a:spLocks noChangeArrowheads="1"/>
          </p:cNvSpPr>
          <p:nvPr/>
        </p:nvSpPr>
        <p:spPr bwMode="auto">
          <a:xfrm>
            <a:off x="2266950" y="15684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</a:t>
            </a:r>
            <a:r>
              <a:rPr lang="en-US" altLang="en-US" sz="1800" b="1" i="1">
                <a:sym typeface="Symbol" pitchFamily="84" charset="2"/>
              </a:rPr>
              <a:t>vg</a:t>
            </a:r>
            <a:r>
              <a:rPr lang="en-US" altLang="en-US" sz="1800" b="1" baseline="30000">
                <a:sym typeface="Symbol" pitchFamily="84" charset="2"/>
              </a:rPr>
              <a:t>+</a:t>
            </a:r>
            <a:endParaRPr lang="en-US" altLang="en-US" sz="1800" b="1"/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3829050" y="15811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</a:t>
            </a:r>
            <a:r>
              <a:rPr lang="en-US" altLang="en-US" sz="1800" b="1" i="1">
                <a:sym typeface="Symbol" pitchFamily="84" charset="2"/>
              </a:rPr>
              <a:t>vg</a:t>
            </a:r>
            <a:endParaRPr lang="en-US" altLang="en-US" sz="1800" b="1"/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6597650" y="15684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>
                <a:sym typeface="Symbol" pitchFamily="84" charset="2"/>
              </a:rPr>
              <a:t>vg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21511" name="Text Box 31"/>
          <p:cNvSpPr txBox="1">
            <a:spLocks noChangeArrowheads="1"/>
          </p:cNvSpPr>
          <p:nvPr/>
        </p:nvSpPr>
        <p:spPr bwMode="auto">
          <a:xfrm>
            <a:off x="5162550" y="15684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</a:t>
            </a:r>
            <a:r>
              <a:rPr lang="en-US" altLang="en-US" sz="1800" b="1" i="1">
                <a:sym typeface="Symbol" pitchFamily="84" charset="2"/>
              </a:rPr>
              <a:t>vg</a:t>
            </a:r>
          </a:p>
        </p:txBody>
      </p:sp>
      <p:sp>
        <p:nvSpPr>
          <p:cNvPr id="21512" name="Text Box 31"/>
          <p:cNvSpPr txBox="1">
            <a:spLocks noChangeArrowheads="1"/>
          </p:cNvSpPr>
          <p:nvPr/>
        </p:nvSpPr>
        <p:spPr bwMode="auto">
          <a:xfrm>
            <a:off x="5200650" y="565150"/>
            <a:ext cx="177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Recombinant</a:t>
            </a:r>
          </a:p>
          <a:p>
            <a:r>
              <a:rPr lang="en-US" altLang="en-US" sz="1800" b="1"/>
              <a:t>chromosomes</a:t>
            </a:r>
            <a:endParaRPr lang="en-US" altLang="en-US" sz="1800" b="1">
              <a:sym typeface="Symbol" pitchFamily="84" charset="2"/>
            </a:endParaRPr>
          </a:p>
        </p:txBody>
      </p:sp>
      <p:sp>
        <p:nvSpPr>
          <p:cNvPr id="21513" name="Text Box 31"/>
          <p:cNvSpPr txBox="1">
            <a:spLocks noChangeArrowheads="1"/>
          </p:cNvSpPr>
          <p:nvPr/>
        </p:nvSpPr>
        <p:spPr bwMode="auto">
          <a:xfrm>
            <a:off x="1173163" y="1795463"/>
            <a:ext cx="5699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Eggs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14" name="Text Box 31"/>
          <p:cNvSpPr txBox="1">
            <a:spLocks noChangeArrowheads="1"/>
          </p:cNvSpPr>
          <p:nvPr/>
        </p:nvSpPr>
        <p:spPr bwMode="auto">
          <a:xfrm>
            <a:off x="6089650" y="2716213"/>
            <a:ext cx="11826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800" b="1"/>
              <a:t>185</a:t>
            </a:r>
          </a:p>
          <a:p>
            <a:pPr algn="ctr"/>
            <a:r>
              <a:rPr lang="en-US" altLang="en-US" sz="1800" b="1"/>
              <a:t>Black-</a:t>
            </a:r>
          </a:p>
          <a:p>
            <a:pPr algn="ctr"/>
            <a:r>
              <a:rPr lang="en-US" altLang="en-US" sz="1800" b="1"/>
              <a:t>normal</a:t>
            </a:r>
          </a:p>
        </p:txBody>
      </p:sp>
      <p:sp>
        <p:nvSpPr>
          <p:cNvPr id="21515" name="Text Box 31"/>
          <p:cNvSpPr txBox="1">
            <a:spLocks noChangeArrowheads="1"/>
          </p:cNvSpPr>
          <p:nvPr/>
        </p:nvSpPr>
        <p:spPr bwMode="auto">
          <a:xfrm>
            <a:off x="4667250" y="2716213"/>
            <a:ext cx="11826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800" b="1"/>
              <a:t>206</a:t>
            </a:r>
          </a:p>
          <a:p>
            <a:pPr algn="ctr"/>
            <a:r>
              <a:rPr lang="en-US" altLang="en-US" sz="1800" b="1"/>
              <a:t>Gray-</a:t>
            </a:r>
          </a:p>
          <a:p>
            <a:pPr algn="ctr"/>
            <a:r>
              <a:rPr lang="en-US" altLang="en-US" sz="1800" b="1"/>
              <a:t>vestigial</a:t>
            </a:r>
          </a:p>
        </p:txBody>
      </p:sp>
      <p:sp>
        <p:nvSpPr>
          <p:cNvPr id="21516" name="Text Box 31"/>
          <p:cNvSpPr txBox="1">
            <a:spLocks noChangeArrowheads="1"/>
          </p:cNvSpPr>
          <p:nvPr/>
        </p:nvSpPr>
        <p:spPr bwMode="auto">
          <a:xfrm>
            <a:off x="3244850" y="2716213"/>
            <a:ext cx="11826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800" b="1"/>
              <a:t>944</a:t>
            </a:r>
          </a:p>
          <a:p>
            <a:pPr algn="ctr"/>
            <a:r>
              <a:rPr lang="en-US" altLang="en-US" sz="1800" b="1"/>
              <a:t>Black-</a:t>
            </a:r>
          </a:p>
          <a:p>
            <a:pPr algn="ctr"/>
            <a:r>
              <a:rPr lang="en-US" altLang="en-US" sz="1800" b="1"/>
              <a:t>vestigial</a:t>
            </a:r>
          </a:p>
        </p:txBody>
      </p:sp>
      <p:sp>
        <p:nvSpPr>
          <p:cNvPr id="21517" name="Text Box 31"/>
          <p:cNvSpPr txBox="1">
            <a:spLocks noChangeArrowheads="1"/>
          </p:cNvSpPr>
          <p:nvPr/>
        </p:nvSpPr>
        <p:spPr bwMode="auto">
          <a:xfrm>
            <a:off x="1524000" y="2716213"/>
            <a:ext cx="15986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800" b="1"/>
              <a:t>965</a:t>
            </a:r>
          </a:p>
          <a:p>
            <a:pPr algn="ctr"/>
            <a:r>
              <a:rPr lang="en-US" altLang="en-US" sz="1800" b="1"/>
              <a:t>Wild type</a:t>
            </a:r>
          </a:p>
          <a:p>
            <a:pPr algn="ctr"/>
            <a:r>
              <a:rPr lang="en-US" altLang="en-US" sz="1800" b="1"/>
              <a:t>(gray-normal)</a:t>
            </a:r>
          </a:p>
        </p:txBody>
      </p:sp>
      <p:sp>
        <p:nvSpPr>
          <p:cNvPr id="21518" name="Text Box 31"/>
          <p:cNvSpPr txBox="1">
            <a:spLocks noChangeArrowheads="1"/>
          </p:cNvSpPr>
          <p:nvPr/>
        </p:nvSpPr>
        <p:spPr bwMode="auto">
          <a:xfrm>
            <a:off x="338138" y="2747963"/>
            <a:ext cx="11699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Testcross</a:t>
            </a:r>
          </a:p>
          <a:p>
            <a:r>
              <a:rPr lang="en-US" altLang="en-US" sz="1800" b="1"/>
              <a:t>offspring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19" name="Text Box 31"/>
          <p:cNvSpPr txBox="1">
            <a:spLocks noChangeArrowheads="1"/>
          </p:cNvSpPr>
          <p:nvPr/>
        </p:nvSpPr>
        <p:spPr bwMode="auto">
          <a:xfrm>
            <a:off x="7815263" y="4386263"/>
            <a:ext cx="8112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Sperm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20" name="Text Box 31"/>
          <p:cNvSpPr txBox="1">
            <a:spLocks noChangeArrowheads="1"/>
          </p:cNvSpPr>
          <p:nvPr/>
        </p:nvSpPr>
        <p:spPr bwMode="auto">
          <a:xfrm>
            <a:off x="8197850" y="33337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</a:t>
            </a:r>
            <a:r>
              <a:rPr lang="en-US" altLang="en-US" sz="1800" b="1" i="1">
                <a:sym typeface="Symbol" pitchFamily="84" charset="2"/>
              </a:rPr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21521" name="Text Box 31"/>
          <p:cNvSpPr txBox="1">
            <a:spLocks noChangeArrowheads="1"/>
          </p:cNvSpPr>
          <p:nvPr/>
        </p:nvSpPr>
        <p:spPr bwMode="auto">
          <a:xfrm>
            <a:off x="6775450" y="43243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 </a:t>
            </a:r>
            <a:r>
              <a:rPr lang="en-US" altLang="en-US" sz="1800" b="1" i="1">
                <a:sym typeface="Symbol" pitchFamily="84" charset="2"/>
              </a:rPr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21522" name="Text Box 31"/>
          <p:cNvSpPr txBox="1">
            <a:spLocks noChangeArrowheads="1"/>
          </p:cNvSpPr>
          <p:nvPr/>
        </p:nvSpPr>
        <p:spPr bwMode="auto">
          <a:xfrm>
            <a:off x="6699250" y="36512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 </a:t>
            </a:r>
            <a:r>
              <a:rPr lang="en-US" altLang="en-US" sz="1800" b="1" i="1">
                <a:sym typeface="Symbol" pitchFamily="84" charset="2"/>
              </a:rPr>
              <a:t>vg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21523" name="Text Box 31"/>
          <p:cNvSpPr txBox="1">
            <a:spLocks noChangeArrowheads="1"/>
          </p:cNvSpPr>
          <p:nvPr/>
        </p:nvSpPr>
        <p:spPr bwMode="auto">
          <a:xfrm>
            <a:off x="5314950" y="36512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>
                <a:sym typeface="Symbol" pitchFamily="84" charset="2"/>
              </a:rPr>
              <a:t>vg</a:t>
            </a:r>
          </a:p>
        </p:txBody>
      </p:sp>
      <p:sp>
        <p:nvSpPr>
          <p:cNvPr id="21524" name="Text Box 31"/>
          <p:cNvSpPr txBox="1">
            <a:spLocks noChangeArrowheads="1"/>
          </p:cNvSpPr>
          <p:nvPr/>
        </p:nvSpPr>
        <p:spPr bwMode="auto">
          <a:xfrm>
            <a:off x="5353050" y="43243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 </a:t>
            </a:r>
            <a:r>
              <a:rPr lang="en-US" altLang="en-US" sz="1800" b="1" i="1">
                <a:sym typeface="Symbol" pitchFamily="84" charset="2"/>
              </a:rPr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3930650" y="43243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 </a:t>
            </a:r>
            <a:r>
              <a:rPr lang="en-US" altLang="en-US" sz="1800" b="1" i="1">
                <a:sym typeface="Symbol" pitchFamily="84" charset="2"/>
              </a:rPr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21526" name="Text Box 31"/>
          <p:cNvSpPr txBox="1">
            <a:spLocks noChangeArrowheads="1"/>
          </p:cNvSpPr>
          <p:nvPr/>
        </p:nvSpPr>
        <p:spPr bwMode="auto">
          <a:xfrm>
            <a:off x="2419350" y="43243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 </a:t>
            </a:r>
            <a:r>
              <a:rPr lang="en-US" altLang="en-US" sz="1800" b="1" i="1">
                <a:sym typeface="Symbol" pitchFamily="84" charset="2"/>
              </a:rPr>
              <a:t>vg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21527" name="Text Box 31"/>
          <p:cNvSpPr txBox="1">
            <a:spLocks noChangeArrowheads="1"/>
          </p:cNvSpPr>
          <p:nvPr/>
        </p:nvSpPr>
        <p:spPr bwMode="auto">
          <a:xfrm>
            <a:off x="2305050" y="3638550"/>
            <a:ext cx="7350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  </a:t>
            </a:r>
            <a:r>
              <a:rPr lang="en-US" altLang="en-US" sz="1800" b="1" i="1">
                <a:sym typeface="Symbol" pitchFamily="84" charset="2"/>
              </a:rPr>
              <a:t>vg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21528" name="Text Box 31"/>
          <p:cNvSpPr txBox="1">
            <a:spLocks noChangeArrowheads="1"/>
          </p:cNvSpPr>
          <p:nvPr/>
        </p:nvSpPr>
        <p:spPr bwMode="auto">
          <a:xfrm>
            <a:off x="3854450" y="3651250"/>
            <a:ext cx="633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  <a:r>
              <a:rPr lang="en-US" altLang="en-US" sz="1800" b="1" baseline="30000">
                <a:sym typeface="Symbol" pitchFamily="84" charset="2"/>
              </a:rPr>
              <a:t>    </a:t>
            </a:r>
            <a:r>
              <a:rPr lang="en-US" altLang="en-US" sz="1800" b="1" i="1">
                <a:sym typeface="Symbol" pitchFamily="84" charset="2"/>
              </a:rPr>
              <a:t>vg</a:t>
            </a:r>
          </a:p>
        </p:txBody>
      </p:sp>
      <p:grpSp>
        <p:nvGrpSpPr>
          <p:cNvPr id="21529" name="Group 27"/>
          <p:cNvGrpSpPr>
            <a:grpSpLocks/>
          </p:cNvGrpSpPr>
          <p:nvPr/>
        </p:nvGrpSpPr>
        <p:grpSpPr bwMode="auto">
          <a:xfrm>
            <a:off x="4889500" y="1098550"/>
            <a:ext cx="1479550" cy="819150"/>
            <a:chOff x="3080" y="692"/>
            <a:chExt cx="932" cy="516"/>
          </a:xfrm>
        </p:grpSpPr>
        <p:sp>
          <p:nvSpPr>
            <p:cNvPr id="21540" name="Line 25"/>
            <p:cNvSpPr>
              <a:spLocks noChangeShapeType="1"/>
            </p:cNvSpPr>
            <p:nvPr/>
          </p:nvSpPr>
          <p:spPr bwMode="auto">
            <a:xfrm flipV="1">
              <a:off x="3080" y="692"/>
              <a:ext cx="460" cy="5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26"/>
            <p:cNvSpPr>
              <a:spLocks noChangeShapeType="1"/>
            </p:cNvSpPr>
            <p:nvPr/>
          </p:nvSpPr>
          <p:spPr bwMode="auto">
            <a:xfrm>
              <a:off x="3536" y="692"/>
              <a:ext cx="476" cy="5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30" name="Text Box 31"/>
          <p:cNvSpPr txBox="1">
            <a:spLocks noChangeArrowheads="1"/>
          </p:cNvSpPr>
          <p:nvPr/>
        </p:nvSpPr>
        <p:spPr bwMode="auto">
          <a:xfrm>
            <a:off x="1751013" y="4956175"/>
            <a:ext cx="26876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Parental-type offspring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31" name="Text Box 31"/>
          <p:cNvSpPr txBox="1">
            <a:spLocks noChangeArrowheads="1"/>
          </p:cNvSpPr>
          <p:nvPr/>
        </p:nvSpPr>
        <p:spPr bwMode="auto">
          <a:xfrm>
            <a:off x="4725988" y="4949825"/>
            <a:ext cx="25542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Recombinant offspring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32" name="Text Box 31"/>
          <p:cNvSpPr txBox="1">
            <a:spLocks noChangeArrowheads="1"/>
          </p:cNvSpPr>
          <p:nvPr/>
        </p:nvSpPr>
        <p:spPr bwMode="auto">
          <a:xfrm>
            <a:off x="1654175" y="5529263"/>
            <a:ext cx="17224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Recombination</a:t>
            </a:r>
          </a:p>
          <a:p>
            <a:r>
              <a:rPr lang="en-US" altLang="en-US" sz="1800" b="1"/>
              <a:t>frequency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3459163" y="5672138"/>
            <a:ext cx="263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>
                <a:sym typeface="Symbol" pitchFamily="84" charset="2"/>
              </a:rPr>
              <a:t>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34" name="Text Box 31"/>
          <p:cNvSpPr txBox="1">
            <a:spLocks noChangeArrowheads="1"/>
          </p:cNvSpPr>
          <p:nvPr/>
        </p:nvSpPr>
        <p:spPr bwMode="auto">
          <a:xfrm>
            <a:off x="6159500" y="5653088"/>
            <a:ext cx="1685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>
                <a:sym typeface="Symbol" pitchFamily="84" charset="2"/>
              </a:rPr>
              <a:t>  100    17%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781425" y="5829300"/>
            <a:ext cx="2306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2,300 total offspr</a:t>
            </a:r>
            <a:r>
              <a:rPr lang="en-US" altLang="ja-JP" sz="1800" b="1"/>
              <a:t>ing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36" name="Text Box 31"/>
          <p:cNvSpPr txBox="1">
            <a:spLocks noChangeArrowheads="1"/>
          </p:cNvSpPr>
          <p:nvPr/>
        </p:nvSpPr>
        <p:spPr bwMode="auto">
          <a:xfrm>
            <a:off x="3959225" y="5538788"/>
            <a:ext cx="20970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391 recombinants</a:t>
            </a:r>
            <a:endParaRPr lang="en-US" altLang="en-US" sz="1800" b="1">
              <a:latin typeface="Times" pitchFamily="84" charset="0"/>
            </a:endParaRPr>
          </a:p>
        </p:txBody>
      </p:sp>
      <p:sp>
        <p:nvSpPr>
          <p:cNvPr id="21537" name="AutoShape 36"/>
          <p:cNvSpPr>
            <a:spLocks/>
          </p:cNvSpPr>
          <p:nvPr/>
        </p:nvSpPr>
        <p:spPr bwMode="auto">
          <a:xfrm rot="-5400000">
            <a:off x="2904331" y="3320257"/>
            <a:ext cx="255587" cy="3009900"/>
          </a:xfrm>
          <a:prstGeom prst="leftBrace">
            <a:avLst>
              <a:gd name="adj1" fmla="val 38491"/>
              <a:gd name="adj2" fmla="val 49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1538" name="Line 37"/>
          <p:cNvSpPr>
            <a:spLocks noChangeShapeType="1"/>
          </p:cNvSpPr>
          <p:nvPr/>
        </p:nvSpPr>
        <p:spPr bwMode="auto">
          <a:xfrm>
            <a:off x="3725863" y="5816600"/>
            <a:ext cx="228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AutoShape 38"/>
          <p:cNvSpPr>
            <a:spLocks/>
          </p:cNvSpPr>
          <p:nvPr/>
        </p:nvSpPr>
        <p:spPr bwMode="auto">
          <a:xfrm rot="-5400000">
            <a:off x="5866606" y="3425032"/>
            <a:ext cx="255587" cy="2800350"/>
          </a:xfrm>
          <a:prstGeom prst="leftBrace">
            <a:avLst>
              <a:gd name="adj1" fmla="val 35812"/>
              <a:gd name="adj2" fmla="val 49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Video: Genetic Recombination and Gene Mapping Bozeman Science </a:t>
            </a:r>
            <a:r>
              <a:rPr lang="en-US" u="sng" dirty="0">
                <a:hlinkClick r:id="rId2"/>
              </a:rPr>
              <a:t>https://www.youtube.com/watch?v=TU44tR0hJ8A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1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 marL="292100" indent="-292100"/>
            <a:r>
              <a:rPr lang="en-US" altLang="en-US" dirty="0"/>
              <a:t>Alfred Sturtevant, one of Morgan’s</a:t>
            </a:r>
            <a:r>
              <a:rPr lang="en-US" altLang="ja-JP" dirty="0">
                <a:ea typeface="ＭＳ Ｐゴシック" pitchFamily="84" charset="-128"/>
              </a:rPr>
              <a:t> students, constructed a </a:t>
            </a:r>
            <a:r>
              <a:rPr lang="en-US" altLang="ja-JP" b="1" dirty="0">
                <a:ea typeface="ＭＳ Ｐゴシック" pitchFamily="84" charset="-128"/>
              </a:rPr>
              <a:t>genetic map</a:t>
            </a:r>
            <a:r>
              <a:rPr lang="en-US" altLang="ja-JP" dirty="0">
                <a:ea typeface="ＭＳ Ｐゴシック" pitchFamily="84" charset="-128"/>
              </a:rPr>
              <a:t>, an ordered list of the genetic loci along a particular chromosome.</a:t>
            </a:r>
          </a:p>
          <a:p>
            <a:pPr marL="292100" indent="-292100"/>
            <a:endParaRPr lang="en-US" altLang="ja-JP" dirty="0">
              <a:ea typeface="ＭＳ Ｐゴシック" pitchFamily="84" charset="-128"/>
            </a:endParaRPr>
          </a:p>
          <a:p>
            <a:pPr marL="292100" indent="-292100"/>
            <a:r>
              <a:rPr lang="en-US" altLang="en-US" dirty="0"/>
              <a:t>Sturtevant predicted that </a:t>
            </a:r>
            <a:r>
              <a:rPr lang="en-US" altLang="en-US" i="1" dirty="0"/>
              <a:t>the farther apart two genes are, the higher the probability that a crossover will occur between them and therefore the higher the recombination frequency.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4A4AB-4040-4B56-81BF-C8B80D64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 the following recombination frequencies, what is the correct order of the genes on the chromosome?</a:t>
            </a:r>
          </a:p>
          <a:p>
            <a:pPr marL="0" indent="0" algn="ctr">
              <a:buNone/>
            </a:pPr>
            <a:r>
              <a:rPr lang="en-US" dirty="0"/>
              <a:t>A-B: 22</a:t>
            </a:r>
          </a:p>
          <a:p>
            <a:pPr marL="0" indent="0" algn="ctr">
              <a:buNone/>
            </a:pPr>
            <a:r>
              <a:rPr lang="en-US" dirty="0"/>
              <a:t>A-C: 7</a:t>
            </a:r>
          </a:p>
          <a:p>
            <a:pPr marL="0" indent="0" algn="ctr">
              <a:buNone/>
            </a:pPr>
            <a:r>
              <a:rPr lang="en-US" dirty="0"/>
              <a:t>A-D: 27</a:t>
            </a:r>
          </a:p>
          <a:p>
            <a:pPr marL="0" indent="0" algn="ctr">
              <a:buNone/>
            </a:pPr>
            <a:r>
              <a:rPr lang="en-US" dirty="0"/>
              <a:t>C-D: 34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                          C A B D</a:t>
            </a:r>
          </a:p>
          <a:p>
            <a:pPr marL="0" indent="0" algn="ctr">
              <a:buNone/>
            </a:pPr>
            <a:r>
              <a:rPr lang="en-US" dirty="0"/>
              <a:t>                                           (DBAC works also)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C099F3-8C52-43DE-80B0-F1C5D5B4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133600"/>
            <a:ext cx="3097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 the following recombination frequencies, what is the correct order of the genes on the chromosome?</a:t>
            </a:r>
          </a:p>
          <a:p>
            <a:pPr marL="0" indent="0" algn="ctr">
              <a:buNone/>
            </a:pPr>
            <a:r>
              <a:rPr lang="en-US" dirty="0"/>
              <a:t>A-B: 30</a:t>
            </a:r>
          </a:p>
          <a:p>
            <a:pPr marL="0" indent="0" algn="ctr">
              <a:buNone/>
            </a:pPr>
            <a:r>
              <a:rPr lang="en-US" dirty="0"/>
              <a:t>A-C: 21</a:t>
            </a:r>
          </a:p>
          <a:p>
            <a:pPr marL="0" indent="0" algn="ctr">
              <a:buNone/>
            </a:pPr>
            <a:r>
              <a:rPr lang="en-US" dirty="0"/>
              <a:t>A-D: 42</a:t>
            </a:r>
          </a:p>
          <a:p>
            <a:pPr marL="0" indent="0" algn="ctr">
              <a:buNone/>
            </a:pPr>
            <a:r>
              <a:rPr lang="en-US" dirty="0"/>
              <a:t>B-C: 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                      A C B D</a:t>
            </a:r>
          </a:p>
          <a:p>
            <a:pPr marL="0" indent="0" algn="ctr">
              <a:buNone/>
            </a:pPr>
            <a:r>
              <a:rPr lang="en-US" dirty="0"/>
              <a:t>                                       (DBCA works also)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EC677-EFBE-4948-9220-58892EDB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429000"/>
            <a:ext cx="3686188" cy="34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 the following recombination frequencies, what is the correct order of the genes on the chromosome?</a:t>
            </a:r>
          </a:p>
          <a:p>
            <a:pPr marL="0" indent="0" algn="ctr">
              <a:buNone/>
            </a:pPr>
            <a:r>
              <a:rPr lang="en-US" dirty="0"/>
              <a:t>A-B: 4</a:t>
            </a:r>
          </a:p>
          <a:p>
            <a:pPr marL="0" indent="0" algn="ctr">
              <a:buNone/>
            </a:pPr>
            <a:r>
              <a:rPr lang="en-US" dirty="0"/>
              <a:t>A-C: 8</a:t>
            </a:r>
          </a:p>
          <a:p>
            <a:pPr marL="0" indent="0" algn="ctr">
              <a:buNone/>
            </a:pPr>
            <a:r>
              <a:rPr lang="en-US" dirty="0"/>
              <a:t>C-D: 15</a:t>
            </a:r>
          </a:p>
          <a:p>
            <a:pPr marL="0" indent="0" algn="ctr">
              <a:buNone/>
            </a:pPr>
            <a:r>
              <a:rPr lang="en-US" dirty="0"/>
              <a:t>B-D: 27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 A C D</a:t>
            </a:r>
          </a:p>
          <a:p>
            <a:pPr marL="0" indent="0" algn="ctr">
              <a:buNone/>
            </a:pPr>
            <a:r>
              <a:rPr lang="en-US"/>
              <a:t>(DCAB </a:t>
            </a:r>
            <a:r>
              <a:rPr lang="en-US" dirty="0"/>
              <a:t>works also)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41FB6-3EC3-40C9-B58F-4CF4FDBC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54" y="1310481"/>
            <a:ext cx="260234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234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Chapter 12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Linkage Maps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86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813800" cy="51117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A </a:t>
            </a:r>
            <a:r>
              <a:rPr lang="en-US" altLang="en-US" b="1" dirty="0"/>
              <a:t>linkage map </a:t>
            </a:r>
            <a:r>
              <a:rPr lang="en-US" altLang="en-US" dirty="0"/>
              <a:t>is a genetic map of a chromosome based on recombination frequencies.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Distances between genes can be expressed as </a:t>
            </a:r>
            <a:r>
              <a:rPr lang="en-US" altLang="en-US" b="1" dirty="0"/>
              <a:t>map units</a:t>
            </a:r>
            <a:r>
              <a:rPr lang="en-US" altLang="en-US" dirty="0"/>
              <a:t>; one map unit represents a 1% recombination frequency.</a:t>
            </a:r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572500" cy="4660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Genes that are far apart on the same chromosome can have a recombination frequency near 50%.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Such genes are physically linked, but genetically unlinked, and behave as if found on different chromosomes.</a:t>
            </a:r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5" descr="12_UN04Summary_C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296863" y="200025"/>
            <a:ext cx="8548687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12.UN04</a:t>
            </a:r>
          </a:p>
        </p:txBody>
      </p:sp>
      <p:sp>
        <p:nvSpPr>
          <p:cNvPr id="25604" name="Text Box 31"/>
          <p:cNvSpPr txBox="1">
            <a:spLocks noChangeArrowheads="1"/>
          </p:cNvSpPr>
          <p:nvPr/>
        </p:nvSpPr>
        <p:spPr bwMode="auto">
          <a:xfrm>
            <a:off x="2060575" y="215900"/>
            <a:ext cx="9191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Sperm</a:t>
            </a:r>
          </a:p>
        </p:txBody>
      </p:sp>
      <p:sp>
        <p:nvSpPr>
          <p:cNvPr id="25605" name="Text Box 31"/>
          <p:cNvSpPr txBox="1">
            <a:spLocks noChangeArrowheads="1"/>
          </p:cNvSpPr>
          <p:nvPr/>
        </p:nvSpPr>
        <p:spPr bwMode="auto">
          <a:xfrm>
            <a:off x="1171575" y="863600"/>
            <a:ext cx="15541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P generation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gametes</a:t>
            </a:r>
          </a:p>
        </p:txBody>
      </p:sp>
      <p:sp>
        <p:nvSpPr>
          <p:cNvPr id="25606" name="Text Box 31"/>
          <p:cNvSpPr txBox="1">
            <a:spLocks noChangeArrowheads="1"/>
          </p:cNvSpPr>
          <p:nvPr/>
        </p:nvSpPr>
        <p:spPr bwMode="auto">
          <a:xfrm>
            <a:off x="346075" y="2273300"/>
            <a:ext cx="33575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This F</a:t>
            </a:r>
            <a:r>
              <a:rPr lang="en-US" altLang="en-US" sz="1800" b="1" baseline="-25000"/>
              <a:t>1</a:t>
            </a:r>
            <a:r>
              <a:rPr lang="en-US" altLang="en-US" sz="1800" b="1"/>
              <a:t> cell has 2n </a:t>
            </a:r>
            <a:r>
              <a:rPr lang="en-US" altLang="en-US" sz="1800" b="1">
                <a:sym typeface="Symbol" pitchFamily="84" charset="2"/>
              </a:rPr>
              <a:t></a:t>
            </a:r>
            <a:r>
              <a:rPr lang="en-US" altLang="en-US" sz="1800" b="1"/>
              <a:t> 6 chromo-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somes and is heterozygous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for all six genes shown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(</a:t>
            </a:r>
            <a:r>
              <a:rPr lang="en-US" altLang="en-US" sz="1800" b="1" i="1"/>
              <a:t>AaBbCcDdEeFf</a:t>
            </a:r>
            <a:r>
              <a:rPr lang="en-US" altLang="en-US" sz="1800" b="1"/>
              <a:t>).</a:t>
            </a:r>
          </a:p>
        </p:txBody>
      </p:sp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346075" y="3289300"/>
            <a:ext cx="3624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Red </a:t>
            </a:r>
            <a:r>
              <a:rPr lang="en-US" altLang="en-US" sz="1800" b="1">
                <a:sym typeface="Symbol" pitchFamily="84" charset="2"/>
              </a:rPr>
              <a:t></a:t>
            </a:r>
            <a:r>
              <a:rPr lang="en-US" altLang="en-US" sz="1800" b="1"/>
              <a:t> maternal; blue </a:t>
            </a:r>
            <a:r>
              <a:rPr lang="en-US" altLang="en-US" sz="1800" b="1">
                <a:sym typeface="Symbol" pitchFamily="84" charset="2"/>
              </a:rPr>
              <a:t></a:t>
            </a:r>
            <a:r>
              <a:rPr lang="en-US" altLang="en-US" sz="1800" b="1"/>
              <a:t> paternal.</a:t>
            </a:r>
          </a:p>
        </p:txBody>
      </p:sp>
      <p:sp>
        <p:nvSpPr>
          <p:cNvPr id="25608" name="Text Box 31"/>
          <p:cNvSpPr txBox="1">
            <a:spLocks noChangeArrowheads="1"/>
          </p:cNvSpPr>
          <p:nvPr/>
        </p:nvSpPr>
        <p:spPr bwMode="auto">
          <a:xfrm>
            <a:off x="358775" y="5194300"/>
            <a:ext cx="2913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Each chromosome has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hundreds or thousands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of genes. Four (</a:t>
            </a:r>
            <a:r>
              <a:rPr lang="en-US" altLang="en-US" sz="1800" b="1" i="1"/>
              <a:t>A, B, C,</a:t>
            </a:r>
          </a:p>
          <a:p>
            <a:pPr>
              <a:lnSpc>
                <a:spcPct val="90000"/>
              </a:lnSpc>
            </a:pPr>
            <a:r>
              <a:rPr lang="en-US" altLang="en-US" sz="1800" b="1" i="1"/>
              <a:t>F</a:t>
            </a:r>
            <a:r>
              <a:rPr lang="en-US" altLang="en-US" sz="1800" b="1"/>
              <a:t>) are shown on this one.</a:t>
            </a:r>
          </a:p>
        </p:txBody>
      </p:sp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6205538" y="4648200"/>
            <a:ext cx="269716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Genes on the same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chromosome whose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alleles are so close to-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gether that they do not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assort independently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(such as </a:t>
            </a:r>
            <a:r>
              <a:rPr lang="en-US" altLang="en-US" sz="1800" b="1" i="1"/>
              <a:t>a</a:t>
            </a:r>
            <a:r>
              <a:rPr lang="en-US" altLang="en-US" sz="1800" b="1"/>
              <a:t>, </a:t>
            </a:r>
            <a:r>
              <a:rPr lang="en-US" altLang="en-US" sz="1800" b="1" i="1"/>
              <a:t>b</a:t>
            </a:r>
            <a:r>
              <a:rPr lang="en-US" altLang="en-US" sz="1800" b="1"/>
              <a:t>, and </a:t>
            </a:r>
            <a:r>
              <a:rPr lang="en-US" altLang="en-US" sz="1800" b="1" i="1"/>
              <a:t>c</a:t>
            </a:r>
            <a:r>
              <a:rPr lang="en-US" altLang="en-US" sz="1800" b="1"/>
              <a:t>) are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said to be genetically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linked.</a:t>
            </a:r>
          </a:p>
        </p:txBody>
      </p:sp>
      <p:sp>
        <p:nvSpPr>
          <p:cNvPr id="25610" name="Text Box 31"/>
          <p:cNvSpPr txBox="1">
            <a:spLocks noChangeArrowheads="1"/>
          </p:cNvSpPr>
          <p:nvPr/>
        </p:nvSpPr>
        <p:spPr bwMode="auto">
          <a:xfrm>
            <a:off x="6480175" y="215900"/>
            <a:ext cx="4492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Egg</a:t>
            </a:r>
          </a:p>
        </p:txBody>
      </p:sp>
      <p:sp>
        <p:nvSpPr>
          <p:cNvPr id="25611" name="Text Box 31"/>
          <p:cNvSpPr txBox="1">
            <a:spLocks noChangeArrowheads="1"/>
          </p:cNvSpPr>
          <p:nvPr/>
        </p:nvSpPr>
        <p:spPr bwMode="auto">
          <a:xfrm>
            <a:off x="6205538" y="2324100"/>
            <a:ext cx="269716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The alleles of unlinked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genes are either on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separate chromosomes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(such as </a:t>
            </a:r>
            <a:r>
              <a:rPr lang="en-US" altLang="en-US" sz="1800" b="1" i="1"/>
              <a:t>d</a:t>
            </a:r>
            <a:r>
              <a:rPr lang="en-US" altLang="en-US" sz="1800" b="1"/>
              <a:t> and </a:t>
            </a:r>
            <a:r>
              <a:rPr lang="en-US" altLang="en-US" sz="1800" b="1" i="1"/>
              <a:t>e</a:t>
            </a:r>
            <a:r>
              <a:rPr lang="en-US" altLang="en-US" sz="1800" b="1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or so far apart on the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same chromosome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(</a:t>
            </a:r>
            <a:r>
              <a:rPr lang="en-US" altLang="en-US" sz="1800" b="1" i="1"/>
              <a:t>c</a:t>
            </a:r>
            <a:r>
              <a:rPr lang="en-US" altLang="en-US" sz="1800" b="1"/>
              <a:t> and </a:t>
            </a:r>
            <a:r>
              <a:rPr lang="en-US" altLang="en-US" sz="1800" b="1" i="1"/>
              <a:t>f</a:t>
            </a:r>
            <a:r>
              <a:rPr lang="en-US" altLang="en-US" sz="1800" b="1"/>
              <a:t>) that they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assort independently.</a:t>
            </a:r>
          </a:p>
        </p:txBody>
      </p:sp>
      <p:sp>
        <p:nvSpPr>
          <p:cNvPr id="25612" name="Text Box 31"/>
          <p:cNvSpPr txBox="1">
            <a:spLocks noChangeArrowheads="1"/>
          </p:cNvSpPr>
          <p:nvPr/>
        </p:nvSpPr>
        <p:spPr bwMode="auto">
          <a:xfrm>
            <a:off x="3292475" y="3556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C</a:t>
            </a:r>
          </a:p>
        </p:txBody>
      </p: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3292475" y="5651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</a:p>
        </p:txBody>
      </p:sp>
      <p:sp>
        <p:nvSpPr>
          <p:cNvPr id="25614" name="Text Box 31"/>
          <p:cNvSpPr txBox="1">
            <a:spLocks noChangeArrowheads="1"/>
          </p:cNvSpPr>
          <p:nvPr/>
        </p:nvSpPr>
        <p:spPr bwMode="auto">
          <a:xfrm>
            <a:off x="3292475" y="7937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A</a:t>
            </a:r>
          </a:p>
        </p:txBody>
      </p:sp>
      <p:sp>
        <p:nvSpPr>
          <p:cNvPr id="25615" name="Text Box 31"/>
          <p:cNvSpPr txBox="1">
            <a:spLocks noChangeArrowheads="1"/>
          </p:cNvSpPr>
          <p:nvPr/>
        </p:nvSpPr>
        <p:spPr bwMode="auto">
          <a:xfrm>
            <a:off x="3317875" y="13906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F</a:t>
            </a:r>
          </a:p>
        </p:txBody>
      </p:sp>
      <p:sp>
        <p:nvSpPr>
          <p:cNvPr id="25616" name="Text Box 31"/>
          <p:cNvSpPr txBox="1">
            <a:spLocks noChangeArrowheads="1"/>
          </p:cNvSpPr>
          <p:nvPr/>
        </p:nvSpPr>
        <p:spPr bwMode="auto">
          <a:xfrm>
            <a:off x="2860675" y="7302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D</a:t>
            </a:r>
          </a:p>
        </p:txBody>
      </p:sp>
      <p:sp>
        <p:nvSpPr>
          <p:cNvPr id="25617" name="Text Box 31"/>
          <p:cNvSpPr txBox="1">
            <a:spLocks noChangeArrowheads="1"/>
          </p:cNvSpPr>
          <p:nvPr/>
        </p:nvSpPr>
        <p:spPr bwMode="auto">
          <a:xfrm>
            <a:off x="3730625" y="8128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E</a:t>
            </a:r>
          </a:p>
        </p:txBody>
      </p:sp>
      <p:sp>
        <p:nvSpPr>
          <p:cNvPr id="25618" name="Text Box 31"/>
          <p:cNvSpPr txBox="1">
            <a:spLocks noChangeArrowheads="1"/>
          </p:cNvSpPr>
          <p:nvPr/>
        </p:nvSpPr>
        <p:spPr bwMode="auto">
          <a:xfrm>
            <a:off x="5133975" y="7302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d</a:t>
            </a:r>
          </a:p>
        </p:txBody>
      </p:sp>
      <p:sp>
        <p:nvSpPr>
          <p:cNvPr id="25619" name="Text Box 31"/>
          <p:cNvSpPr txBox="1">
            <a:spLocks noChangeArrowheads="1"/>
          </p:cNvSpPr>
          <p:nvPr/>
        </p:nvSpPr>
        <p:spPr bwMode="auto">
          <a:xfrm>
            <a:off x="5584825" y="3556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c</a:t>
            </a:r>
          </a:p>
        </p:txBody>
      </p:sp>
      <p:sp>
        <p:nvSpPr>
          <p:cNvPr id="25620" name="Text Box 31"/>
          <p:cNvSpPr txBox="1">
            <a:spLocks noChangeArrowheads="1"/>
          </p:cNvSpPr>
          <p:nvPr/>
        </p:nvSpPr>
        <p:spPr bwMode="auto">
          <a:xfrm>
            <a:off x="5565775" y="5651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</a:p>
        </p:txBody>
      </p:sp>
      <p:sp>
        <p:nvSpPr>
          <p:cNvPr id="25621" name="Text Box 31"/>
          <p:cNvSpPr txBox="1">
            <a:spLocks noChangeArrowheads="1"/>
          </p:cNvSpPr>
          <p:nvPr/>
        </p:nvSpPr>
        <p:spPr bwMode="auto">
          <a:xfrm>
            <a:off x="5578475" y="7620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a</a:t>
            </a:r>
          </a:p>
        </p:txBody>
      </p:sp>
      <p:sp>
        <p:nvSpPr>
          <p:cNvPr id="25622" name="Text Box 31"/>
          <p:cNvSpPr txBox="1">
            <a:spLocks noChangeArrowheads="1"/>
          </p:cNvSpPr>
          <p:nvPr/>
        </p:nvSpPr>
        <p:spPr bwMode="auto">
          <a:xfrm>
            <a:off x="6022975" y="8128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e</a:t>
            </a:r>
          </a:p>
        </p:txBody>
      </p:sp>
      <p:sp>
        <p:nvSpPr>
          <p:cNvPr id="25623" name="Text Box 31"/>
          <p:cNvSpPr txBox="1">
            <a:spLocks noChangeArrowheads="1"/>
          </p:cNvSpPr>
          <p:nvPr/>
        </p:nvSpPr>
        <p:spPr bwMode="auto">
          <a:xfrm>
            <a:off x="5629275" y="13906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f</a:t>
            </a:r>
          </a:p>
        </p:txBody>
      </p:sp>
      <p:sp>
        <p:nvSpPr>
          <p:cNvPr id="25624" name="Text Box 31"/>
          <p:cNvSpPr txBox="1">
            <a:spLocks noChangeArrowheads="1"/>
          </p:cNvSpPr>
          <p:nvPr/>
        </p:nvSpPr>
        <p:spPr bwMode="auto">
          <a:xfrm>
            <a:off x="5064125" y="38544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e</a:t>
            </a:r>
          </a:p>
        </p:txBody>
      </p:sp>
      <p:sp>
        <p:nvSpPr>
          <p:cNvPr id="25625" name="Text Box 31"/>
          <p:cNvSpPr txBox="1">
            <a:spLocks noChangeArrowheads="1"/>
          </p:cNvSpPr>
          <p:nvPr/>
        </p:nvSpPr>
        <p:spPr bwMode="auto">
          <a:xfrm>
            <a:off x="5127625" y="42799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d</a:t>
            </a:r>
          </a:p>
        </p:txBody>
      </p:sp>
      <p:sp>
        <p:nvSpPr>
          <p:cNvPr id="25626" name="Text Box 31"/>
          <p:cNvSpPr txBox="1">
            <a:spLocks noChangeArrowheads="1"/>
          </p:cNvSpPr>
          <p:nvPr/>
        </p:nvSpPr>
        <p:spPr bwMode="auto">
          <a:xfrm>
            <a:off x="4098925" y="37338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D</a:t>
            </a:r>
          </a:p>
        </p:txBody>
      </p:sp>
      <p:sp>
        <p:nvSpPr>
          <p:cNvPr id="25627" name="Text Box 31"/>
          <p:cNvSpPr txBox="1">
            <a:spLocks noChangeArrowheads="1"/>
          </p:cNvSpPr>
          <p:nvPr/>
        </p:nvSpPr>
        <p:spPr bwMode="auto">
          <a:xfrm>
            <a:off x="4098925" y="41719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C</a:t>
            </a:r>
          </a:p>
        </p:txBody>
      </p:sp>
      <p:sp>
        <p:nvSpPr>
          <p:cNvPr id="25628" name="Text Box 31"/>
          <p:cNvSpPr txBox="1">
            <a:spLocks noChangeArrowheads="1"/>
          </p:cNvSpPr>
          <p:nvPr/>
        </p:nvSpPr>
        <p:spPr bwMode="auto">
          <a:xfrm>
            <a:off x="3952875" y="43307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</a:p>
        </p:txBody>
      </p:sp>
      <p:sp>
        <p:nvSpPr>
          <p:cNvPr id="25629" name="Text Box 31"/>
          <p:cNvSpPr txBox="1">
            <a:spLocks noChangeArrowheads="1"/>
          </p:cNvSpPr>
          <p:nvPr/>
        </p:nvSpPr>
        <p:spPr bwMode="auto">
          <a:xfrm>
            <a:off x="3794125" y="44894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A</a:t>
            </a:r>
          </a:p>
        </p:txBody>
      </p:sp>
      <p:sp>
        <p:nvSpPr>
          <p:cNvPr id="25630" name="Text Box 31"/>
          <p:cNvSpPr txBox="1">
            <a:spLocks noChangeArrowheads="1"/>
          </p:cNvSpPr>
          <p:nvPr/>
        </p:nvSpPr>
        <p:spPr bwMode="auto">
          <a:xfrm>
            <a:off x="3476625" y="49149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F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56125" y="48069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E</a:t>
            </a:r>
          </a:p>
        </p:txBody>
      </p:sp>
      <p:sp>
        <p:nvSpPr>
          <p:cNvPr id="25632" name="Text Box 31"/>
          <p:cNvSpPr txBox="1">
            <a:spLocks noChangeArrowheads="1"/>
          </p:cNvSpPr>
          <p:nvPr/>
        </p:nvSpPr>
        <p:spPr bwMode="auto">
          <a:xfrm>
            <a:off x="4676775" y="57086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a</a:t>
            </a:r>
          </a:p>
        </p:txBody>
      </p:sp>
      <p:sp>
        <p:nvSpPr>
          <p:cNvPr id="25633" name="Text Box 31"/>
          <p:cNvSpPr txBox="1">
            <a:spLocks noChangeArrowheads="1"/>
          </p:cNvSpPr>
          <p:nvPr/>
        </p:nvSpPr>
        <p:spPr bwMode="auto">
          <a:xfrm>
            <a:off x="4518025" y="58102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b</a:t>
            </a:r>
          </a:p>
        </p:txBody>
      </p:sp>
      <p:sp>
        <p:nvSpPr>
          <p:cNvPr id="25634" name="Text Box 31"/>
          <p:cNvSpPr txBox="1">
            <a:spLocks noChangeArrowheads="1"/>
          </p:cNvSpPr>
          <p:nvPr/>
        </p:nvSpPr>
        <p:spPr bwMode="auto">
          <a:xfrm>
            <a:off x="4352925" y="58356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i="1"/>
              <a:t>c</a:t>
            </a: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>
            <a:off x="2908300" y="5302250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2527300" y="3536950"/>
            <a:ext cx="93345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37" name="Group 39"/>
          <p:cNvGrpSpPr>
            <a:grpSpLocks/>
          </p:cNvGrpSpPr>
          <p:nvPr/>
        </p:nvGrpSpPr>
        <p:grpSpPr bwMode="auto">
          <a:xfrm>
            <a:off x="5257800" y="3194050"/>
            <a:ext cx="889000" cy="1358900"/>
            <a:chOff x="3312" y="1972"/>
            <a:chExt cx="560" cy="856"/>
          </a:xfrm>
        </p:grpSpPr>
        <p:sp>
          <p:nvSpPr>
            <p:cNvPr id="25643" name="Line 37"/>
            <p:cNvSpPr>
              <a:spLocks noChangeShapeType="1"/>
            </p:cNvSpPr>
            <p:nvPr/>
          </p:nvSpPr>
          <p:spPr bwMode="auto">
            <a:xfrm flipH="1">
              <a:off x="3312" y="1972"/>
              <a:ext cx="556" cy="8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38"/>
            <p:cNvSpPr>
              <a:spLocks noChangeShapeType="1"/>
            </p:cNvSpPr>
            <p:nvPr/>
          </p:nvSpPr>
          <p:spPr bwMode="auto">
            <a:xfrm flipH="1">
              <a:off x="3352" y="1972"/>
              <a:ext cx="520" cy="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38" name="Group 42"/>
          <p:cNvGrpSpPr>
            <a:grpSpLocks/>
          </p:cNvGrpSpPr>
          <p:nvPr/>
        </p:nvGrpSpPr>
        <p:grpSpPr bwMode="auto">
          <a:xfrm>
            <a:off x="4343400" y="3975100"/>
            <a:ext cx="1797050" cy="1803400"/>
            <a:chOff x="2736" y="2464"/>
            <a:chExt cx="1132" cy="1136"/>
          </a:xfrm>
        </p:grpSpPr>
        <p:sp>
          <p:nvSpPr>
            <p:cNvPr id="25641" name="Line 40"/>
            <p:cNvSpPr>
              <a:spLocks noChangeShapeType="1"/>
            </p:cNvSpPr>
            <p:nvPr/>
          </p:nvSpPr>
          <p:spPr bwMode="auto">
            <a:xfrm flipH="1">
              <a:off x="3316" y="2472"/>
              <a:ext cx="552" cy="8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41"/>
            <p:cNvSpPr>
              <a:spLocks noChangeShapeType="1"/>
            </p:cNvSpPr>
            <p:nvPr/>
          </p:nvSpPr>
          <p:spPr bwMode="auto">
            <a:xfrm flipH="1">
              <a:off x="2736" y="2464"/>
              <a:ext cx="1132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39" name="Line 43"/>
          <p:cNvSpPr>
            <a:spLocks noChangeShapeType="1"/>
          </p:cNvSpPr>
          <p:nvPr/>
        </p:nvSpPr>
        <p:spPr bwMode="auto">
          <a:xfrm flipV="1">
            <a:off x="4648200" y="5822950"/>
            <a:ext cx="149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AutoShape 44"/>
          <p:cNvSpPr>
            <a:spLocks/>
          </p:cNvSpPr>
          <p:nvPr/>
        </p:nvSpPr>
        <p:spPr bwMode="auto">
          <a:xfrm rot="-6595900">
            <a:off x="4565650" y="5849938"/>
            <a:ext cx="133350" cy="450850"/>
          </a:xfrm>
          <a:prstGeom prst="leftBrace">
            <a:avLst>
              <a:gd name="adj1" fmla="val 281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7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Must Know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pattern of inheritance for linked and unlinked genes.</a:t>
            </a:r>
          </a:p>
          <a:p>
            <a:pPr marL="0" indent="0">
              <a:buNone/>
            </a:pP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6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18422-9BDB-4417-A27D-E451F6C19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62"/>
          <a:stretch/>
        </p:blipFill>
        <p:spPr>
          <a:xfrm>
            <a:off x="-152400" y="685800"/>
            <a:ext cx="9409723" cy="6096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E01CC1C-1D5D-4571-B2AF-A216C685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-304800"/>
            <a:ext cx="8229600" cy="1143000"/>
          </a:xfrm>
        </p:spPr>
        <p:txBody>
          <a:bodyPr/>
          <a:lstStyle/>
          <a:p>
            <a:r>
              <a:rPr lang="en-US" dirty="0"/>
              <a:t>Independent Assortment</a:t>
            </a:r>
          </a:p>
        </p:txBody>
      </p:sp>
    </p:spTree>
    <p:extLst>
      <p:ext uri="{BB962C8B-B14F-4D97-AF65-F5344CB8AC3E}">
        <p14:creationId xmlns:p14="http://schemas.microsoft.com/office/powerpoint/2010/main" val="29103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9144000" cy="3048000"/>
          </a:xfrm>
        </p:spPr>
        <p:txBody>
          <a:bodyPr>
            <a:normAutofit/>
          </a:bodyPr>
          <a:lstStyle/>
          <a:p>
            <a:r>
              <a:rPr lang="en-US" dirty="0"/>
              <a:t>Unlinked genes are located on different chromosomes.  </a:t>
            </a:r>
          </a:p>
          <a:p>
            <a:endParaRPr lang="en-US" dirty="0"/>
          </a:p>
          <a:p>
            <a:r>
              <a:rPr lang="en-US" dirty="0"/>
              <a:t>Unlinked genes follow independent assortment.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41714" y="2514600"/>
            <a:ext cx="4386941" cy="2732649"/>
            <a:chOff x="1741714" y="2514600"/>
            <a:chExt cx="4386941" cy="2732649"/>
          </a:xfrm>
        </p:grpSpPr>
        <p:pic>
          <p:nvPicPr>
            <p:cNvPr id="1026" name="Picture 2" descr="http://genemol.org/genemol/electrophorese/chromo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4" r="29031" b="20308"/>
            <a:stretch/>
          </p:blipFill>
          <p:spPr bwMode="auto">
            <a:xfrm>
              <a:off x="1741714" y="2514600"/>
              <a:ext cx="4386941" cy="2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927094" y="3880924"/>
              <a:ext cx="220476" cy="233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10200" y="3880924"/>
              <a:ext cx="220476" cy="233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00843" y="553478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Genes A and C are not linked. </a:t>
            </a:r>
          </a:p>
        </p:txBody>
      </p:sp>
    </p:spTree>
    <p:extLst>
      <p:ext uri="{BB962C8B-B14F-4D97-AF65-F5344CB8AC3E}">
        <p14:creationId xmlns:p14="http://schemas.microsoft.com/office/powerpoint/2010/main" val="10992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18422-9BDB-4417-A27D-E451F6C19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62"/>
          <a:stretch/>
        </p:blipFill>
        <p:spPr>
          <a:xfrm>
            <a:off x="-152400" y="685800"/>
            <a:ext cx="9409723" cy="6096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E01CC1C-1D5D-4571-B2AF-A216C685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-304800"/>
            <a:ext cx="8229600" cy="1143000"/>
          </a:xfrm>
        </p:spPr>
        <p:txBody>
          <a:bodyPr/>
          <a:lstStyle/>
          <a:p>
            <a:r>
              <a:rPr lang="en-US" dirty="0"/>
              <a:t>Independent Assortment</a:t>
            </a:r>
          </a:p>
        </p:txBody>
      </p:sp>
    </p:spTree>
    <p:extLst>
      <p:ext uri="{BB962C8B-B14F-4D97-AF65-F5344CB8AC3E}">
        <p14:creationId xmlns:p14="http://schemas.microsoft.com/office/powerpoint/2010/main" val="312480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 descr="12_UN02PunnettSqua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"/>
          <a:stretch>
            <a:fillRect/>
          </a:stretch>
        </p:blipFill>
        <p:spPr bwMode="auto">
          <a:xfrm>
            <a:off x="241577" y="1140934"/>
            <a:ext cx="8548687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38100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3600" dirty="0"/>
              <a:t>Mendel</a:t>
            </a:r>
            <a:endParaRPr lang="en-US" altLang="en-US" sz="3600" dirty="0">
              <a:latin typeface="Arial" charset="0"/>
            </a:endParaRPr>
          </a:p>
        </p:txBody>
      </p:sp>
      <p:sp>
        <p:nvSpPr>
          <p:cNvPr id="16388" name="Text Box 31"/>
          <p:cNvSpPr txBox="1">
            <a:spLocks noChangeArrowheads="1"/>
          </p:cNvSpPr>
          <p:nvPr/>
        </p:nvSpPr>
        <p:spPr bwMode="auto">
          <a:xfrm>
            <a:off x="346075" y="3033713"/>
            <a:ext cx="29003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100" b="1"/>
              <a:t>Gametes from green-</a:t>
            </a:r>
          </a:p>
          <a:p>
            <a:pPr>
              <a:lnSpc>
                <a:spcPct val="90000"/>
              </a:lnSpc>
            </a:pPr>
            <a:r>
              <a:rPr lang="en-US" altLang="en-US" sz="2100" b="1"/>
              <a:t>wrinkled homozygous</a:t>
            </a:r>
          </a:p>
          <a:p>
            <a:pPr>
              <a:lnSpc>
                <a:spcPct val="90000"/>
              </a:lnSpc>
            </a:pPr>
            <a:r>
              <a:rPr lang="en-US" altLang="en-US" sz="2100" b="1"/>
              <a:t>recessive parent (</a:t>
            </a:r>
            <a:r>
              <a:rPr lang="en-US" altLang="en-US" sz="2100" b="1" i="1"/>
              <a:t>yyrr</a:t>
            </a:r>
            <a:r>
              <a:rPr lang="en-US" altLang="en-US" sz="2100" b="1"/>
              <a:t>)</a:t>
            </a:r>
          </a:p>
        </p:txBody>
      </p:sp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4854575" y="1255713"/>
            <a:ext cx="3700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/>
              <a:t>Gametes from yellow-round</a:t>
            </a:r>
          </a:p>
          <a:p>
            <a:pPr algn="ctr">
              <a:lnSpc>
                <a:spcPct val="90000"/>
              </a:lnSpc>
            </a:pPr>
            <a:r>
              <a:rPr lang="en-US" altLang="en-US" sz="2100" b="1"/>
              <a:t>dihybrid parent (</a:t>
            </a:r>
            <a:r>
              <a:rPr lang="en-US" altLang="en-US" sz="2100" b="1" i="1"/>
              <a:t>YyRr</a:t>
            </a:r>
            <a:r>
              <a:rPr lang="en-US" altLang="en-US" sz="2100" b="1"/>
              <a:t>)</a:t>
            </a: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4778375" y="4583113"/>
            <a:ext cx="15287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dirty="0"/>
              <a:t>Parental-</a:t>
            </a:r>
          </a:p>
          <a:p>
            <a:pPr algn="ctr">
              <a:lnSpc>
                <a:spcPct val="90000"/>
              </a:lnSpc>
            </a:pPr>
            <a:r>
              <a:rPr lang="en-US" altLang="en-US" sz="2100" b="1" dirty="0"/>
              <a:t>type</a:t>
            </a:r>
          </a:p>
          <a:p>
            <a:pPr algn="ctr">
              <a:lnSpc>
                <a:spcPct val="90000"/>
              </a:lnSpc>
            </a:pPr>
            <a:r>
              <a:rPr lang="en-US" altLang="en-US" sz="2100" b="1" dirty="0"/>
              <a:t>offspring</a:t>
            </a:r>
          </a:p>
        </p:txBody>
      </p:sp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6873875" y="4570413"/>
            <a:ext cx="1693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dirty="0"/>
              <a:t>Recombinant</a:t>
            </a:r>
          </a:p>
          <a:p>
            <a:pPr algn="ctr">
              <a:lnSpc>
                <a:spcPct val="90000"/>
              </a:lnSpc>
            </a:pPr>
            <a:r>
              <a:rPr lang="en-US" altLang="en-US" sz="2100" b="1" dirty="0"/>
              <a:t>offspring</a:t>
            </a:r>
          </a:p>
        </p:txBody>
      </p:sp>
      <p:sp>
        <p:nvSpPr>
          <p:cNvPr id="16392" name="Text Box 31"/>
          <p:cNvSpPr txBox="1">
            <a:spLocks noChangeArrowheads="1"/>
          </p:cNvSpPr>
          <p:nvPr/>
        </p:nvSpPr>
        <p:spPr bwMode="auto">
          <a:xfrm>
            <a:off x="4740275" y="22971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YR</a:t>
            </a: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6899275" y="22971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Yr</a:t>
            </a:r>
          </a:p>
        </p:txBody>
      </p:sp>
      <p:sp>
        <p:nvSpPr>
          <p:cNvPr id="16394" name="Text Box 31"/>
          <p:cNvSpPr txBox="1">
            <a:spLocks noChangeArrowheads="1"/>
          </p:cNvSpPr>
          <p:nvPr/>
        </p:nvSpPr>
        <p:spPr bwMode="auto">
          <a:xfrm>
            <a:off x="5832475" y="22844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yr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3762375" y="33385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yr</a:t>
            </a:r>
          </a:p>
        </p:txBody>
      </p:sp>
      <p:sp>
        <p:nvSpPr>
          <p:cNvPr id="16396" name="Text Box 31"/>
          <p:cNvSpPr txBox="1">
            <a:spLocks noChangeArrowheads="1"/>
          </p:cNvSpPr>
          <p:nvPr/>
        </p:nvSpPr>
        <p:spPr bwMode="auto">
          <a:xfrm>
            <a:off x="8029575" y="23098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yR</a:t>
            </a:r>
          </a:p>
        </p:txBody>
      </p:sp>
      <p:sp>
        <p:nvSpPr>
          <p:cNvPr id="16397" name="Text Box 31"/>
          <p:cNvSpPr txBox="1">
            <a:spLocks noChangeArrowheads="1"/>
          </p:cNvSpPr>
          <p:nvPr/>
        </p:nvSpPr>
        <p:spPr bwMode="auto">
          <a:xfrm>
            <a:off x="7978775" y="38338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yyRr</a:t>
            </a: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6873875" y="38338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Yyrr</a:t>
            </a:r>
          </a:p>
        </p:txBody>
      </p:sp>
      <p:sp>
        <p:nvSpPr>
          <p:cNvPr id="16399" name="Text Box 31"/>
          <p:cNvSpPr txBox="1">
            <a:spLocks noChangeArrowheads="1"/>
          </p:cNvSpPr>
          <p:nvPr/>
        </p:nvSpPr>
        <p:spPr bwMode="auto">
          <a:xfrm>
            <a:off x="4727575" y="38338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YyRr</a:t>
            </a:r>
          </a:p>
        </p:txBody>
      </p:sp>
      <p:sp>
        <p:nvSpPr>
          <p:cNvPr id="16400" name="Text Box 31"/>
          <p:cNvSpPr txBox="1">
            <a:spLocks noChangeArrowheads="1"/>
          </p:cNvSpPr>
          <p:nvPr/>
        </p:nvSpPr>
        <p:spPr bwMode="auto">
          <a:xfrm>
            <a:off x="5794375" y="3833813"/>
            <a:ext cx="57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 i="1"/>
              <a:t>yyrr</a:t>
            </a:r>
          </a:p>
        </p:txBody>
      </p:sp>
      <p:sp>
        <p:nvSpPr>
          <p:cNvPr id="16401" name="AutoShape 26"/>
          <p:cNvSpPr>
            <a:spLocks/>
          </p:cNvSpPr>
          <p:nvPr/>
        </p:nvSpPr>
        <p:spPr bwMode="auto">
          <a:xfrm rot="10800000">
            <a:off x="3270250" y="2819400"/>
            <a:ext cx="304800" cy="1314450"/>
          </a:xfrm>
          <a:prstGeom prst="rightBrace">
            <a:avLst>
              <a:gd name="adj1" fmla="val 359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16402" name="AutoShape 27"/>
          <p:cNvSpPr>
            <a:spLocks/>
          </p:cNvSpPr>
          <p:nvPr/>
        </p:nvSpPr>
        <p:spPr bwMode="auto">
          <a:xfrm rot="-5400000">
            <a:off x="6492875" y="-136525"/>
            <a:ext cx="241300" cy="4248150"/>
          </a:xfrm>
          <a:prstGeom prst="rightBrace">
            <a:avLst>
              <a:gd name="adj1" fmla="val 460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16403" name="AutoShape 28"/>
          <p:cNvSpPr>
            <a:spLocks/>
          </p:cNvSpPr>
          <p:nvPr/>
        </p:nvSpPr>
        <p:spPr bwMode="auto">
          <a:xfrm rot="5400000">
            <a:off x="5387975" y="3375025"/>
            <a:ext cx="304800" cy="2108200"/>
          </a:xfrm>
          <a:prstGeom prst="rightBrace">
            <a:avLst>
              <a:gd name="adj1" fmla="val 576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16404" name="AutoShape 29"/>
          <p:cNvSpPr>
            <a:spLocks/>
          </p:cNvSpPr>
          <p:nvPr/>
        </p:nvSpPr>
        <p:spPr bwMode="auto">
          <a:xfrm rot="5400000">
            <a:off x="7559675" y="3375025"/>
            <a:ext cx="304800" cy="2108200"/>
          </a:xfrm>
          <a:prstGeom prst="rightBrace">
            <a:avLst>
              <a:gd name="adj1" fmla="val 576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031" y="5760879"/>
            <a:ext cx="8294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3200" dirty="0"/>
              <a:t>A 50% frequency of recombination is observed for any two genes </a:t>
            </a:r>
            <a:r>
              <a:rPr lang="en-US" altLang="en-US" sz="3200" u="sng" dirty="0"/>
              <a:t>on different chromosomes</a:t>
            </a:r>
            <a:r>
              <a:rPr lang="en-US" altLang="en-US" sz="3200" dirty="0"/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38638" y="2743200"/>
            <a:ext cx="4506912" cy="1839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1" descr="12_UN02PunnettSquar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5" t="41057" r="26332" b="37643"/>
          <a:stretch/>
        </p:blipFill>
        <p:spPr bwMode="auto">
          <a:xfrm>
            <a:off x="1447800" y="3880570"/>
            <a:ext cx="105172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 descr="12_UN02PunnettSquar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t="36207" r="38663" b="40840"/>
          <a:stretch/>
        </p:blipFill>
        <p:spPr bwMode="auto">
          <a:xfrm>
            <a:off x="6253181" y="241300"/>
            <a:ext cx="1050926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254095" y="2751137"/>
            <a:ext cx="4506912" cy="1457325"/>
            <a:chOff x="4338638" y="2819400"/>
            <a:chExt cx="4506912" cy="1457325"/>
          </a:xfrm>
        </p:grpSpPr>
        <p:pic>
          <p:nvPicPr>
            <p:cNvPr id="26" name="Picture 31" descr="12_UN02PunnettSquar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0" t="36208" b="30818"/>
            <a:stretch/>
          </p:blipFill>
          <p:spPr bwMode="auto">
            <a:xfrm>
              <a:off x="4338638" y="2819400"/>
              <a:ext cx="4506912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7978775" y="3833813"/>
              <a:ext cx="57626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100" b="1" i="1"/>
                <a:t>yyRr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6873875" y="3833813"/>
              <a:ext cx="57626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100" b="1" i="1"/>
                <a:t>Yyrr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727575" y="3833813"/>
              <a:ext cx="57626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100" b="1" i="1" dirty="0" err="1"/>
                <a:t>YyRr</a:t>
              </a:r>
              <a:endParaRPr lang="en-US" altLang="en-US" sz="2100" b="1" i="1" dirty="0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5794375" y="3833813"/>
              <a:ext cx="57626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100" b="1" i="1"/>
                <a:t>yyrr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2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3733800"/>
          </a:xfrm>
        </p:spPr>
        <p:txBody>
          <a:bodyPr>
            <a:normAutofit/>
          </a:bodyPr>
          <a:lstStyle/>
          <a:p>
            <a:r>
              <a:rPr lang="en-US" dirty="0"/>
              <a:t>Linked genes are located on the same chromosome and therefore </a:t>
            </a:r>
            <a:r>
              <a:rPr lang="en-US" b="1" dirty="0"/>
              <a:t> </a:t>
            </a:r>
            <a:r>
              <a:rPr lang="en-US" dirty="0"/>
              <a:t>will be inherited together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further apart the genes are, the more likely they will be separated by crossing over.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6273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Genes A and B are linked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48237" y="3352800"/>
            <a:ext cx="7498079" cy="2732649"/>
            <a:chOff x="1348237" y="3352800"/>
            <a:chExt cx="7498079" cy="2732649"/>
          </a:xfrm>
        </p:grpSpPr>
        <p:pic>
          <p:nvPicPr>
            <p:cNvPr id="4" name="Picture 2" descr="http://genemol.org/genemol/electrophorese/chromo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1" r="-2498" b="20308"/>
            <a:stretch/>
          </p:blipFill>
          <p:spPr bwMode="auto">
            <a:xfrm>
              <a:off x="1348237" y="3352800"/>
              <a:ext cx="7498079" cy="2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832492" y="4764245"/>
              <a:ext cx="220476" cy="233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334000" y="4746135"/>
              <a:ext cx="220476" cy="233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09600" y="1143000"/>
            <a:ext cx="3597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crossing over occurs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558225"/>
            <a:ext cx="125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</a:t>
            </a:r>
          </a:p>
        </p:txBody>
      </p:sp>
    </p:spTree>
    <p:extLst>
      <p:ext uri="{BB962C8B-B14F-4D97-AF65-F5344CB8AC3E}">
        <p14:creationId xmlns:p14="http://schemas.microsoft.com/office/powerpoint/2010/main" val="30829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6863" y="995363"/>
            <a:ext cx="8548687" cy="2678566"/>
            <a:chOff x="296863" y="995363"/>
            <a:chExt cx="8548687" cy="2678566"/>
          </a:xfrm>
        </p:grpSpPr>
        <p:pic>
          <p:nvPicPr>
            <p:cNvPr id="11266" name="Picture 15" descr="12_09aLinkedGenesEx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930"/>
            <a:stretch/>
          </p:blipFill>
          <p:spPr bwMode="auto">
            <a:xfrm>
              <a:off x="296863" y="1004888"/>
              <a:ext cx="8548687" cy="266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Text Box 31"/>
            <p:cNvSpPr txBox="1">
              <a:spLocks noChangeArrowheads="1"/>
            </p:cNvSpPr>
            <p:nvPr/>
          </p:nvSpPr>
          <p:spPr bwMode="auto">
            <a:xfrm>
              <a:off x="327025" y="995363"/>
              <a:ext cx="1350963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srgbClr val="C82C31"/>
                  </a:solidFill>
                </a:rPr>
                <a:t>Experiment</a:t>
              </a:r>
            </a:p>
          </p:txBody>
        </p:sp>
        <p:sp>
          <p:nvSpPr>
            <p:cNvPr id="11269" name="Text Box 31"/>
            <p:cNvSpPr txBox="1">
              <a:spLocks noChangeArrowheads="1"/>
            </p:cNvSpPr>
            <p:nvPr/>
          </p:nvSpPr>
          <p:spPr bwMode="auto">
            <a:xfrm>
              <a:off x="346075" y="1395413"/>
              <a:ext cx="167481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P Generation</a:t>
              </a:r>
            </a:p>
            <a:p>
              <a:r>
                <a:rPr lang="en-US" altLang="en-US" sz="1800" b="1"/>
                <a:t>(homozygous)</a:t>
              </a:r>
            </a:p>
          </p:txBody>
        </p:sp>
        <p:sp>
          <p:nvSpPr>
            <p:cNvPr id="11270" name="Text Box 31"/>
            <p:cNvSpPr txBox="1">
              <a:spLocks noChangeArrowheads="1"/>
            </p:cNvSpPr>
            <p:nvPr/>
          </p:nvSpPr>
          <p:spPr bwMode="auto">
            <a:xfrm>
              <a:off x="339725" y="2049463"/>
              <a:ext cx="1624013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/>
                <a:t>Wild type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(gray body,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normal wings)</a:t>
              </a:r>
            </a:p>
          </p:txBody>
        </p:sp>
        <p:sp>
          <p:nvSpPr>
            <p:cNvPr id="11273" name="Text Box 31"/>
            <p:cNvSpPr txBox="1">
              <a:spLocks noChangeArrowheads="1"/>
            </p:cNvSpPr>
            <p:nvPr/>
          </p:nvSpPr>
          <p:spPr bwMode="auto">
            <a:xfrm>
              <a:off x="336550" y="3097213"/>
              <a:ext cx="15351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 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</a:t>
              </a:r>
            </a:p>
          </p:txBody>
        </p:sp>
        <p:sp>
          <p:nvSpPr>
            <p:cNvPr id="11276" name="Text Box 31"/>
            <p:cNvSpPr txBox="1">
              <a:spLocks noChangeArrowheads="1"/>
            </p:cNvSpPr>
            <p:nvPr/>
          </p:nvSpPr>
          <p:spPr bwMode="auto">
            <a:xfrm>
              <a:off x="6178550" y="3040063"/>
              <a:ext cx="11922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  </a:t>
              </a:r>
              <a:r>
                <a:rPr lang="en-US" altLang="en-US" sz="1800" b="1" i="1"/>
                <a:t>b</a:t>
              </a:r>
              <a:r>
                <a:rPr lang="en-US" altLang="en-US" sz="1800" b="1" baseline="30000">
                  <a:sym typeface="Symbol" pitchFamily="84" charset="2"/>
                </a:rPr>
                <a:t> </a:t>
              </a:r>
              <a:r>
                <a:rPr lang="en-US" altLang="en-US" sz="1800" b="1" i="1"/>
                <a:t>vg</a:t>
              </a:r>
              <a:r>
                <a:rPr lang="en-US" altLang="en-US" sz="1800" b="1" baseline="30000">
                  <a:sym typeface="Symbol" pitchFamily="84" charset="2"/>
                </a:rPr>
                <a:t> </a:t>
              </a:r>
              <a:r>
                <a:rPr lang="en-US" altLang="en-US" sz="1800" b="1" i="1"/>
                <a:t>vg</a:t>
              </a:r>
              <a:endParaRPr lang="en-US" altLang="en-US" sz="1800" b="1" baseline="30000">
                <a:sym typeface="Symbol" pitchFamily="84" charset="2"/>
              </a:endParaRPr>
            </a:p>
          </p:txBody>
        </p:sp>
        <p:sp>
          <p:nvSpPr>
            <p:cNvPr id="11277" name="Text Box 31"/>
            <p:cNvSpPr txBox="1">
              <a:spLocks noChangeArrowheads="1"/>
            </p:cNvSpPr>
            <p:nvPr/>
          </p:nvSpPr>
          <p:spPr bwMode="auto">
            <a:xfrm>
              <a:off x="6178550" y="2062163"/>
              <a:ext cx="1884363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/>
                <a:t>Double mutant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(black body,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vestigial wings)</a:t>
              </a:r>
              <a:endParaRPr lang="en-US" altLang="en-US" sz="1800" b="1" baseline="30000">
                <a:sym typeface="Symbol" pitchFamily="84" charset="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8553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400" dirty="0"/>
              <a:t>Morgan did experiments with fruit flies that show how linkage affects inheritance of two characters.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2286000"/>
            <a:ext cx="1905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A7B9B0-5F82-4476-9C09-33FC6E12A927}"/>
              </a:ext>
            </a:extLst>
          </p:cNvPr>
          <p:cNvSpPr txBox="1"/>
          <p:nvPr/>
        </p:nvSpPr>
        <p:spPr>
          <a:xfrm>
            <a:off x="787392" y="4370266"/>
            <a:ext cx="7265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List the genotype and phenotype of the F</a:t>
            </a:r>
            <a:r>
              <a:rPr lang="en-US" sz="32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12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1319</Words>
  <Application>Microsoft Office PowerPoint</Application>
  <PresentationFormat>On-screen Show (4:3)</PresentationFormat>
  <Paragraphs>346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</vt:lpstr>
      <vt:lpstr>Times New Roman</vt:lpstr>
      <vt:lpstr>Office Theme</vt:lpstr>
      <vt:lpstr>Remember that there is a test over chapters 11 and 12 on Thursday</vt:lpstr>
      <vt:lpstr>PowerPoint Presentation</vt:lpstr>
      <vt:lpstr>You Must Know</vt:lpstr>
      <vt:lpstr>Independent Assortment</vt:lpstr>
      <vt:lpstr>PowerPoint Presentation</vt:lpstr>
      <vt:lpstr>Independent Assortment</vt:lpstr>
      <vt:lpstr>Mendel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12.10c</vt:lpstr>
      <vt:lpstr>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12.UN04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74</cp:revision>
  <cp:lastPrinted>2020-01-07T16:23:12Z</cp:lastPrinted>
  <dcterms:created xsi:type="dcterms:W3CDTF">2015-01-07T13:09:29Z</dcterms:created>
  <dcterms:modified xsi:type="dcterms:W3CDTF">2020-01-07T16:25:20Z</dcterms:modified>
</cp:coreProperties>
</file>