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5" r:id="rId3"/>
    <p:sldId id="261" r:id="rId4"/>
    <p:sldId id="318" r:id="rId5"/>
    <p:sldId id="319" r:id="rId6"/>
    <p:sldId id="274" r:id="rId7"/>
    <p:sldId id="277" r:id="rId8"/>
    <p:sldId id="320" r:id="rId9"/>
    <p:sldId id="316" r:id="rId10"/>
    <p:sldId id="287" r:id="rId11"/>
    <p:sldId id="271" r:id="rId12"/>
    <p:sldId id="310" r:id="rId13"/>
    <p:sldId id="283" r:id="rId14"/>
    <p:sldId id="292" r:id="rId15"/>
    <p:sldId id="323" r:id="rId16"/>
    <p:sldId id="298" r:id="rId17"/>
    <p:sldId id="299" r:id="rId18"/>
    <p:sldId id="324" r:id="rId19"/>
    <p:sldId id="284" r:id="rId20"/>
    <p:sldId id="26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56301" autoAdjust="0"/>
  </p:normalViewPr>
  <p:slideViewPr>
    <p:cSldViewPr>
      <p:cViewPr varScale="1">
        <p:scale>
          <a:sx n="48" d="100"/>
          <a:sy n="48" d="100"/>
        </p:scale>
        <p:origin x="24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5AF52-2F5B-4E25-A1DB-8CD9325A26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53317-F6D6-46F3-8D63-4DAB51D87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4A151E-F72E-41A5-A249-9D0B2F23D7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8880D-626F-42FD-808F-96804F3C7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F337D-7D28-48C7-BE34-BCD169B48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9EC164-FF0D-4358-BCF9-8B9D1C303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570DEE-8A00-4B51-95A1-38BB55EFD7CE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95DA68-A7E5-4437-B8D3-C4886E72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F2B2A96E-B442-456D-8E48-D6F6257B14F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B981559-F9FF-4C86-95E3-765A1B49B46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Each nucleotide that is added to a growing DNA consists of a sugar attached to a base and three phosphate groups.</a:t>
            </a:r>
          </a:p>
          <a:p>
            <a:pPr marL="297650" indent="-297650"/>
            <a:r>
              <a:rPr lang="en-US" altLang="en-US" dirty="0" err="1"/>
              <a:t>dATP</a:t>
            </a:r>
            <a:r>
              <a:rPr lang="en-US" altLang="en-US" dirty="0"/>
              <a:t> is used to make DNA and is similar to the ATP of energy metabolism.</a:t>
            </a:r>
          </a:p>
          <a:p>
            <a:pPr marL="297650" indent="-297650"/>
            <a:r>
              <a:rPr lang="en-US" altLang="en-US" dirty="0"/>
              <a:t>The difference is in the sugars: </a:t>
            </a:r>
            <a:r>
              <a:rPr lang="en-US" altLang="en-US" dirty="0" err="1"/>
              <a:t>dATP</a:t>
            </a:r>
            <a:r>
              <a:rPr lang="en-US" altLang="en-US" dirty="0"/>
              <a:t> has deoxyribose, while ATP has ribose.</a:t>
            </a:r>
          </a:p>
          <a:p>
            <a:pPr marL="297650" indent="-297650"/>
            <a:r>
              <a:rPr lang="en-US" altLang="en-US" dirty="0"/>
              <a:t>As each monomer nucleotide joins the DNA strand, it loses two phosphate groups as a molecule of pyrophosphate.</a:t>
            </a:r>
          </a:p>
          <a:p>
            <a:pPr marL="297650" indent="-297650"/>
            <a:r>
              <a:rPr lang="en-US" altLang="en-US" dirty="0"/>
              <a:t>The antiparallel structure of the double helix affects replication.</a:t>
            </a:r>
          </a:p>
          <a:p>
            <a:pPr marL="297650" indent="-297650"/>
            <a:r>
              <a:rPr lang="en-US" altLang="en-US" dirty="0"/>
              <a:t>DNA polymerases add nucleotides only to the free </a:t>
            </a:r>
            <a:br>
              <a:rPr lang="en-US" altLang="en-US" dirty="0"/>
            </a:br>
            <a:r>
              <a:rPr lang="en-US" altLang="en-US" dirty="0"/>
              <a:t>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</a:t>
            </a:r>
            <a:r>
              <a:rPr lang="en-US" altLang="en-US" dirty="0"/>
              <a:t>end of a growing strand; therefore, a new DNA strand can elongate only in 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</a:t>
            </a:r>
            <a:r>
              <a:rPr lang="en-US" altLang="en-US" dirty="0"/>
              <a:t>to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</a:t>
            </a:r>
            <a:r>
              <a:rPr lang="en-US" altLang="en-US" dirty="0"/>
              <a:t>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</a:t>
            </a:r>
            <a:r>
              <a:rPr lang="en-US" altLang="en-US" dirty="0"/>
              <a:t>direction.</a:t>
            </a:r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33D77C3-0B01-4DBB-B705-97826BFBD31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To elongate the other new strand, called the </a:t>
            </a:r>
            <a:r>
              <a:rPr lang="en-US" altLang="en-US" b="1" dirty="0"/>
              <a:t>lagging strand</a:t>
            </a:r>
            <a:r>
              <a:rPr lang="en-US" altLang="en-US" dirty="0"/>
              <a:t>, DNA polymerase must work in the direction away from the replication fork.</a:t>
            </a:r>
          </a:p>
          <a:p>
            <a:pPr marL="297650" indent="-297650"/>
            <a:r>
              <a:rPr lang="en-US" altLang="en-US" dirty="0"/>
              <a:t>The lagging strand is synthesized as a series of segments called </a:t>
            </a:r>
            <a:r>
              <a:rPr lang="en-US" altLang="en-US" b="1" dirty="0"/>
              <a:t>Okazaki fragments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E87955F-39EB-4854-BB58-1C16EB340E4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75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ECA5BCF-9AE4-47AF-966C-F11CF3176638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After formation of Okazaki fragments, DNA polymerase I removes the RNA primers and replaces the nucleotides with DNA.</a:t>
            </a:r>
          </a:p>
          <a:p>
            <a:pPr marL="297650" indent="-297650"/>
            <a:r>
              <a:rPr lang="en-US" altLang="en-US" dirty="0"/>
              <a:t>The remaining gaps are joined together by </a:t>
            </a:r>
            <a:r>
              <a:rPr lang="en-US" altLang="en-US" b="1" dirty="0"/>
              <a:t>DNA ligase.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ADE51DD-EA3C-4BCA-991A-36AC28757E2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Limitations of DNA polymerase create problems for the linear DNA of eukaryotic chromosomes. The usual replication machinery cannot complete the 5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ends of daughter strands. Repeated rounds of replication produce shorter DNA molecules with uneven 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/>
            <a:r>
              <a:rPr lang="en-US" altLang="en-US" dirty="0"/>
              <a:t>Eukaryotic chromosomal DNA molecules have special nucleotide sequences at their ends called telomeres.</a:t>
            </a:r>
            <a:r>
              <a:rPr lang="en-US" altLang="en-US" baseline="0" dirty="0"/>
              <a:t> </a:t>
            </a:r>
            <a:r>
              <a:rPr lang="en-US" altLang="en-US" dirty="0"/>
              <a:t>Telomeres do not prevent the shortening of DNA molecules, but they do postpone it.</a:t>
            </a:r>
            <a:r>
              <a:rPr lang="en-US" altLang="en-US" baseline="0" dirty="0"/>
              <a:t> </a:t>
            </a:r>
            <a:r>
              <a:rPr lang="en-US" altLang="en-US" dirty="0"/>
              <a:t>It has been proposed that the shortening of telomeres is connected to aging.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B8AE-AA70-4EC5-AEB7-A63019D26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3B61E35-9857-4935-BE3B-327E9EF79BA3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If chromosomes of germ cells became shorter in every cell cycle, essential genes would eventually be missing from the gametes they produce.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B6AFEBD-8455-4BDA-992A-FA9A6F546AB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relationship between structure and function is manifest in the double helix</a:t>
            </a:r>
          </a:p>
          <a:p>
            <a:pPr marL="297650" indent="-297650"/>
            <a:r>
              <a:rPr lang="en-US" altLang="en-US" dirty="0"/>
              <a:t>Watson and Crick noted that the specific base pairing suggested a possible copying mechanism for genetic material</a:t>
            </a:r>
          </a:p>
          <a:p>
            <a:pPr marL="297650" indent="-297650"/>
            <a:r>
              <a:rPr lang="en-US" altLang="en-US" dirty="0"/>
              <a:t>Since the two strands of DNA are complementary, each strand acts as a template for building a new strand in replication.</a:t>
            </a:r>
          </a:p>
          <a:p>
            <a:pPr marL="297650" indent="-297650"/>
            <a:r>
              <a:rPr lang="en-US" altLang="en-US" dirty="0"/>
              <a:t>In DNA replication, the parent molecule unwinds, and two new daughter strands are built based on base-pairing rules.</a:t>
            </a:r>
          </a:p>
          <a:p>
            <a:pPr marL="297650" indent="-297650" defTabSz="931774">
              <a:defRPr/>
            </a:pPr>
            <a:r>
              <a:rPr lang="en-US" altLang="en-US" dirty="0"/>
              <a:t>Watson and Crick’s</a:t>
            </a:r>
            <a:r>
              <a:rPr lang="en-US" altLang="ja-JP" dirty="0">
                <a:ea typeface="ＭＳ Ｐゴシック" pitchFamily="84" charset="-128"/>
              </a:rPr>
              <a:t> </a:t>
            </a:r>
            <a:r>
              <a:rPr lang="en-US" altLang="ja-JP" b="1" dirty="0">
                <a:ea typeface="ＭＳ Ｐゴシック" pitchFamily="84" charset="-128"/>
              </a:rPr>
              <a:t>semiconservative model </a:t>
            </a:r>
            <a:r>
              <a:rPr lang="en-US" altLang="ja-JP" dirty="0">
                <a:ea typeface="ＭＳ Ｐゴシック" pitchFamily="84" charset="-128"/>
              </a:rPr>
              <a:t>of replication predicts that when a double helix replicates, each daughter molecule will have one old strand (derived or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conserved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from the parent molecule) and one newly made strand.</a:t>
            </a:r>
          </a:p>
          <a:p>
            <a:pPr marL="297650" indent="-297650"/>
            <a:endParaRPr lang="en-US" altLang="en-US" dirty="0"/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13FF3C5-C559-4AEE-8574-B3F7CFE5C20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778D48D-D122-4541-B07A-F091BC3D4FB3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64BB273-239B-4D32-BF80-75EEF98CC68C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Multiple replication bubbles form and eventually fuse, speeding up the copying of DNA.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B6AFEBD-8455-4BDA-992A-FA9A6F546AB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endParaRPr lang="en-US" altLang="en-US" dirty="0"/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D02208D-E6F5-4AAA-96C8-EBA46F42006A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13.15a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Synthesis of the leading strand during DNA replication (part 1)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C6B9BED-F083-4161-9B9B-10B5B3E705F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b="1" dirty="0"/>
              <a:t>Helicases </a:t>
            </a:r>
            <a:r>
              <a:rPr lang="en-US" altLang="en-US" dirty="0"/>
              <a:t>are enzymes that unzip the double helix at the replication forks.</a:t>
            </a:r>
          </a:p>
          <a:p>
            <a:pPr marL="297650" indent="-297650"/>
            <a:r>
              <a:rPr lang="en-US" altLang="en-US" b="1" dirty="0"/>
              <a:t>Single-strand binding proteins </a:t>
            </a:r>
            <a:r>
              <a:rPr lang="en-US" altLang="en-US" dirty="0"/>
              <a:t>bind to and stabilize single-stranded DNA.</a:t>
            </a:r>
          </a:p>
          <a:p>
            <a:pPr marL="297650" indent="-297650"/>
            <a:r>
              <a:rPr lang="en-US" altLang="en-US" b="1" dirty="0"/>
              <a:t>Topoisomerase </a:t>
            </a:r>
            <a:r>
              <a:rPr lang="en-CA" altLang="en-US" dirty="0"/>
              <a:t>relieves the strain caused by tight twisting ahead of the replication fork</a:t>
            </a:r>
            <a:r>
              <a:rPr lang="en-US" altLang="ja-JP" dirty="0">
                <a:ea typeface="ＭＳ Ｐゴシック" pitchFamily="84" charset="-128"/>
              </a:rPr>
              <a:t> by breaking, swiveling, and rejoining DNA strands.</a:t>
            </a:r>
          </a:p>
          <a:p>
            <a:pPr marL="297650" indent="-297650"/>
            <a:r>
              <a:rPr lang="en-US" altLang="en-US" dirty="0"/>
              <a:t>DNA polymerases cannot initiate synthesis of a polynucleotide; they can only add nucleotides to an already existing chain base-paired with the template.</a:t>
            </a:r>
          </a:p>
          <a:p>
            <a:pPr marL="297650" indent="-297650"/>
            <a:r>
              <a:rPr lang="en-US" altLang="en-US" dirty="0"/>
              <a:t>The initial nucleotide strand is a short RNA </a:t>
            </a:r>
            <a:r>
              <a:rPr lang="en-US" altLang="en-US" b="1" dirty="0"/>
              <a:t>primer.</a:t>
            </a:r>
          </a:p>
          <a:p>
            <a:pPr marL="297650" indent="-297650"/>
            <a:r>
              <a:rPr lang="en-US" altLang="en-US" dirty="0"/>
              <a:t>The enzyme, </a:t>
            </a:r>
            <a:r>
              <a:rPr lang="en-US" altLang="en-US" b="1" dirty="0" err="1"/>
              <a:t>primase</a:t>
            </a:r>
            <a:r>
              <a:rPr lang="en-US" altLang="en-US" b="1" dirty="0"/>
              <a:t>, </a:t>
            </a:r>
            <a:r>
              <a:rPr lang="en-US" altLang="en-US" dirty="0"/>
              <a:t>starts an RNA chain from a single RNA nucleotide and adds RNA nucleotides one at a time using the parental DNA as a template.</a:t>
            </a:r>
          </a:p>
          <a:p>
            <a:pPr marL="297650" indent="-297650"/>
            <a:r>
              <a:rPr lang="en-US" altLang="en-US" dirty="0"/>
              <a:t>The primer is short (5–10 nucleotides long).</a:t>
            </a:r>
          </a:p>
          <a:p>
            <a:pPr marL="297650" indent="-297650"/>
            <a:r>
              <a:rPr lang="en-US" altLang="en-US" dirty="0"/>
              <a:t>The new DNA strand will start from the 3</a:t>
            </a:r>
            <a:r>
              <a:rPr lang="en-US" alt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altLang="en-US" dirty="0"/>
              <a:t> end of the RNA primer.</a:t>
            </a:r>
          </a:p>
          <a:p>
            <a:pPr marL="297650" indent="-297650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BF6F528-089E-42CE-BFF3-E06014FA1C0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Enzymes called </a:t>
            </a:r>
            <a:r>
              <a:rPr lang="en-US" altLang="en-US" b="1" dirty="0"/>
              <a:t>DNA polymerases </a:t>
            </a:r>
            <a:r>
              <a:rPr lang="en-US" altLang="en-US" dirty="0"/>
              <a:t>catalyze the elongation of new DNA at a replication fork.</a:t>
            </a:r>
          </a:p>
          <a:p>
            <a:pPr marL="297650" indent="-297650"/>
            <a:r>
              <a:rPr lang="en-US" altLang="en-US" dirty="0"/>
              <a:t>Most DNA polymerases require a primer and a DNA template strand.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6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1941-3277-493A-9ADD-23DA5D6D6C0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7E66C-4686-46B8-BE7A-97A1240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6nE6gUp2c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KWgcFPHq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4629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13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51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 descr="13_15aLeadingStrandOvr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>
            <a:fillRect/>
          </a:stretch>
        </p:blipFill>
        <p:spPr bwMode="auto">
          <a:xfrm>
            <a:off x="1220788" y="1438275"/>
            <a:ext cx="6700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13.15a</a:t>
            </a:r>
          </a:p>
        </p:txBody>
      </p:sp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3257550" y="2074863"/>
            <a:ext cx="27447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Origin of replication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1393825" y="4094163"/>
            <a:ext cx="2127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Lagging strand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6300788" y="2195513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Lagging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strand</a:t>
            </a:r>
          </a:p>
        </p:txBody>
      </p:sp>
      <p:sp>
        <p:nvSpPr>
          <p:cNvPr id="34823" name="Text Box 31"/>
          <p:cNvSpPr txBox="1">
            <a:spLocks noChangeArrowheads="1"/>
          </p:cNvSpPr>
          <p:nvPr/>
        </p:nvSpPr>
        <p:spPr bwMode="auto">
          <a:xfrm>
            <a:off x="3592513" y="4173538"/>
            <a:ext cx="1857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Overall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directions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of replication</a:t>
            </a:r>
          </a:p>
        </p:txBody>
      </p:sp>
      <p:sp>
        <p:nvSpPr>
          <p:cNvPr id="34824" name="Text Box 31"/>
          <p:cNvSpPr txBox="1">
            <a:spLocks noChangeArrowheads="1"/>
          </p:cNvSpPr>
          <p:nvPr/>
        </p:nvSpPr>
        <p:spPr bwMode="auto">
          <a:xfrm>
            <a:off x="1666875" y="1830388"/>
            <a:ext cx="1143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Leading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strand</a:t>
            </a:r>
          </a:p>
        </p:txBody>
      </p:sp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6581775" y="3802063"/>
            <a:ext cx="10969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Leading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strand</a:t>
            </a:r>
          </a:p>
        </p:txBody>
      </p:sp>
      <p:sp>
        <p:nvSpPr>
          <p:cNvPr id="34826" name="Text Box 31"/>
          <p:cNvSpPr txBox="1">
            <a:spLocks noChangeArrowheads="1"/>
          </p:cNvSpPr>
          <p:nvPr/>
        </p:nvSpPr>
        <p:spPr bwMode="auto">
          <a:xfrm>
            <a:off x="3965575" y="1581150"/>
            <a:ext cx="13144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Overview </a:t>
            </a:r>
          </a:p>
        </p:txBody>
      </p:sp>
      <p:sp>
        <p:nvSpPr>
          <p:cNvPr id="34827" name="Text Box 31"/>
          <p:cNvSpPr txBox="1">
            <a:spLocks noChangeArrowheads="1"/>
          </p:cNvSpPr>
          <p:nvPr/>
        </p:nvSpPr>
        <p:spPr bwMode="auto">
          <a:xfrm>
            <a:off x="3465513" y="3146425"/>
            <a:ext cx="962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Primer 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271713" y="2451100"/>
            <a:ext cx="904875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516188" y="3595688"/>
            <a:ext cx="69215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4178300" y="2919413"/>
            <a:ext cx="296863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556125" y="23653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6008688" y="2816225"/>
            <a:ext cx="492125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5946775" y="3616325"/>
            <a:ext cx="547688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1" descr="13_12ReplicationProte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>
            <a:fillRect/>
          </a:stretch>
        </p:blipFill>
        <p:spPr bwMode="auto">
          <a:xfrm>
            <a:off x="296863" y="914400"/>
            <a:ext cx="854868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1167" y="-529167"/>
            <a:ext cx="624840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dirty="0">
                <a:latin typeface="Arial" charset="0"/>
              </a:rPr>
              <a:t>DNA </a:t>
            </a:r>
            <a:r>
              <a:rPr lang="en-US" altLang="en-US" sz="2400" b="1" u="sng" dirty="0">
                <a:latin typeface="Arial" charset="0"/>
              </a:rPr>
              <a:t>preparing</a:t>
            </a:r>
            <a:r>
              <a:rPr lang="en-US" altLang="en-US" sz="2400" dirty="0">
                <a:latin typeface="Arial" charset="0"/>
              </a:rPr>
              <a:t> to add new nucleotides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5899150" y="3121025"/>
            <a:ext cx="14779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Replication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fork</a:t>
            </a: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8145463" y="4548188"/>
            <a:ext cx="3000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7256463" y="2400300"/>
            <a:ext cx="3000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325438" y="2884488"/>
            <a:ext cx="3000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331788" y="3341688"/>
            <a:ext cx="3000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6657975" y="2508250"/>
            <a:ext cx="300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8143875" y="1722438"/>
            <a:ext cx="300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grpSp>
        <p:nvGrpSpPr>
          <p:cNvPr id="4" name="Group 3"/>
          <p:cNvGrpSpPr/>
          <p:nvPr/>
        </p:nvGrpSpPr>
        <p:grpSpPr>
          <a:xfrm>
            <a:off x="1243013" y="1563688"/>
            <a:ext cx="2046287" cy="1268412"/>
            <a:chOff x="1243013" y="1563688"/>
            <a:chExt cx="2046287" cy="1268412"/>
          </a:xfrm>
        </p:grpSpPr>
        <p:sp>
          <p:nvSpPr>
            <p:cNvPr id="18438" name="Text Box 31"/>
            <p:cNvSpPr txBox="1">
              <a:spLocks noChangeArrowheads="1"/>
            </p:cNvSpPr>
            <p:nvPr/>
          </p:nvSpPr>
          <p:spPr bwMode="auto">
            <a:xfrm>
              <a:off x="1243013" y="1563688"/>
              <a:ext cx="2046287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/>
                <a:t>Topoisomerase</a:t>
              </a:r>
            </a:p>
          </p:txBody>
        </p:sp>
        <p:sp>
          <p:nvSpPr>
            <p:cNvPr id="18447" name="Line 33"/>
            <p:cNvSpPr>
              <a:spLocks noChangeShapeType="1"/>
            </p:cNvSpPr>
            <p:nvPr/>
          </p:nvSpPr>
          <p:spPr bwMode="auto">
            <a:xfrm flipH="1">
              <a:off x="1905000" y="1892300"/>
              <a:ext cx="333375" cy="93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33625" y="3771900"/>
            <a:ext cx="2255838" cy="671513"/>
            <a:chOff x="2333625" y="3771900"/>
            <a:chExt cx="2255838" cy="671513"/>
          </a:xfrm>
        </p:grpSpPr>
        <p:sp>
          <p:nvSpPr>
            <p:cNvPr id="18437" name="Text Box 31"/>
            <p:cNvSpPr txBox="1">
              <a:spLocks noChangeArrowheads="1"/>
            </p:cNvSpPr>
            <p:nvPr/>
          </p:nvSpPr>
          <p:spPr bwMode="auto">
            <a:xfrm>
              <a:off x="2333625" y="4122738"/>
              <a:ext cx="12192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0363" indent="-36036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Helicase</a:t>
              </a:r>
            </a:p>
          </p:txBody>
        </p:sp>
        <p:sp>
          <p:nvSpPr>
            <p:cNvPr id="18448" name="Line 34"/>
            <p:cNvSpPr>
              <a:spLocks noChangeShapeType="1"/>
            </p:cNvSpPr>
            <p:nvPr/>
          </p:nvSpPr>
          <p:spPr bwMode="auto">
            <a:xfrm flipH="1">
              <a:off x="3505200" y="3771900"/>
              <a:ext cx="1084263" cy="477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32338" y="4203700"/>
            <a:ext cx="2906712" cy="1536700"/>
            <a:chOff x="4732338" y="4203700"/>
            <a:chExt cx="2906712" cy="1536700"/>
          </a:xfrm>
        </p:grpSpPr>
        <p:sp>
          <p:nvSpPr>
            <p:cNvPr id="18436" name="Text Box 31"/>
            <p:cNvSpPr txBox="1">
              <a:spLocks noChangeArrowheads="1"/>
            </p:cNvSpPr>
            <p:nvPr/>
          </p:nvSpPr>
          <p:spPr bwMode="auto">
            <a:xfrm>
              <a:off x="4732338" y="5143500"/>
              <a:ext cx="2906712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Single-strand binding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proteins</a:t>
              </a:r>
            </a:p>
          </p:txBody>
        </p:sp>
        <p:sp>
          <p:nvSpPr>
            <p:cNvPr id="18449" name="Line 35"/>
            <p:cNvSpPr>
              <a:spLocks noChangeShapeType="1"/>
            </p:cNvSpPr>
            <p:nvPr/>
          </p:nvSpPr>
          <p:spPr bwMode="auto">
            <a:xfrm>
              <a:off x="5491163" y="4203700"/>
              <a:ext cx="401637" cy="871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36"/>
            <p:cNvSpPr>
              <a:spLocks noChangeShapeType="1"/>
            </p:cNvSpPr>
            <p:nvPr/>
          </p:nvSpPr>
          <p:spPr bwMode="auto">
            <a:xfrm flipH="1">
              <a:off x="5897563" y="4411663"/>
              <a:ext cx="7937" cy="676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95988" y="927100"/>
            <a:ext cx="2859087" cy="1979613"/>
            <a:chOff x="5995988" y="927100"/>
            <a:chExt cx="2859087" cy="1979613"/>
          </a:xfrm>
        </p:grpSpPr>
        <p:sp>
          <p:nvSpPr>
            <p:cNvPr id="18439" name="Text Box 31"/>
            <p:cNvSpPr txBox="1">
              <a:spLocks noChangeArrowheads="1"/>
            </p:cNvSpPr>
            <p:nvPr/>
          </p:nvSpPr>
          <p:spPr bwMode="auto">
            <a:xfrm>
              <a:off x="5995988" y="927100"/>
              <a:ext cx="112871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/>
                <a:t>Primase</a:t>
              </a:r>
            </a:p>
          </p:txBody>
        </p:sp>
        <p:sp>
          <p:nvSpPr>
            <p:cNvPr id="18451" name="Line 37"/>
            <p:cNvSpPr>
              <a:spLocks noChangeShapeType="1"/>
            </p:cNvSpPr>
            <p:nvPr/>
          </p:nvSpPr>
          <p:spPr bwMode="auto">
            <a:xfrm>
              <a:off x="7251700" y="2332038"/>
              <a:ext cx="642938" cy="111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38"/>
            <p:cNvSpPr>
              <a:spLocks noChangeShapeType="1"/>
            </p:cNvSpPr>
            <p:nvPr/>
          </p:nvSpPr>
          <p:spPr bwMode="auto">
            <a:xfrm>
              <a:off x="6523038" y="1270000"/>
              <a:ext cx="50800" cy="419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31"/>
            <p:cNvSpPr txBox="1">
              <a:spLocks noChangeArrowheads="1"/>
            </p:cNvSpPr>
            <p:nvPr/>
          </p:nvSpPr>
          <p:spPr bwMode="auto">
            <a:xfrm>
              <a:off x="7929563" y="2279650"/>
              <a:ext cx="9255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/>
                <a:t>RNA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/>
                <a:t>primer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1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8" descr="13_15bLeadingStrandAr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3"/>
          <a:stretch/>
        </p:blipFill>
        <p:spPr bwMode="auto">
          <a:xfrm>
            <a:off x="419100" y="136526"/>
            <a:ext cx="830421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1"/>
          <p:cNvSpPr txBox="1">
            <a:spLocks noChangeArrowheads="1"/>
          </p:cNvSpPr>
          <p:nvPr/>
        </p:nvSpPr>
        <p:spPr bwMode="auto">
          <a:xfrm>
            <a:off x="460375" y="2874963"/>
            <a:ext cx="1820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Parental DNA</a:t>
            </a:r>
          </a:p>
        </p:txBody>
      </p:sp>
      <p:sp>
        <p:nvSpPr>
          <p:cNvPr id="35849" name="Text Box 31"/>
          <p:cNvSpPr txBox="1">
            <a:spLocks noChangeArrowheads="1"/>
          </p:cNvSpPr>
          <p:nvPr/>
        </p:nvSpPr>
        <p:spPr bwMode="auto">
          <a:xfrm>
            <a:off x="471488" y="1657350"/>
            <a:ext cx="2286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50" name="Text Box 31"/>
          <p:cNvSpPr txBox="1">
            <a:spLocks noChangeArrowheads="1"/>
          </p:cNvSpPr>
          <p:nvPr/>
        </p:nvSpPr>
        <p:spPr bwMode="auto">
          <a:xfrm>
            <a:off x="473075" y="2162175"/>
            <a:ext cx="2286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355725" y="2282825"/>
            <a:ext cx="3175" cy="560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31"/>
          <p:cNvSpPr txBox="1">
            <a:spLocks noChangeArrowheads="1"/>
          </p:cNvSpPr>
          <p:nvPr/>
        </p:nvSpPr>
        <p:spPr bwMode="auto">
          <a:xfrm>
            <a:off x="7839075" y="1033463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56" name="Text Box 31"/>
          <p:cNvSpPr txBox="1">
            <a:spLocks noChangeArrowheads="1"/>
          </p:cNvSpPr>
          <p:nvPr/>
        </p:nvSpPr>
        <p:spPr bwMode="auto">
          <a:xfrm>
            <a:off x="8070850" y="606425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57" name="Text Box 31"/>
          <p:cNvSpPr txBox="1">
            <a:spLocks noChangeArrowheads="1"/>
          </p:cNvSpPr>
          <p:nvPr/>
        </p:nvSpPr>
        <p:spPr bwMode="auto">
          <a:xfrm>
            <a:off x="6819900" y="2760663"/>
            <a:ext cx="15541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 dirty="0"/>
              <a:t>DNA pol </a:t>
            </a:r>
            <a:r>
              <a:rPr lang="en-US" altLang="en-US" sz="2200" b="1" dirty="0">
                <a:latin typeface="Times New Roman" pitchFamily="84" charset="0"/>
              </a:rPr>
              <a:t>III</a:t>
            </a:r>
            <a:endParaRPr lang="en-US" altLang="en-US" sz="2200" b="1" dirty="0"/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6977063" y="1651000"/>
            <a:ext cx="1592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RNA primer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929438" y="1271588"/>
            <a:ext cx="142875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956300" y="1947863"/>
            <a:ext cx="800100" cy="893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31"/>
          <p:cNvSpPr txBox="1">
            <a:spLocks noChangeArrowheads="1"/>
          </p:cNvSpPr>
          <p:nvPr/>
        </p:nvSpPr>
        <p:spPr bwMode="auto">
          <a:xfrm>
            <a:off x="6024563" y="2976563"/>
            <a:ext cx="215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5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5291138" y="1941513"/>
            <a:ext cx="215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3</a:t>
            </a:r>
            <a:r>
              <a:rPr lang="en-US" altLang="en-US" sz="2200" b="1">
                <a:sym typeface="Symbol" pitchFamily="84" charset="2"/>
              </a:rPr>
              <a:t></a:t>
            </a:r>
            <a:endParaRPr lang="en-US" altLang="en-US" sz="2200" b="1"/>
          </a:p>
        </p:txBody>
      </p:sp>
      <p:sp>
        <p:nvSpPr>
          <p:cNvPr id="35866" name="Text Box 31"/>
          <p:cNvSpPr txBox="1">
            <a:spLocks noChangeArrowheads="1"/>
          </p:cNvSpPr>
          <p:nvPr/>
        </p:nvSpPr>
        <p:spPr bwMode="auto">
          <a:xfrm>
            <a:off x="5989638" y="149225"/>
            <a:ext cx="27193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200" b="1"/>
              <a:t>Origin of replication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7716838" y="482600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0" y="-145256"/>
            <a:ext cx="6248400" cy="9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Arial" charset="0"/>
              </a:rPr>
              <a:t>DNA </a:t>
            </a:r>
            <a:r>
              <a:rPr lang="en-US" altLang="en-US" sz="2400" b="1" u="sng" dirty="0">
                <a:latin typeface="Arial" charset="0"/>
              </a:rPr>
              <a:t>adding </a:t>
            </a:r>
            <a:r>
              <a:rPr lang="en-US" altLang="en-US" sz="2400" dirty="0">
                <a:latin typeface="Arial" charset="0"/>
              </a:rPr>
              <a:t>new nucleotides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19100" y="3224213"/>
            <a:ext cx="8304213" cy="3348037"/>
            <a:chOff x="419100" y="3224213"/>
            <a:chExt cx="8304213" cy="3348037"/>
          </a:xfrm>
        </p:grpSpPr>
        <p:pic>
          <p:nvPicPr>
            <p:cNvPr id="30" name="Picture 28" descr="13_15bLeadingStrandArt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90" b="2266"/>
            <a:stretch/>
          </p:blipFill>
          <p:spPr bwMode="auto">
            <a:xfrm>
              <a:off x="419100" y="3224213"/>
              <a:ext cx="8304213" cy="334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66725" y="5099050"/>
              <a:ext cx="22860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5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76250" y="5573713"/>
              <a:ext cx="228600" cy="26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3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589338" y="6283325"/>
              <a:ext cx="22860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5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2881313" y="5403850"/>
              <a:ext cx="22860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3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7932738" y="3795713"/>
              <a:ext cx="2286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5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8259763" y="3373438"/>
              <a:ext cx="2286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200" b="1"/>
                <a:t>3</a:t>
              </a:r>
              <a:r>
                <a:rPr lang="en-US" altLang="en-US" sz="2200" b="1">
                  <a:sym typeface="Symbol" pitchFamily="84" charset="2"/>
                </a:rPr>
                <a:t></a:t>
              </a:r>
              <a:endParaRPr lang="en-US" altLang="en-US" sz="2200" b="1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95838" y="4349750"/>
            <a:ext cx="3895725" cy="1393825"/>
            <a:chOff x="4795838" y="4349750"/>
            <a:chExt cx="3895725" cy="1393825"/>
          </a:xfrm>
        </p:grpSpPr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5475288" y="5045075"/>
              <a:ext cx="32162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Continuous elongation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200" b="1" dirty="0"/>
                <a:t>Of the leading strand</a:t>
              </a: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4795838" y="4349750"/>
              <a:ext cx="649287" cy="769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4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63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8" descr="13_14AddingNucleotide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4" b="3375"/>
          <a:stretch/>
        </p:blipFill>
        <p:spPr bwMode="auto">
          <a:xfrm>
            <a:off x="376239" y="184150"/>
            <a:ext cx="43624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13.14</a:t>
            </a:r>
          </a:p>
        </p:txBody>
      </p:sp>
      <p:sp>
        <p:nvSpPr>
          <p:cNvPr id="30725" name="Text Box 31"/>
          <p:cNvSpPr txBox="1">
            <a:spLocks noChangeArrowheads="1"/>
          </p:cNvSpPr>
          <p:nvPr/>
        </p:nvSpPr>
        <p:spPr bwMode="auto">
          <a:xfrm>
            <a:off x="1520825" y="185738"/>
            <a:ext cx="1503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New strand</a:t>
            </a:r>
          </a:p>
        </p:txBody>
      </p:sp>
      <p:sp>
        <p:nvSpPr>
          <p:cNvPr id="30726" name="Text Box 31"/>
          <p:cNvSpPr txBox="1">
            <a:spLocks noChangeArrowheads="1"/>
          </p:cNvSpPr>
          <p:nvPr/>
        </p:nvSpPr>
        <p:spPr bwMode="auto">
          <a:xfrm>
            <a:off x="414338" y="1847850"/>
            <a:ext cx="13890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Phosphate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1497013" y="5573713"/>
            <a:ext cx="14874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 dirty="0"/>
              <a:t>Nucleotide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 dirty="0"/>
              <a:t>     </a:t>
            </a:r>
            <a:r>
              <a:rPr lang="en-US" altLang="en-US" sz="2100" b="1" dirty="0" err="1"/>
              <a:t>dATP</a:t>
            </a:r>
            <a:endParaRPr lang="en-US" altLang="en-US" sz="2100" b="1" dirty="0"/>
          </a:p>
        </p:txBody>
      </p:sp>
      <p:sp>
        <p:nvSpPr>
          <p:cNvPr id="30728" name="Text Box 31"/>
          <p:cNvSpPr txBox="1">
            <a:spLocks noChangeArrowheads="1"/>
          </p:cNvSpPr>
          <p:nvPr/>
        </p:nvSpPr>
        <p:spPr bwMode="auto">
          <a:xfrm>
            <a:off x="2117725" y="512763"/>
            <a:ext cx="300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5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29" name="Text Box 31"/>
          <p:cNvSpPr txBox="1">
            <a:spLocks noChangeArrowheads="1"/>
          </p:cNvSpPr>
          <p:nvPr/>
        </p:nvSpPr>
        <p:spPr bwMode="auto">
          <a:xfrm>
            <a:off x="4114800" y="530225"/>
            <a:ext cx="300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3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0" name="Text Box 31"/>
          <p:cNvSpPr txBox="1">
            <a:spLocks noChangeArrowheads="1"/>
          </p:cNvSpPr>
          <p:nvPr/>
        </p:nvSpPr>
        <p:spPr bwMode="auto">
          <a:xfrm>
            <a:off x="3216275" y="182563"/>
            <a:ext cx="207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Template strand</a:t>
            </a:r>
          </a:p>
        </p:txBody>
      </p:sp>
      <p:sp>
        <p:nvSpPr>
          <p:cNvPr id="30731" name="Text Box 31"/>
          <p:cNvSpPr txBox="1">
            <a:spLocks noChangeArrowheads="1"/>
          </p:cNvSpPr>
          <p:nvPr/>
        </p:nvSpPr>
        <p:spPr bwMode="auto">
          <a:xfrm>
            <a:off x="1012825" y="1379538"/>
            <a:ext cx="7683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Sugar</a:t>
            </a:r>
          </a:p>
        </p:txBody>
      </p:sp>
      <p:sp>
        <p:nvSpPr>
          <p:cNvPr id="30732" name="Text Box 31"/>
          <p:cNvSpPr txBox="1">
            <a:spLocks noChangeArrowheads="1"/>
          </p:cNvSpPr>
          <p:nvPr/>
        </p:nvSpPr>
        <p:spPr bwMode="auto">
          <a:xfrm>
            <a:off x="2654300" y="1778000"/>
            <a:ext cx="6683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2100" b="1"/>
              <a:t>Base</a:t>
            </a:r>
          </a:p>
        </p:txBody>
      </p:sp>
      <p:sp>
        <p:nvSpPr>
          <p:cNvPr id="30733" name="Text Box 31"/>
          <p:cNvSpPr txBox="1">
            <a:spLocks noChangeArrowheads="1"/>
          </p:cNvSpPr>
          <p:nvPr/>
        </p:nvSpPr>
        <p:spPr bwMode="auto">
          <a:xfrm>
            <a:off x="4133850" y="5791200"/>
            <a:ext cx="300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5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4" name="Text Box 31"/>
          <p:cNvSpPr txBox="1">
            <a:spLocks noChangeArrowheads="1"/>
          </p:cNvSpPr>
          <p:nvPr/>
        </p:nvSpPr>
        <p:spPr bwMode="auto">
          <a:xfrm>
            <a:off x="2101850" y="3917950"/>
            <a:ext cx="300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3</a:t>
            </a:r>
            <a:r>
              <a:rPr lang="en-US" altLang="en-US" sz="2100" b="1">
                <a:sym typeface="Symbol" pitchFamily="84" charset="2"/>
              </a:rPr>
              <a:t></a:t>
            </a:r>
            <a:endParaRPr lang="en-US" altLang="en-US" sz="2100" b="1"/>
          </a:p>
        </p:txBody>
      </p:sp>
      <p:sp>
        <p:nvSpPr>
          <p:cNvPr id="30739" name="Text Box 31"/>
          <p:cNvSpPr txBox="1">
            <a:spLocks noChangeArrowheads="1"/>
          </p:cNvSpPr>
          <p:nvPr/>
        </p:nvSpPr>
        <p:spPr bwMode="auto">
          <a:xfrm>
            <a:off x="4779963" y="30337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endParaRPr lang="en-US" altLang="en-US" sz="2100" b="1" dirty="0"/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2759075" y="1481138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42" name="Text Box 31"/>
          <p:cNvSpPr txBox="1">
            <a:spLocks noChangeArrowheads="1"/>
          </p:cNvSpPr>
          <p:nvPr/>
        </p:nvSpPr>
        <p:spPr bwMode="auto">
          <a:xfrm>
            <a:off x="3587750" y="1477963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43" name="Text Box 31"/>
          <p:cNvSpPr txBox="1">
            <a:spLocks noChangeArrowheads="1"/>
          </p:cNvSpPr>
          <p:nvPr/>
        </p:nvSpPr>
        <p:spPr bwMode="auto">
          <a:xfrm>
            <a:off x="2760663" y="2317750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44" name="Text Box 31"/>
          <p:cNvSpPr txBox="1">
            <a:spLocks noChangeArrowheads="1"/>
          </p:cNvSpPr>
          <p:nvPr/>
        </p:nvSpPr>
        <p:spPr bwMode="auto">
          <a:xfrm>
            <a:off x="3581400" y="2317750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45" name="Text Box 31"/>
          <p:cNvSpPr txBox="1">
            <a:spLocks noChangeArrowheads="1"/>
          </p:cNvSpPr>
          <p:nvPr/>
        </p:nvSpPr>
        <p:spPr bwMode="auto">
          <a:xfrm>
            <a:off x="3590925" y="4005263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0746" name="Text Box 31"/>
          <p:cNvSpPr txBox="1">
            <a:spLocks noChangeArrowheads="1"/>
          </p:cNvSpPr>
          <p:nvPr/>
        </p:nvSpPr>
        <p:spPr bwMode="auto">
          <a:xfrm rot="-2493091">
            <a:off x="2693988" y="422592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0747" name="Text Box 31"/>
          <p:cNvSpPr txBox="1">
            <a:spLocks noChangeArrowheads="1"/>
          </p:cNvSpPr>
          <p:nvPr/>
        </p:nvSpPr>
        <p:spPr bwMode="auto">
          <a:xfrm>
            <a:off x="3590925" y="316547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763838" y="316547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749" name="Text Box 31"/>
          <p:cNvSpPr txBox="1">
            <a:spLocks noChangeArrowheads="1"/>
          </p:cNvSpPr>
          <p:nvPr/>
        </p:nvSpPr>
        <p:spPr bwMode="auto">
          <a:xfrm>
            <a:off x="3587750" y="484187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 rot="-1705431">
            <a:off x="1030288" y="4830763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/>
              <a:t>P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 rot="-1725994">
            <a:off x="1428750" y="463867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/>
              <a:t>P</a:t>
            </a:r>
          </a:p>
        </p:txBody>
      </p:sp>
      <p:sp>
        <p:nvSpPr>
          <p:cNvPr id="30752" name="Text Box 31"/>
          <p:cNvSpPr txBox="1">
            <a:spLocks noChangeArrowheads="1"/>
          </p:cNvSpPr>
          <p:nvPr/>
        </p:nvSpPr>
        <p:spPr bwMode="auto">
          <a:xfrm rot="-1642954">
            <a:off x="1843088" y="4467225"/>
            <a:ext cx="23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/>
              <a:t>P</a:t>
            </a:r>
          </a:p>
        </p:txBody>
      </p:sp>
      <p:sp>
        <p:nvSpPr>
          <p:cNvPr id="30753" name="AutoShape 63"/>
          <p:cNvSpPr>
            <a:spLocks/>
          </p:cNvSpPr>
          <p:nvPr/>
        </p:nvSpPr>
        <p:spPr bwMode="auto">
          <a:xfrm rot="5400000">
            <a:off x="2055813" y="4471988"/>
            <a:ext cx="222250" cy="1993900"/>
          </a:xfrm>
          <a:prstGeom prst="rightBrace">
            <a:avLst>
              <a:gd name="adj1" fmla="val 349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30754" name="Text Box 31"/>
          <p:cNvSpPr txBox="1">
            <a:spLocks noChangeArrowheads="1"/>
          </p:cNvSpPr>
          <p:nvPr/>
        </p:nvSpPr>
        <p:spPr bwMode="auto">
          <a:xfrm>
            <a:off x="5367338" y="6249988"/>
            <a:ext cx="171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en-US" altLang="en-US" sz="20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71206" y="184150"/>
            <a:ext cx="1640682" cy="6413500"/>
            <a:chOff x="4571206" y="184150"/>
            <a:chExt cx="1640682" cy="6413500"/>
          </a:xfrm>
        </p:grpSpPr>
        <p:pic>
          <p:nvPicPr>
            <p:cNvPr id="51" name="Picture 78" descr="13_14AddingNucleotid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33239" b="3375"/>
            <a:stretch/>
          </p:blipFill>
          <p:spPr bwMode="auto">
            <a:xfrm>
              <a:off x="4571206" y="184150"/>
              <a:ext cx="1406261" cy="636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4738688" y="5000625"/>
              <a:ext cx="147320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Pyro-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/>
                <a:t>phosphate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4779963" y="3033713"/>
              <a:ext cx="935037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 dirty="0"/>
                <a:t>DNA 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 dirty="0"/>
                <a:t>poly-</a:t>
              </a:r>
            </a:p>
            <a:p>
              <a:pPr algn="ct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2100" b="1" dirty="0" err="1"/>
                <a:t>merase</a:t>
              </a:r>
              <a:endParaRPr lang="en-US" altLang="en-US" sz="2100" b="1" dirty="0"/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367338" y="6249988"/>
              <a:ext cx="1714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5549900" y="4621213"/>
              <a:ext cx="1714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5761038" y="4745038"/>
              <a:ext cx="698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latin typeface="Times New Roman" pitchFamily="84" charset="0"/>
                </a:rPr>
                <a:t>i</a:t>
              </a: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113338" y="4635500"/>
              <a:ext cx="1714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P</a:t>
              </a: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5580063" y="6376988"/>
              <a:ext cx="69850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latin typeface="Times New Roman" pitchFamily="84" charset="0"/>
                </a:rPr>
                <a:t>i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5148263" y="6249988"/>
              <a:ext cx="1730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2</a:t>
              </a:r>
            </a:p>
          </p:txBody>
        </p:sp>
        <p:sp>
          <p:nvSpPr>
            <p:cNvPr id="60" name="Oval 80"/>
            <p:cNvSpPr>
              <a:spLocks noChangeArrowheads="1"/>
            </p:cNvSpPr>
            <p:nvPr/>
          </p:nvSpPr>
          <p:spPr bwMode="auto">
            <a:xfrm>
              <a:off x="5311775" y="6254750"/>
              <a:ext cx="266700" cy="266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94400" y="184150"/>
            <a:ext cx="2771775" cy="6362700"/>
            <a:chOff x="5994400" y="184150"/>
            <a:chExt cx="2771775" cy="6362700"/>
          </a:xfrm>
        </p:grpSpPr>
        <p:pic>
          <p:nvPicPr>
            <p:cNvPr id="62" name="Picture 78" descr="13_14AddingNucleotid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3" b="3375"/>
            <a:stretch/>
          </p:blipFill>
          <p:spPr bwMode="auto">
            <a:xfrm>
              <a:off x="5994400" y="184150"/>
              <a:ext cx="2771775" cy="636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8242300" y="5786438"/>
              <a:ext cx="300038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5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6203950" y="4783138"/>
              <a:ext cx="300038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3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6210300" y="511175"/>
              <a:ext cx="30003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5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8226425" y="531813"/>
              <a:ext cx="300038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3</a:t>
              </a:r>
              <a:r>
                <a:rPr lang="en-US" altLang="en-US" sz="2100" b="1">
                  <a:sym typeface="Symbol" pitchFamily="84" charset="2"/>
                </a:rPr>
                <a:t></a:t>
              </a:r>
              <a:endParaRPr lang="en-US" altLang="en-US" sz="2100" b="1"/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6845300" y="3987800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6840538" y="1477963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7669213" y="1474788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6842125" y="2314575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7662863" y="2314575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7672388" y="4002088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7672388" y="3162300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6845300" y="3162300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7669213" y="4838700"/>
              <a:ext cx="2349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8" descr="13_16aLaggingStrandOvr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"/>
          <a:stretch>
            <a:fillRect/>
          </a:stretch>
        </p:blipFill>
        <p:spPr bwMode="auto">
          <a:xfrm>
            <a:off x="1501775" y="1593850"/>
            <a:ext cx="61404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13.16a</a:t>
            </a:r>
          </a:p>
        </p:txBody>
      </p:sp>
      <p:sp>
        <p:nvSpPr>
          <p:cNvPr id="39941" name="Text Box 31"/>
          <p:cNvSpPr txBox="1">
            <a:spLocks noChangeArrowheads="1"/>
          </p:cNvSpPr>
          <p:nvPr/>
        </p:nvSpPr>
        <p:spPr bwMode="auto">
          <a:xfrm>
            <a:off x="2997200" y="2112963"/>
            <a:ext cx="1179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Lagging 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strand</a:t>
            </a:r>
          </a:p>
        </p:txBody>
      </p:sp>
      <p:sp>
        <p:nvSpPr>
          <p:cNvPr id="39942" name="Text Box 31"/>
          <p:cNvSpPr txBox="1">
            <a:spLocks noChangeArrowheads="1"/>
          </p:cNvSpPr>
          <p:nvPr/>
        </p:nvSpPr>
        <p:spPr bwMode="auto">
          <a:xfrm>
            <a:off x="6284913" y="2557463"/>
            <a:ext cx="1276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 dirty="0"/>
              <a:t>Lagging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 dirty="0"/>
              <a:t>strand</a:t>
            </a:r>
          </a:p>
        </p:txBody>
      </p:sp>
      <p:sp>
        <p:nvSpPr>
          <p:cNvPr id="39943" name="Text Box 31"/>
          <p:cNvSpPr txBox="1">
            <a:spLocks noChangeArrowheads="1"/>
          </p:cNvSpPr>
          <p:nvPr/>
        </p:nvSpPr>
        <p:spPr bwMode="auto">
          <a:xfrm>
            <a:off x="3235325" y="4249738"/>
            <a:ext cx="25733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Overall directions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of replication</a:t>
            </a:r>
          </a:p>
        </p:txBody>
      </p:sp>
      <p:sp>
        <p:nvSpPr>
          <p:cNvPr id="39946" name="Text Box 31"/>
          <p:cNvSpPr txBox="1">
            <a:spLocks noChangeArrowheads="1"/>
          </p:cNvSpPr>
          <p:nvPr/>
        </p:nvSpPr>
        <p:spPr bwMode="auto">
          <a:xfrm>
            <a:off x="3897313" y="1719263"/>
            <a:ext cx="1395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b="1"/>
              <a:t>Overview </a:t>
            </a:r>
          </a:p>
        </p:txBody>
      </p:sp>
      <p:sp>
        <p:nvSpPr>
          <p:cNvPr id="39948" name="Line 43"/>
          <p:cNvSpPr>
            <a:spLocks noChangeShapeType="1"/>
          </p:cNvSpPr>
          <p:nvPr/>
        </p:nvSpPr>
        <p:spPr bwMode="auto">
          <a:xfrm flipH="1">
            <a:off x="3224213" y="2790825"/>
            <a:ext cx="412750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46"/>
          <p:cNvSpPr>
            <a:spLocks noChangeShapeType="1"/>
          </p:cNvSpPr>
          <p:nvPr/>
        </p:nvSpPr>
        <p:spPr bwMode="auto">
          <a:xfrm flipV="1">
            <a:off x="5868988" y="2790825"/>
            <a:ext cx="344487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59405" y="5791200"/>
            <a:ext cx="372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/>
            <a:r>
              <a:rPr lang="en-US" altLang="en-US" sz="3600" b="1" dirty="0"/>
              <a:t>Okazaki fragments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302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7" descr="13_16bLaggingStrand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8"/>
          <a:stretch/>
        </p:blipFill>
        <p:spPr bwMode="auto">
          <a:xfrm>
            <a:off x="1693863" y="547688"/>
            <a:ext cx="57562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24681" y="0"/>
            <a:ext cx="8232776" cy="3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84" charset="0"/>
                <a:ea typeface="ＭＳ Ｐゴシック" pitchFamily="84" charset="-128"/>
              </a:rPr>
              <a:t>Synthesis of the lagging strand</a:t>
            </a:r>
            <a:endParaRPr lang="en-US" altLang="en-US" sz="36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6250" y="585788"/>
            <a:ext cx="5026025" cy="1535112"/>
            <a:chOff x="1746250" y="585788"/>
            <a:chExt cx="5026025" cy="1535112"/>
          </a:xfrm>
        </p:grpSpPr>
        <p:sp>
          <p:nvSpPr>
            <p:cNvPr id="43012" name="Text Box 31"/>
            <p:cNvSpPr txBox="1">
              <a:spLocks noChangeArrowheads="1"/>
            </p:cNvSpPr>
            <p:nvPr/>
          </p:nvSpPr>
          <p:spPr bwMode="auto">
            <a:xfrm>
              <a:off x="3516313" y="1314450"/>
              <a:ext cx="169862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3013" name="Text Box 31"/>
            <p:cNvSpPr txBox="1">
              <a:spLocks noChangeArrowheads="1"/>
            </p:cNvSpPr>
            <p:nvPr/>
          </p:nvSpPr>
          <p:spPr bwMode="auto">
            <a:xfrm>
              <a:off x="4651375" y="1435100"/>
              <a:ext cx="179388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3014" name="Text Box 31"/>
            <p:cNvSpPr txBox="1">
              <a:spLocks noChangeArrowheads="1"/>
            </p:cNvSpPr>
            <p:nvPr/>
          </p:nvSpPr>
          <p:spPr bwMode="auto">
            <a:xfrm>
              <a:off x="6611938" y="1911350"/>
              <a:ext cx="160337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3015" name="Text Box 31"/>
            <p:cNvSpPr txBox="1">
              <a:spLocks noChangeArrowheads="1"/>
            </p:cNvSpPr>
            <p:nvPr/>
          </p:nvSpPr>
          <p:spPr bwMode="auto">
            <a:xfrm>
              <a:off x="1819275" y="701675"/>
              <a:ext cx="15716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3016" name="Text Box 31"/>
            <p:cNvSpPr txBox="1">
              <a:spLocks noChangeArrowheads="1"/>
            </p:cNvSpPr>
            <p:nvPr/>
          </p:nvSpPr>
          <p:spPr bwMode="auto">
            <a:xfrm>
              <a:off x="3244850" y="585788"/>
              <a:ext cx="1668463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Primase makes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RNA primer.</a:t>
              </a:r>
            </a:p>
          </p:txBody>
        </p:sp>
        <p:sp>
          <p:nvSpPr>
            <p:cNvPr id="43018" name="Text Box 31"/>
            <p:cNvSpPr txBox="1">
              <a:spLocks noChangeArrowheads="1"/>
            </p:cNvSpPr>
            <p:nvPr/>
          </p:nvSpPr>
          <p:spPr bwMode="auto">
            <a:xfrm>
              <a:off x="1746250" y="1535113"/>
              <a:ext cx="1039813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Template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strand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endParaRPr lang="en-US" altLang="en-US" sz="1800" b="1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flipH="1">
              <a:off x="2779713" y="1489075"/>
              <a:ext cx="254000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3990975" y="1090613"/>
              <a:ext cx="368300" cy="376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37" name="Group 40"/>
            <p:cNvGrpSpPr>
              <a:grpSpLocks/>
            </p:cNvGrpSpPr>
            <p:nvPr/>
          </p:nvGrpSpPr>
          <p:grpSpPr bwMode="auto">
            <a:xfrm>
              <a:off x="2892425" y="590550"/>
              <a:ext cx="273050" cy="273050"/>
              <a:chOff x="1822" y="372"/>
              <a:chExt cx="172" cy="172"/>
            </a:xfrm>
          </p:grpSpPr>
          <p:sp>
            <p:nvSpPr>
              <p:cNvPr id="43044" name="Oval 39"/>
              <p:cNvSpPr>
                <a:spLocks noChangeArrowheads="1"/>
              </p:cNvSpPr>
              <p:nvPr/>
            </p:nvSpPr>
            <p:spPr bwMode="auto">
              <a:xfrm>
                <a:off x="1822" y="372"/>
                <a:ext cx="172" cy="172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43045" name="Text Box 31"/>
              <p:cNvSpPr txBox="1">
                <a:spLocks noChangeArrowheads="1"/>
              </p:cNvSpPr>
              <p:nvPr/>
            </p:nvSpPr>
            <p:spPr bwMode="auto">
              <a:xfrm>
                <a:off x="1870" y="388"/>
                <a:ext cx="7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693863" y="2371724"/>
            <a:ext cx="5756275" cy="1887537"/>
            <a:chOff x="1693863" y="2371724"/>
            <a:chExt cx="5756275" cy="1887537"/>
          </a:xfrm>
        </p:grpSpPr>
        <p:pic>
          <p:nvPicPr>
            <p:cNvPr id="39" name="Picture 47" descr="13_16bLaggingStrand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0" b="35576"/>
            <a:stretch/>
          </p:blipFill>
          <p:spPr bwMode="auto">
            <a:xfrm>
              <a:off x="1693863" y="2371724"/>
              <a:ext cx="5756275" cy="188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2544763" y="2405063"/>
              <a:ext cx="1554162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RNA primer</a:t>
              </a:r>
            </a:p>
            <a:p>
              <a:pPr algn="r"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for fragment 1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275263" y="2387600"/>
              <a:ext cx="1689100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DNA pol </a:t>
              </a:r>
              <a:r>
                <a:rPr lang="en-US" altLang="en-US" sz="1800" b="1">
                  <a:latin typeface="Times New Roman" pitchFamily="84" charset="0"/>
                </a:rPr>
                <a:t>III</a:t>
              </a:r>
              <a:endParaRPr lang="en-US" altLang="en-US" sz="1800" b="1"/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makes Okazaki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fragment 1.</a:t>
              </a:r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V="1">
              <a:off x="5456238" y="3186113"/>
              <a:ext cx="152400" cy="309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7"/>
            <p:cNvSpPr>
              <a:spLocks/>
            </p:cNvSpPr>
            <p:nvPr/>
          </p:nvSpPr>
          <p:spPr bwMode="auto">
            <a:xfrm rot="-4535609">
              <a:off x="4130676" y="2867025"/>
              <a:ext cx="114300" cy="835025"/>
            </a:xfrm>
            <a:prstGeom prst="rightBrace">
              <a:avLst>
                <a:gd name="adj1" fmla="val 40654"/>
                <a:gd name="adj2" fmla="val 5095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4040188" y="2911475"/>
              <a:ext cx="169862" cy="322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3517900" y="3213100"/>
              <a:ext cx="1905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5705475" y="3427413"/>
              <a:ext cx="17780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6613525" y="3811588"/>
              <a:ext cx="1682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1816100" y="2603500"/>
              <a:ext cx="1936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grpSp>
          <p:nvGrpSpPr>
            <p:cNvPr id="49" name="Group 41"/>
            <p:cNvGrpSpPr>
              <a:grpSpLocks/>
            </p:cNvGrpSpPr>
            <p:nvPr/>
          </p:nvGrpSpPr>
          <p:grpSpPr bwMode="auto">
            <a:xfrm>
              <a:off x="4921250" y="2371725"/>
              <a:ext cx="273050" cy="273050"/>
              <a:chOff x="1822" y="372"/>
              <a:chExt cx="172" cy="172"/>
            </a:xfrm>
          </p:grpSpPr>
          <p:sp>
            <p:nvSpPr>
              <p:cNvPr id="50" name="Oval 42"/>
              <p:cNvSpPr>
                <a:spLocks noChangeArrowheads="1"/>
              </p:cNvSpPr>
              <p:nvPr/>
            </p:nvSpPr>
            <p:spPr bwMode="auto">
              <a:xfrm>
                <a:off x="1822" y="372"/>
                <a:ext cx="172" cy="172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1" name="Text Box 31"/>
              <p:cNvSpPr txBox="1">
                <a:spLocks noChangeArrowheads="1"/>
              </p:cNvSpPr>
              <p:nvPr/>
            </p:nvSpPr>
            <p:spPr bwMode="auto">
              <a:xfrm>
                <a:off x="1870" y="388"/>
                <a:ext cx="7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693863" y="4267200"/>
            <a:ext cx="5756275" cy="1879600"/>
            <a:chOff x="1693863" y="4267200"/>
            <a:chExt cx="5756275" cy="1879600"/>
          </a:xfrm>
        </p:grpSpPr>
        <p:pic>
          <p:nvPicPr>
            <p:cNvPr id="53" name="Picture 47" descr="13_16bLaggingStrand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63" b="2811"/>
            <a:stretch/>
          </p:blipFill>
          <p:spPr bwMode="auto">
            <a:xfrm>
              <a:off x="1693863" y="4267200"/>
              <a:ext cx="5756275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6269038" y="4883150"/>
              <a:ext cx="11684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Okazaki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fragment 1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2711450" y="4487863"/>
              <a:ext cx="1274763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DNA pol </a:t>
              </a:r>
              <a:r>
                <a:rPr lang="en-US" altLang="en-US" sz="1800" b="1">
                  <a:latin typeface="Times New Roman" pitchFamily="84" charset="0"/>
                </a:rPr>
                <a:t>III</a:t>
              </a:r>
              <a:endParaRPr lang="en-US" altLang="en-US" sz="1800" b="1"/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detaches.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3309938" y="5281613"/>
              <a:ext cx="161925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6550025" y="5659438"/>
              <a:ext cx="169863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6545263" y="5902325"/>
              <a:ext cx="1555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1733550" y="4678363"/>
              <a:ext cx="185738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4046538" y="4638675"/>
              <a:ext cx="1549400" cy="165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>
              <a:off x="5362575" y="5291138"/>
              <a:ext cx="855663" cy="487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44"/>
            <p:cNvGrpSpPr>
              <a:grpSpLocks/>
            </p:cNvGrpSpPr>
            <p:nvPr/>
          </p:nvGrpSpPr>
          <p:grpSpPr bwMode="auto">
            <a:xfrm>
              <a:off x="2333625" y="4495800"/>
              <a:ext cx="273050" cy="273050"/>
              <a:chOff x="1822" y="372"/>
              <a:chExt cx="172" cy="172"/>
            </a:xfrm>
          </p:grpSpPr>
          <p:sp>
            <p:nvSpPr>
              <p:cNvPr id="63" name="Oval 45"/>
              <p:cNvSpPr>
                <a:spLocks noChangeArrowheads="1"/>
              </p:cNvSpPr>
              <p:nvPr/>
            </p:nvSpPr>
            <p:spPr bwMode="auto">
              <a:xfrm>
                <a:off x="1822" y="372"/>
                <a:ext cx="172" cy="172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64" name="Text Box 31"/>
              <p:cNvSpPr txBox="1">
                <a:spLocks noChangeArrowheads="1"/>
              </p:cNvSpPr>
              <p:nvPr/>
            </p:nvSpPr>
            <p:spPr bwMode="auto">
              <a:xfrm>
                <a:off x="1870" y="388"/>
                <a:ext cx="7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sp>
        <p:nvSpPr>
          <p:cNvPr id="67" name="Text Box 31">
            <a:extLst>
              <a:ext uri="{FF2B5EF4-FFF2-40B4-BE49-F238E27FC236}">
                <a16:creationId xmlns:a16="http://schemas.microsoft.com/office/drawing/2014/main" id="{F085D397-4785-48F0-8F58-EEE6D71A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631" y="1914218"/>
            <a:ext cx="1603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68" name="Text Box 31">
            <a:extLst>
              <a:ext uri="{FF2B5EF4-FFF2-40B4-BE49-F238E27FC236}">
                <a16:creationId xmlns:a16="http://schemas.microsoft.com/office/drawing/2014/main" id="{07299EFA-9381-486A-AC7C-6CB01F30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968" y="704543"/>
            <a:ext cx="15716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 dirty="0"/>
              <a:t>3</a:t>
            </a:r>
            <a:r>
              <a:rPr lang="en-US" altLang="en-US" sz="1600" b="1" dirty="0">
                <a:sym typeface="Symbol" pitchFamily="84" charset="2"/>
              </a:rPr>
              <a:t></a:t>
            </a:r>
            <a:endParaRPr lang="en-US" altLang="en-US" sz="1600" b="1" dirty="0"/>
          </a:p>
        </p:txBody>
      </p:sp>
      <p:sp>
        <p:nvSpPr>
          <p:cNvPr id="65" name="Text Box 31">
            <a:extLst>
              <a:ext uri="{FF2B5EF4-FFF2-40B4-BE49-F238E27FC236}">
                <a16:creationId xmlns:a16="http://schemas.microsoft.com/office/drawing/2014/main" id="{D6B996FB-3E7C-4BEA-938B-15CDE67E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789" y="1534806"/>
            <a:ext cx="1039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Template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 dirty="0"/>
              <a:t>strand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endParaRPr lang="en-US" altLang="en-US" sz="1800" b="1" dirty="0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2A826A32-5BDB-409B-A3A0-6E7FC04647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9252" y="1488768"/>
            <a:ext cx="25400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7" descr="13_16cLaggingStrand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538"/>
          <a:stretch/>
        </p:blipFill>
        <p:spPr bwMode="auto">
          <a:xfrm>
            <a:off x="1965325" y="136525"/>
            <a:ext cx="52133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31"/>
          <p:cNvSpPr txBox="1">
            <a:spLocks noChangeArrowheads="1"/>
          </p:cNvSpPr>
          <p:nvPr/>
        </p:nvSpPr>
        <p:spPr bwMode="auto">
          <a:xfrm>
            <a:off x="2555875" y="144463"/>
            <a:ext cx="2890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RNA primer for fragment 2</a:t>
            </a:r>
          </a:p>
        </p:txBody>
      </p:sp>
      <p:sp>
        <p:nvSpPr>
          <p:cNvPr id="46085" name="Text Box 31"/>
          <p:cNvSpPr txBox="1">
            <a:spLocks noChangeArrowheads="1"/>
          </p:cNvSpPr>
          <p:nvPr/>
        </p:nvSpPr>
        <p:spPr bwMode="auto">
          <a:xfrm>
            <a:off x="3184525" y="481013"/>
            <a:ext cx="11763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Okazaki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fragment 2</a:t>
            </a:r>
          </a:p>
        </p:txBody>
      </p:sp>
      <p:sp>
        <p:nvSpPr>
          <p:cNvPr id="46086" name="Text Box 31"/>
          <p:cNvSpPr txBox="1">
            <a:spLocks noChangeArrowheads="1"/>
          </p:cNvSpPr>
          <p:nvPr/>
        </p:nvSpPr>
        <p:spPr bwMode="auto">
          <a:xfrm>
            <a:off x="5335588" y="715963"/>
            <a:ext cx="1651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DNA pol </a:t>
            </a:r>
            <a:r>
              <a:rPr lang="en-US" altLang="en-US" sz="1800" b="1">
                <a:latin typeface="Times New Roman" pitchFamily="84" charset="0"/>
              </a:rPr>
              <a:t>III</a:t>
            </a:r>
            <a:endParaRPr lang="en-US" altLang="en-US" sz="1800" b="1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makes Okazaki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fragment 2.</a:t>
            </a:r>
          </a:p>
        </p:txBody>
      </p:sp>
      <p:sp>
        <p:nvSpPr>
          <p:cNvPr id="46098" name="Text Box 31"/>
          <p:cNvSpPr txBox="1">
            <a:spLocks noChangeArrowheads="1"/>
          </p:cNvSpPr>
          <p:nvPr/>
        </p:nvSpPr>
        <p:spPr bwMode="auto">
          <a:xfrm>
            <a:off x="2163763" y="593725"/>
            <a:ext cx="158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46099" name="Text Box 31"/>
          <p:cNvSpPr txBox="1">
            <a:spLocks noChangeArrowheads="1"/>
          </p:cNvSpPr>
          <p:nvPr/>
        </p:nvSpPr>
        <p:spPr bwMode="auto">
          <a:xfrm>
            <a:off x="6872288" y="1774825"/>
            <a:ext cx="1873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3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46100" name="Text Box 31"/>
          <p:cNvSpPr txBox="1">
            <a:spLocks noChangeArrowheads="1"/>
          </p:cNvSpPr>
          <p:nvPr/>
        </p:nvSpPr>
        <p:spPr bwMode="auto">
          <a:xfrm>
            <a:off x="6881813" y="2017713"/>
            <a:ext cx="1714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5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46101" name="Text Box 31"/>
          <p:cNvSpPr txBox="1">
            <a:spLocks noChangeArrowheads="1"/>
          </p:cNvSpPr>
          <p:nvPr/>
        </p:nvSpPr>
        <p:spPr bwMode="auto">
          <a:xfrm>
            <a:off x="2005013" y="817563"/>
            <a:ext cx="1809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3</a:t>
            </a:r>
            <a:r>
              <a:rPr lang="en-US" altLang="en-US" sz="1600" b="1">
                <a:sym typeface="Symbol" pitchFamily="84" charset="2"/>
              </a:rPr>
              <a:t></a:t>
            </a:r>
            <a:endParaRPr lang="en-US" altLang="en-US" sz="1600" b="1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3055938" y="993775"/>
            <a:ext cx="19685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H="1">
            <a:off x="4043363" y="935038"/>
            <a:ext cx="881062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H="1">
            <a:off x="2779713" y="430213"/>
            <a:ext cx="285750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AutoShape 26"/>
          <p:cNvSpPr>
            <a:spLocks/>
          </p:cNvSpPr>
          <p:nvPr/>
        </p:nvSpPr>
        <p:spPr bwMode="auto">
          <a:xfrm rot="-3333289">
            <a:off x="2697957" y="483394"/>
            <a:ext cx="90487" cy="815975"/>
          </a:xfrm>
          <a:prstGeom prst="rightBrace">
            <a:avLst>
              <a:gd name="adj1" fmla="val 45505"/>
              <a:gd name="adj2" fmla="val 5165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grpSp>
        <p:nvGrpSpPr>
          <p:cNvPr id="46108" name="Group 37"/>
          <p:cNvGrpSpPr>
            <a:grpSpLocks/>
          </p:cNvGrpSpPr>
          <p:nvPr/>
        </p:nvGrpSpPr>
        <p:grpSpPr bwMode="auto">
          <a:xfrm>
            <a:off x="4978400" y="698500"/>
            <a:ext cx="273050" cy="273050"/>
            <a:chOff x="1822" y="372"/>
            <a:chExt cx="172" cy="172"/>
          </a:xfrm>
        </p:grpSpPr>
        <p:sp>
          <p:nvSpPr>
            <p:cNvPr id="46115" name="Oval 38"/>
            <p:cNvSpPr>
              <a:spLocks noChangeArrowheads="1"/>
            </p:cNvSpPr>
            <p:nvPr/>
          </p:nvSpPr>
          <p:spPr bwMode="auto">
            <a:xfrm>
              <a:off x="1822" y="372"/>
              <a:ext cx="172" cy="172"/>
            </a:xfrm>
            <a:prstGeom prst="ellipse">
              <a:avLst/>
            </a:prstGeom>
            <a:solidFill>
              <a:srgbClr val="00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46116" name="Text Box 31"/>
            <p:cNvSpPr txBox="1">
              <a:spLocks noChangeArrowheads="1"/>
            </p:cNvSpPr>
            <p:nvPr/>
          </p:nvSpPr>
          <p:spPr bwMode="auto">
            <a:xfrm>
              <a:off x="1870" y="388"/>
              <a:ext cx="7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-1" y="150284"/>
            <a:ext cx="2005013" cy="20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84" charset="0"/>
                <a:ea typeface="ＭＳ Ｐゴシック" pitchFamily="84" charset="-128"/>
              </a:rPr>
              <a:t>Synthesis of the lagging strand</a:t>
            </a:r>
            <a:endParaRPr lang="en-US" altLang="en-US" sz="36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65325" y="2339975"/>
            <a:ext cx="5213350" cy="1754188"/>
            <a:chOff x="1965325" y="2339975"/>
            <a:chExt cx="5213350" cy="1754188"/>
          </a:xfrm>
        </p:grpSpPr>
        <p:pic>
          <p:nvPicPr>
            <p:cNvPr id="39" name="Picture 47" descr="13_16cLaggingStrand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61" b="39899"/>
            <a:stretch/>
          </p:blipFill>
          <p:spPr bwMode="auto">
            <a:xfrm>
              <a:off x="1965325" y="2339975"/>
              <a:ext cx="5213350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5413375" y="2508250"/>
              <a:ext cx="1506538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DNA pol </a:t>
              </a:r>
              <a:r>
                <a:rPr lang="en-US" altLang="en-US" sz="1800" b="1">
                  <a:latin typeface="Times New Roman" pitchFamily="84" charset="0"/>
                </a:rPr>
                <a:t>I</a:t>
              </a:r>
              <a:endParaRPr lang="en-US" altLang="en-US" sz="1800" b="1"/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replaces RNA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with DNA.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2214563" y="2339975"/>
              <a:ext cx="155575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6872288" y="3549650"/>
              <a:ext cx="1841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6881813" y="3797300"/>
              <a:ext cx="168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2003425" y="2601913"/>
              <a:ext cx="1778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>
              <a:off x="4856163" y="3101975"/>
              <a:ext cx="492125" cy="419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5057775" y="2495550"/>
              <a:ext cx="273050" cy="273050"/>
              <a:chOff x="1822" y="372"/>
              <a:chExt cx="172" cy="172"/>
            </a:xfrm>
          </p:grpSpPr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>
                <a:off x="1822" y="372"/>
                <a:ext cx="172" cy="172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1870" y="388"/>
                <a:ext cx="7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965325" y="3797300"/>
            <a:ext cx="5213350" cy="2434168"/>
            <a:chOff x="1965325" y="3797300"/>
            <a:chExt cx="5213350" cy="2434168"/>
          </a:xfrm>
        </p:grpSpPr>
        <p:pic>
          <p:nvPicPr>
            <p:cNvPr id="50" name="Picture 47" descr="13_16cLaggingStrand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18" b="7441"/>
            <a:stretch/>
          </p:blipFill>
          <p:spPr bwMode="auto">
            <a:xfrm>
              <a:off x="1965325" y="4108450"/>
              <a:ext cx="5213350" cy="212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2762250" y="4094163"/>
              <a:ext cx="19129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DNA ligase forms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bonds between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1800" b="1"/>
                <a:t>DNA fragments.</a:t>
              </a: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2216150" y="4445000"/>
              <a:ext cx="1397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6889750" y="5651500"/>
              <a:ext cx="16033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6884988" y="5899150"/>
              <a:ext cx="1460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2000250" y="4697413"/>
              <a:ext cx="1603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3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6881813" y="3797300"/>
              <a:ext cx="1682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5</a:t>
              </a:r>
              <a:r>
                <a:rPr lang="en-US" altLang="en-US" sz="1600" b="1">
                  <a:sym typeface="Symbol" pitchFamily="84" charset="2"/>
                </a:rPr>
                <a:t></a:t>
              </a:r>
              <a:endParaRPr lang="en-US" altLang="en-US" sz="1600" b="1"/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3822700" y="4851400"/>
              <a:ext cx="1419225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40"/>
            <p:cNvGrpSpPr>
              <a:grpSpLocks/>
            </p:cNvGrpSpPr>
            <p:nvPr/>
          </p:nvGrpSpPr>
          <p:grpSpPr bwMode="auto">
            <a:xfrm>
              <a:off x="2406650" y="4083050"/>
              <a:ext cx="273050" cy="273050"/>
              <a:chOff x="1822" y="372"/>
              <a:chExt cx="172" cy="172"/>
            </a:xfrm>
          </p:grpSpPr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1822" y="372"/>
                <a:ext cx="172" cy="172"/>
              </a:xfrm>
              <a:prstGeom prst="ellipse">
                <a:avLst/>
              </a:prstGeom>
              <a:solidFill>
                <a:srgbClr val="008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1870" y="388"/>
                <a:ext cx="7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6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0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2" descr="13_17_BactDNAReplic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296863" y="1292225"/>
            <a:ext cx="854868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0825" y="304800"/>
            <a:ext cx="51244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4000" dirty="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 summary of DNA replication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7108" name="Text Box 31"/>
          <p:cNvSpPr txBox="1">
            <a:spLocks noChangeArrowheads="1"/>
          </p:cNvSpPr>
          <p:nvPr/>
        </p:nvSpPr>
        <p:spPr bwMode="auto">
          <a:xfrm>
            <a:off x="2705100" y="4059238"/>
            <a:ext cx="1476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09" name="Text Box 31"/>
          <p:cNvSpPr txBox="1">
            <a:spLocks noChangeArrowheads="1"/>
          </p:cNvSpPr>
          <p:nvPr/>
        </p:nvSpPr>
        <p:spPr bwMode="auto">
          <a:xfrm>
            <a:off x="3332163" y="4367213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10" name="Text Box 31"/>
          <p:cNvSpPr txBox="1">
            <a:spLocks noChangeArrowheads="1"/>
          </p:cNvSpPr>
          <p:nvPr/>
        </p:nvSpPr>
        <p:spPr bwMode="auto">
          <a:xfrm>
            <a:off x="5753100" y="1579563"/>
            <a:ext cx="14716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Origin of replication</a:t>
            </a:r>
          </a:p>
        </p:txBody>
      </p:sp>
      <p:sp>
        <p:nvSpPr>
          <p:cNvPr id="47111" name="Text Box 31"/>
          <p:cNvSpPr txBox="1">
            <a:spLocks noChangeArrowheads="1"/>
          </p:cNvSpPr>
          <p:nvPr/>
        </p:nvSpPr>
        <p:spPr bwMode="auto">
          <a:xfrm>
            <a:off x="5273675" y="2643188"/>
            <a:ext cx="11398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Lagging strand</a:t>
            </a:r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7053263" y="1773238"/>
            <a:ext cx="5937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Lagging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strand</a:t>
            </a:r>
          </a:p>
        </p:txBody>
      </p:sp>
      <p:sp>
        <p:nvSpPr>
          <p:cNvPr id="47113" name="Text Box 31"/>
          <p:cNvSpPr txBox="1">
            <a:spLocks noChangeArrowheads="1"/>
          </p:cNvSpPr>
          <p:nvPr/>
        </p:nvSpPr>
        <p:spPr bwMode="auto">
          <a:xfrm>
            <a:off x="5805488" y="2865438"/>
            <a:ext cx="12827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Overall directions</a:t>
            </a:r>
          </a:p>
          <a:p>
            <a:pPr algn="ctr"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of replication</a:t>
            </a:r>
          </a:p>
        </p:txBody>
      </p:sp>
      <p:sp>
        <p:nvSpPr>
          <p:cNvPr id="47114" name="Text Box 31"/>
          <p:cNvSpPr txBox="1">
            <a:spLocks noChangeArrowheads="1"/>
          </p:cNvSpPr>
          <p:nvPr/>
        </p:nvSpPr>
        <p:spPr bwMode="auto">
          <a:xfrm>
            <a:off x="5273675" y="1779588"/>
            <a:ext cx="11033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Leading strand</a:t>
            </a:r>
          </a:p>
        </p:txBody>
      </p:sp>
      <p:sp>
        <p:nvSpPr>
          <p:cNvPr id="47115" name="Text Box 31"/>
          <p:cNvSpPr txBox="1">
            <a:spLocks noChangeArrowheads="1"/>
          </p:cNvSpPr>
          <p:nvPr/>
        </p:nvSpPr>
        <p:spPr bwMode="auto">
          <a:xfrm>
            <a:off x="6634163" y="2649538"/>
            <a:ext cx="11096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Leading strand</a:t>
            </a:r>
          </a:p>
        </p:txBody>
      </p:sp>
      <p:sp>
        <p:nvSpPr>
          <p:cNvPr id="47116" name="Text Box 31"/>
          <p:cNvSpPr txBox="1">
            <a:spLocks noChangeArrowheads="1"/>
          </p:cNvSpPr>
          <p:nvPr/>
        </p:nvSpPr>
        <p:spPr bwMode="auto">
          <a:xfrm>
            <a:off x="6138863" y="1397000"/>
            <a:ext cx="6873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200" b="1"/>
              <a:t>Overview </a:t>
            </a:r>
          </a:p>
        </p:txBody>
      </p:sp>
      <p:sp>
        <p:nvSpPr>
          <p:cNvPr id="47117" name="Line 52"/>
          <p:cNvSpPr>
            <a:spLocks noChangeShapeType="1"/>
          </p:cNvSpPr>
          <p:nvPr/>
        </p:nvSpPr>
        <p:spPr bwMode="auto">
          <a:xfrm>
            <a:off x="5618163" y="1951038"/>
            <a:ext cx="287337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53"/>
          <p:cNvSpPr>
            <a:spLocks noChangeShapeType="1"/>
          </p:cNvSpPr>
          <p:nvPr/>
        </p:nvSpPr>
        <p:spPr bwMode="auto">
          <a:xfrm flipH="1">
            <a:off x="5732463" y="2409825"/>
            <a:ext cx="168275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54"/>
          <p:cNvSpPr>
            <a:spLocks noChangeShapeType="1"/>
          </p:cNvSpPr>
          <p:nvPr/>
        </p:nvSpPr>
        <p:spPr bwMode="auto">
          <a:xfrm>
            <a:off x="6461125" y="1758950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55"/>
          <p:cNvSpPr>
            <a:spLocks noChangeShapeType="1"/>
          </p:cNvSpPr>
          <p:nvPr/>
        </p:nvSpPr>
        <p:spPr bwMode="auto">
          <a:xfrm flipH="1">
            <a:off x="7048500" y="2108200"/>
            <a:ext cx="889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56"/>
          <p:cNvSpPr>
            <a:spLocks noChangeShapeType="1"/>
          </p:cNvSpPr>
          <p:nvPr/>
        </p:nvSpPr>
        <p:spPr bwMode="auto">
          <a:xfrm>
            <a:off x="7034213" y="2413000"/>
            <a:ext cx="109537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31"/>
          <p:cNvSpPr txBox="1">
            <a:spLocks noChangeArrowheads="1"/>
          </p:cNvSpPr>
          <p:nvPr/>
        </p:nvSpPr>
        <p:spPr bwMode="auto">
          <a:xfrm>
            <a:off x="4621213" y="4624388"/>
            <a:ext cx="1555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23" name="Text Box 31"/>
          <p:cNvSpPr txBox="1">
            <a:spLocks noChangeArrowheads="1"/>
          </p:cNvSpPr>
          <p:nvPr/>
        </p:nvSpPr>
        <p:spPr bwMode="auto">
          <a:xfrm>
            <a:off x="8069263" y="4748213"/>
            <a:ext cx="1412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24" name="Text Box 31"/>
          <p:cNvSpPr txBox="1">
            <a:spLocks noChangeArrowheads="1"/>
          </p:cNvSpPr>
          <p:nvPr/>
        </p:nvSpPr>
        <p:spPr bwMode="auto">
          <a:xfrm>
            <a:off x="8064500" y="5221288"/>
            <a:ext cx="146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25" name="Text Box 31"/>
          <p:cNvSpPr txBox="1">
            <a:spLocks noChangeArrowheads="1"/>
          </p:cNvSpPr>
          <p:nvPr/>
        </p:nvSpPr>
        <p:spPr bwMode="auto">
          <a:xfrm>
            <a:off x="4497388" y="4529138"/>
            <a:ext cx="139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26" name="Text Box 31"/>
          <p:cNvSpPr txBox="1">
            <a:spLocks noChangeArrowheads="1"/>
          </p:cNvSpPr>
          <p:nvPr/>
        </p:nvSpPr>
        <p:spPr bwMode="auto">
          <a:xfrm>
            <a:off x="3830638" y="2932113"/>
            <a:ext cx="13033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Leading strand</a:t>
            </a:r>
          </a:p>
        </p:txBody>
      </p:sp>
      <p:sp>
        <p:nvSpPr>
          <p:cNvPr id="47127" name="Text Box 31"/>
          <p:cNvSpPr txBox="1">
            <a:spLocks noChangeArrowheads="1"/>
          </p:cNvSpPr>
          <p:nvPr/>
        </p:nvSpPr>
        <p:spPr bwMode="auto">
          <a:xfrm>
            <a:off x="5511800" y="4179888"/>
            <a:ext cx="13081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Lagging strand</a:t>
            </a:r>
          </a:p>
        </p:txBody>
      </p:sp>
      <p:sp>
        <p:nvSpPr>
          <p:cNvPr id="47128" name="Text Box 31"/>
          <p:cNvSpPr txBox="1">
            <a:spLocks noChangeArrowheads="1"/>
          </p:cNvSpPr>
          <p:nvPr/>
        </p:nvSpPr>
        <p:spPr bwMode="auto">
          <a:xfrm>
            <a:off x="7539038" y="4491038"/>
            <a:ext cx="965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DNA ligase</a:t>
            </a:r>
          </a:p>
        </p:txBody>
      </p:sp>
      <p:sp>
        <p:nvSpPr>
          <p:cNvPr id="47129" name="Text Box 31"/>
          <p:cNvSpPr txBox="1">
            <a:spLocks noChangeArrowheads="1"/>
          </p:cNvSpPr>
          <p:nvPr/>
        </p:nvSpPr>
        <p:spPr bwMode="auto">
          <a:xfrm>
            <a:off x="6461125" y="4497388"/>
            <a:ext cx="8334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DNA pol </a:t>
            </a:r>
            <a:r>
              <a:rPr lang="en-US" altLang="en-US" sz="1400" b="1">
                <a:latin typeface="Times New Roman" pitchFamily="84" charset="0"/>
              </a:rPr>
              <a:t>I</a:t>
            </a:r>
            <a:endParaRPr lang="en-US" altLang="en-US" sz="1400" b="1"/>
          </a:p>
        </p:txBody>
      </p:sp>
      <p:sp>
        <p:nvSpPr>
          <p:cNvPr id="47130" name="Text Box 31"/>
          <p:cNvSpPr txBox="1">
            <a:spLocks noChangeArrowheads="1"/>
          </p:cNvSpPr>
          <p:nvPr/>
        </p:nvSpPr>
        <p:spPr bwMode="auto">
          <a:xfrm>
            <a:off x="4006850" y="4256088"/>
            <a:ext cx="9858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DNA pol </a:t>
            </a:r>
            <a:r>
              <a:rPr lang="en-US" altLang="en-US" sz="1400" b="1">
                <a:latin typeface="Times New Roman" pitchFamily="84" charset="0"/>
              </a:rPr>
              <a:t>III</a:t>
            </a:r>
            <a:endParaRPr lang="en-US" altLang="en-US" sz="1400" b="1"/>
          </a:p>
        </p:txBody>
      </p:sp>
      <p:sp>
        <p:nvSpPr>
          <p:cNvPr id="47131" name="Text Box 31"/>
          <p:cNvSpPr txBox="1">
            <a:spLocks noChangeArrowheads="1"/>
          </p:cNvSpPr>
          <p:nvPr/>
        </p:nvSpPr>
        <p:spPr bwMode="auto">
          <a:xfrm>
            <a:off x="3092450" y="3944938"/>
            <a:ext cx="736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Primase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2787650" y="3427413"/>
            <a:ext cx="9604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DNA pol </a:t>
            </a:r>
            <a:r>
              <a:rPr lang="en-US" altLang="en-US" sz="1400" b="1">
                <a:latin typeface="Times New Roman" pitchFamily="84" charset="0"/>
              </a:rPr>
              <a:t>III</a:t>
            </a:r>
            <a:endParaRPr lang="en-US" altLang="en-US" sz="1400" b="1"/>
          </a:p>
        </p:txBody>
      </p:sp>
      <p:sp>
        <p:nvSpPr>
          <p:cNvPr id="47133" name="Text Box 31"/>
          <p:cNvSpPr txBox="1">
            <a:spLocks noChangeArrowheads="1"/>
          </p:cNvSpPr>
          <p:nvPr/>
        </p:nvSpPr>
        <p:spPr bwMode="auto">
          <a:xfrm>
            <a:off x="2520950" y="3708400"/>
            <a:ext cx="5842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Primer</a:t>
            </a:r>
          </a:p>
        </p:txBody>
      </p:sp>
      <p:sp>
        <p:nvSpPr>
          <p:cNvPr id="47134" name="Text Box 31"/>
          <p:cNvSpPr txBox="1">
            <a:spLocks noChangeArrowheads="1"/>
          </p:cNvSpPr>
          <p:nvPr/>
        </p:nvSpPr>
        <p:spPr bwMode="auto">
          <a:xfrm>
            <a:off x="2266950" y="3905250"/>
            <a:ext cx="1555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1990725" y="3756025"/>
            <a:ext cx="139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885825" y="3497263"/>
            <a:ext cx="1555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37" name="Text Box 31"/>
          <p:cNvSpPr txBox="1">
            <a:spLocks noChangeArrowheads="1"/>
          </p:cNvSpPr>
          <p:nvPr/>
        </p:nvSpPr>
        <p:spPr bwMode="auto">
          <a:xfrm>
            <a:off x="881063" y="3984625"/>
            <a:ext cx="139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</a:t>
            </a:r>
            <a:r>
              <a:rPr lang="en-US" altLang="en-US" sz="1400" b="1">
                <a:sym typeface="Symbol" pitchFamily="84" charset="2"/>
              </a:rPr>
              <a:t></a:t>
            </a:r>
            <a:endParaRPr lang="en-US" altLang="en-US" sz="1400" b="1"/>
          </a:p>
        </p:txBody>
      </p:sp>
      <p:sp>
        <p:nvSpPr>
          <p:cNvPr id="47138" name="Text Box 31"/>
          <p:cNvSpPr txBox="1">
            <a:spLocks noChangeArrowheads="1"/>
          </p:cNvSpPr>
          <p:nvPr/>
        </p:nvSpPr>
        <p:spPr bwMode="auto">
          <a:xfrm>
            <a:off x="957263" y="4527550"/>
            <a:ext cx="1320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Lagging strand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template</a:t>
            </a:r>
          </a:p>
        </p:txBody>
      </p:sp>
      <p:sp>
        <p:nvSpPr>
          <p:cNvPr id="47139" name="Text Box 31"/>
          <p:cNvSpPr txBox="1">
            <a:spLocks noChangeArrowheads="1"/>
          </p:cNvSpPr>
          <p:nvPr/>
        </p:nvSpPr>
        <p:spPr bwMode="auto">
          <a:xfrm>
            <a:off x="588963" y="4224338"/>
            <a:ext cx="11652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Parental DNA</a:t>
            </a:r>
          </a:p>
        </p:txBody>
      </p:sp>
      <p:sp>
        <p:nvSpPr>
          <p:cNvPr id="47140" name="Text Box 31"/>
          <p:cNvSpPr txBox="1">
            <a:spLocks noChangeArrowheads="1"/>
          </p:cNvSpPr>
          <p:nvPr/>
        </p:nvSpPr>
        <p:spPr bwMode="auto">
          <a:xfrm>
            <a:off x="1025525" y="3140075"/>
            <a:ext cx="736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Helicase</a:t>
            </a:r>
          </a:p>
        </p:txBody>
      </p:sp>
      <p:sp>
        <p:nvSpPr>
          <p:cNvPr id="47141" name="Text Box 31"/>
          <p:cNvSpPr txBox="1">
            <a:spLocks noChangeArrowheads="1"/>
          </p:cNvSpPr>
          <p:nvPr/>
        </p:nvSpPr>
        <p:spPr bwMode="auto">
          <a:xfrm>
            <a:off x="1111250" y="2571750"/>
            <a:ext cx="14081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Single-strand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binding proteins</a:t>
            </a:r>
          </a:p>
        </p:txBody>
      </p:sp>
      <p:sp>
        <p:nvSpPr>
          <p:cNvPr id="47142" name="Text Box 31"/>
          <p:cNvSpPr txBox="1">
            <a:spLocks noChangeArrowheads="1"/>
          </p:cNvSpPr>
          <p:nvPr/>
        </p:nvSpPr>
        <p:spPr bwMode="auto">
          <a:xfrm>
            <a:off x="3646488" y="1720850"/>
            <a:ext cx="12684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Leading strand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template</a:t>
            </a:r>
          </a:p>
        </p:txBody>
      </p:sp>
      <p:sp>
        <p:nvSpPr>
          <p:cNvPr id="47143" name="Line 79"/>
          <p:cNvSpPr>
            <a:spLocks noChangeShapeType="1"/>
          </p:cNvSpPr>
          <p:nvPr/>
        </p:nvSpPr>
        <p:spPr bwMode="auto">
          <a:xfrm>
            <a:off x="6042025" y="4387850"/>
            <a:ext cx="1270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80"/>
          <p:cNvSpPr>
            <a:spLocks noChangeShapeType="1"/>
          </p:cNvSpPr>
          <p:nvPr/>
        </p:nvSpPr>
        <p:spPr bwMode="auto">
          <a:xfrm flipH="1">
            <a:off x="6492875" y="4689475"/>
            <a:ext cx="889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81"/>
          <p:cNvSpPr>
            <a:spLocks noChangeShapeType="1"/>
          </p:cNvSpPr>
          <p:nvPr/>
        </p:nvSpPr>
        <p:spPr bwMode="auto">
          <a:xfrm flipH="1">
            <a:off x="7493000" y="4702175"/>
            <a:ext cx="98425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82"/>
          <p:cNvSpPr>
            <a:spLocks noChangeShapeType="1"/>
          </p:cNvSpPr>
          <p:nvPr/>
        </p:nvSpPr>
        <p:spPr bwMode="auto">
          <a:xfrm>
            <a:off x="4286250" y="4451350"/>
            <a:ext cx="889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83"/>
          <p:cNvSpPr>
            <a:spLocks noChangeShapeType="1"/>
          </p:cNvSpPr>
          <p:nvPr/>
        </p:nvSpPr>
        <p:spPr bwMode="auto">
          <a:xfrm flipV="1">
            <a:off x="2857500" y="4060825"/>
            <a:ext cx="203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84"/>
          <p:cNvSpPr>
            <a:spLocks noChangeShapeType="1"/>
          </p:cNvSpPr>
          <p:nvPr/>
        </p:nvSpPr>
        <p:spPr bwMode="auto">
          <a:xfrm flipH="1">
            <a:off x="2511425" y="3905250"/>
            <a:ext cx="920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85"/>
          <p:cNvSpPr>
            <a:spLocks noChangeShapeType="1"/>
          </p:cNvSpPr>
          <p:nvPr/>
        </p:nvSpPr>
        <p:spPr bwMode="auto">
          <a:xfrm flipH="1">
            <a:off x="2276475" y="4375150"/>
            <a:ext cx="193675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Line 86"/>
          <p:cNvSpPr>
            <a:spLocks noChangeShapeType="1"/>
          </p:cNvSpPr>
          <p:nvPr/>
        </p:nvSpPr>
        <p:spPr bwMode="auto">
          <a:xfrm flipV="1">
            <a:off x="2330450" y="3536950"/>
            <a:ext cx="425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Line 87"/>
          <p:cNvSpPr>
            <a:spLocks noChangeShapeType="1"/>
          </p:cNvSpPr>
          <p:nvPr/>
        </p:nvSpPr>
        <p:spPr bwMode="auto">
          <a:xfrm>
            <a:off x="1400175" y="392430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Line 88"/>
          <p:cNvSpPr>
            <a:spLocks noChangeShapeType="1"/>
          </p:cNvSpPr>
          <p:nvPr/>
        </p:nvSpPr>
        <p:spPr bwMode="auto">
          <a:xfrm>
            <a:off x="1384300" y="3336925"/>
            <a:ext cx="320675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Line 89"/>
          <p:cNvSpPr>
            <a:spLocks noChangeShapeType="1"/>
          </p:cNvSpPr>
          <p:nvPr/>
        </p:nvSpPr>
        <p:spPr bwMode="auto">
          <a:xfrm flipH="1">
            <a:off x="1828800" y="2994025"/>
            <a:ext cx="133350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Line 90"/>
          <p:cNvSpPr>
            <a:spLocks noChangeShapeType="1"/>
          </p:cNvSpPr>
          <p:nvPr/>
        </p:nvSpPr>
        <p:spPr bwMode="auto">
          <a:xfrm>
            <a:off x="4195763" y="2138363"/>
            <a:ext cx="173037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Line 91"/>
          <p:cNvSpPr>
            <a:spLocks noChangeShapeType="1"/>
          </p:cNvSpPr>
          <p:nvPr/>
        </p:nvSpPr>
        <p:spPr bwMode="auto">
          <a:xfrm>
            <a:off x="4538663" y="265430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un.ca/biology/desmid/brian/BIOL2060/BIOL2060-19/19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295"/>
          <a:stretch/>
        </p:blipFill>
        <p:spPr bwMode="auto">
          <a:xfrm>
            <a:off x="2743200" y="832411"/>
            <a:ext cx="2725799" cy="11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0" y="1544235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RNA Primer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8900" y="157163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Replicating the Ends of DNA Molecules</a:t>
            </a:r>
            <a:endParaRPr lang="en-US" altLang="en-US" dirty="0"/>
          </a:p>
        </p:txBody>
      </p:sp>
      <p:pic>
        <p:nvPicPr>
          <p:cNvPr id="11" name="Picture 4" descr="http://www.mun.ca/biology/desmid/brian/BIOL2060/BIOL2060-19/19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705" b="64371"/>
          <a:stretch/>
        </p:blipFill>
        <p:spPr bwMode="auto">
          <a:xfrm>
            <a:off x="2743200" y="2005900"/>
            <a:ext cx="2725799" cy="9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193325" y="2005900"/>
            <a:ext cx="2121875" cy="4774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www.mun.ca/biology/desmid/brian/BIOL2060/BIOL2060-19/19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022" b="42718"/>
          <a:stretch/>
        </p:blipFill>
        <p:spPr bwMode="auto">
          <a:xfrm>
            <a:off x="2743200" y="2977663"/>
            <a:ext cx="2725799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mun.ca/biology/desmid/brian/BIOL2060/BIOL2060-19/19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282"/>
          <a:stretch/>
        </p:blipFill>
        <p:spPr bwMode="auto">
          <a:xfrm>
            <a:off x="2743200" y="4243754"/>
            <a:ext cx="2725799" cy="25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reflexions.ulg.ac.be/upload/docs/image/png/2013-11/shortening_telome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35186" y="1219200"/>
            <a:ext cx="464911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32" y="-152400"/>
            <a:ext cx="8229600" cy="1143000"/>
          </a:xfrm>
        </p:spPr>
        <p:txBody>
          <a:bodyPr/>
          <a:lstStyle/>
          <a:p>
            <a:r>
              <a:rPr lang="en-US" dirty="0"/>
              <a:t>Telomeres</a:t>
            </a:r>
          </a:p>
        </p:txBody>
      </p:sp>
      <p:pic>
        <p:nvPicPr>
          <p:cNvPr id="4" name="Picture 2" descr="http://reflexions.ulg.ac.be/upload/docs/image/png/2013-11/shortening_telome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1" t="18369" r="35507" b="12744"/>
          <a:stretch/>
        </p:blipFill>
        <p:spPr bwMode="auto">
          <a:xfrm>
            <a:off x="3985846" y="2157046"/>
            <a:ext cx="1875692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eflexions.ulg.ac.be/upload/docs/image/png/2013-11/shortening_telome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87" y="1219200"/>
            <a:ext cx="92982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0668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DNA is replicated</a:t>
            </a:r>
          </a:p>
          <a:p>
            <a:endParaRPr lang="en-US" dirty="0"/>
          </a:p>
          <a:p>
            <a:r>
              <a:rPr lang="en-US" dirty="0"/>
              <a:t>The roles of DNA polymerase, ligase, helicase, topoisomerase, and telomerase in replication.</a:t>
            </a:r>
          </a:p>
          <a:p>
            <a:endParaRPr lang="en-US" dirty="0"/>
          </a:p>
        </p:txBody>
      </p:sp>
      <p:pic>
        <p:nvPicPr>
          <p:cNvPr id="1026" name="Picture 2" descr="Image result for there's an app for that">
            <a:extLst>
              <a:ext uri="{FF2B5EF4-FFF2-40B4-BE49-F238E27FC236}">
                <a16:creationId xmlns:a16="http://schemas.microsoft.com/office/drawing/2014/main" id="{C4B16D96-113E-48D2-871B-DDAF1730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4327485"/>
            <a:ext cx="5029200" cy="25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F5D8D-BC88-461B-88C8-5896985F5E7E}"/>
              </a:ext>
            </a:extLst>
          </p:cNvPr>
          <p:cNvSpPr txBox="1"/>
          <p:nvPr/>
        </p:nvSpPr>
        <p:spPr>
          <a:xfrm>
            <a:off x="3733800" y="523880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</a:t>
            </a:r>
          </a:p>
        </p:txBody>
      </p:sp>
    </p:spTree>
    <p:extLst>
      <p:ext uri="{BB962C8B-B14F-4D97-AF65-F5344CB8AC3E}">
        <p14:creationId xmlns:p14="http://schemas.microsoft.com/office/powerpoint/2010/main" val="14081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2905700"/>
            <a:ext cx="8699500" cy="4806950"/>
          </a:xfrm>
        </p:spPr>
        <p:txBody>
          <a:bodyPr lIns="91440" tIns="45720" rIns="91440" bIns="45720"/>
          <a:lstStyle/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An enzyme called </a:t>
            </a:r>
            <a:r>
              <a:rPr lang="en-US" altLang="en-US" b="1" dirty="0"/>
              <a:t>telomerase </a:t>
            </a:r>
            <a:r>
              <a:rPr lang="en-US" altLang="en-US" dirty="0"/>
              <a:t>catalyzes the lengthening of telomeres in germ cells.</a:t>
            </a:r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https://s-media-cache-ak0.pinimg.com/236x/b4/c7/30/b4c730f9a56a9c2c0a8d46ad40d3d7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2971800" cy="27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15249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You don’t need to know details from the video that aren’t in the notes.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41B8CC-F21B-4122-B723-EDE2802F404C}"/>
              </a:ext>
            </a:extLst>
          </p:cNvPr>
          <p:cNvSpPr/>
          <p:nvPr/>
        </p:nvSpPr>
        <p:spPr>
          <a:xfrm>
            <a:off x="1981200" y="5925614"/>
            <a:ext cx="839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https://www.youtube.com/watch?v=i6nE6gUp2cw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172075" y="1776413"/>
            <a:ext cx="3673475" cy="3132137"/>
            <a:chOff x="5172075" y="1776413"/>
            <a:chExt cx="3673475" cy="3132137"/>
          </a:xfrm>
        </p:grpSpPr>
        <p:pic>
          <p:nvPicPr>
            <p:cNvPr id="52" name="Picture 52" descr="13_09DNAReplica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9" b="5190"/>
            <a:stretch/>
          </p:blipFill>
          <p:spPr bwMode="auto">
            <a:xfrm>
              <a:off x="5172075" y="1776413"/>
              <a:ext cx="3673475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5876925" y="4110038"/>
              <a:ext cx="2938463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(c) Formation of new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	strands complementary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	to template strands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73238" y="1776413"/>
            <a:ext cx="3398837" cy="3132137"/>
            <a:chOff x="1773238" y="1776413"/>
            <a:chExt cx="3398837" cy="3132137"/>
          </a:xfrm>
        </p:grpSpPr>
        <p:pic>
          <p:nvPicPr>
            <p:cNvPr id="49" name="Picture 52" descr="13_09DNAReplica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0" r="42971" b="5190"/>
            <a:stretch/>
          </p:blipFill>
          <p:spPr bwMode="auto">
            <a:xfrm>
              <a:off x="1773238" y="1776413"/>
              <a:ext cx="3398837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2351088" y="4117975"/>
              <a:ext cx="28209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(b) Separation of parental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	strands into templates</a:t>
              </a:r>
            </a:p>
          </p:txBody>
        </p:sp>
      </p:grpSp>
      <p:pic>
        <p:nvPicPr>
          <p:cNvPr id="8194" name="Picture 52" descr="13_09DNAReplication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0" b="5190"/>
          <a:stretch/>
        </p:blipFill>
        <p:spPr bwMode="auto">
          <a:xfrm>
            <a:off x="296863" y="1776413"/>
            <a:ext cx="14763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-1"/>
            <a:ext cx="7193756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ja-JP" sz="3200" b="1" dirty="0">
                <a:ea typeface="ＭＳ Ｐゴシック" pitchFamily="84" charset="-128"/>
              </a:rPr>
              <a:t>semiconservative model </a:t>
            </a:r>
            <a:r>
              <a:rPr lang="en-US" altLang="ja-JP" sz="3200" dirty="0">
                <a:ea typeface="ＭＳ Ｐゴシック" pitchFamily="84" charset="-128"/>
              </a:rPr>
              <a:t>of replication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8196" name="Text Box 31"/>
          <p:cNvSpPr txBox="1">
            <a:spLocks noChangeArrowheads="1"/>
          </p:cNvSpPr>
          <p:nvPr/>
        </p:nvSpPr>
        <p:spPr bwMode="auto">
          <a:xfrm>
            <a:off x="341313" y="4111625"/>
            <a:ext cx="1431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(a) Parental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800" b="1"/>
              <a:t>	molecule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657225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0" name="Text Box 31"/>
          <p:cNvSpPr txBox="1">
            <a:spLocks noChangeArrowheads="1"/>
          </p:cNvSpPr>
          <p:nvPr/>
        </p:nvSpPr>
        <p:spPr bwMode="auto">
          <a:xfrm>
            <a:off x="1252538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620713" y="234156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1220788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03" name="Text Box 31"/>
          <p:cNvSpPr txBox="1">
            <a:spLocks noChangeArrowheads="1"/>
          </p:cNvSpPr>
          <p:nvPr/>
        </p:nvSpPr>
        <p:spPr bwMode="auto">
          <a:xfrm>
            <a:off x="1254125" y="3390900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642938" y="3411538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05" name="Text Box 31"/>
          <p:cNvSpPr txBox="1">
            <a:spLocks noChangeArrowheads="1"/>
          </p:cNvSpPr>
          <p:nvPr/>
        </p:nvSpPr>
        <p:spPr bwMode="auto">
          <a:xfrm>
            <a:off x="1257300" y="3041650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649288" y="3041650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4411663" y="1992313"/>
            <a:ext cx="1524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8" name="Text Box 31"/>
          <p:cNvSpPr txBox="1">
            <a:spLocks noChangeArrowheads="1"/>
          </p:cNvSpPr>
          <p:nvPr/>
        </p:nvSpPr>
        <p:spPr bwMode="auto">
          <a:xfrm>
            <a:off x="2963863" y="19970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1258888" y="199231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0" name="Text Box 31"/>
          <p:cNvSpPr txBox="1">
            <a:spLocks noChangeArrowheads="1"/>
          </p:cNvSpPr>
          <p:nvPr/>
        </p:nvSpPr>
        <p:spPr bwMode="auto">
          <a:xfrm>
            <a:off x="650875" y="199231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1" name="Text Box 31"/>
          <p:cNvSpPr txBox="1">
            <a:spLocks noChangeArrowheads="1"/>
          </p:cNvSpPr>
          <p:nvPr/>
        </p:nvSpPr>
        <p:spPr bwMode="auto">
          <a:xfrm>
            <a:off x="2973388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4405313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3" name="Text Box 31"/>
          <p:cNvSpPr txBox="1">
            <a:spLocks noChangeArrowheads="1"/>
          </p:cNvSpPr>
          <p:nvPr/>
        </p:nvSpPr>
        <p:spPr bwMode="auto">
          <a:xfrm>
            <a:off x="2936875" y="2341563"/>
            <a:ext cx="150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4373563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4406900" y="3390900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6" name="Text Box 31"/>
          <p:cNvSpPr txBox="1">
            <a:spLocks noChangeArrowheads="1"/>
          </p:cNvSpPr>
          <p:nvPr/>
        </p:nvSpPr>
        <p:spPr bwMode="auto">
          <a:xfrm>
            <a:off x="2954338" y="3397250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4410075" y="3041650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2965450" y="3041650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6122988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0" name="Text Box 31"/>
          <p:cNvSpPr txBox="1">
            <a:spLocks noChangeArrowheads="1"/>
          </p:cNvSpPr>
          <p:nvPr/>
        </p:nvSpPr>
        <p:spPr bwMode="auto">
          <a:xfrm>
            <a:off x="6718300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6086475" y="2341563"/>
            <a:ext cx="150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6686550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719888" y="3390900"/>
            <a:ext cx="1444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6103938" y="3397250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25" name="Text Box 31"/>
          <p:cNvSpPr txBox="1">
            <a:spLocks noChangeArrowheads="1"/>
          </p:cNvSpPr>
          <p:nvPr/>
        </p:nvSpPr>
        <p:spPr bwMode="auto">
          <a:xfrm>
            <a:off x="6723063" y="3041650"/>
            <a:ext cx="150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6" name="Text Box 31"/>
          <p:cNvSpPr txBox="1">
            <a:spLocks noChangeArrowheads="1"/>
          </p:cNvSpPr>
          <p:nvPr/>
        </p:nvSpPr>
        <p:spPr bwMode="auto">
          <a:xfrm>
            <a:off x="6115050" y="3041650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7" name="Text Box 31"/>
          <p:cNvSpPr txBox="1">
            <a:spLocks noChangeArrowheads="1"/>
          </p:cNvSpPr>
          <p:nvPr/>
        </p:nvSpPr>
        <p:spPr bwMode="auto">
          <a:xfrm>
            <a:off x="6723063" y="199231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8" name="Text Box 31"/>
          <p:cNvSpPr txBox="1">
            <a:spLocks noChangeArrowheads="1"/>
          </p:cNvSpPr>
          <p:nvPr/>
        </p:nvSpPr>
        <p:spPr bwMode="auto">
          <a:xfrm>
            <a:off x="6115050" y="199231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9" name="Text Box 31"/>
          <p:cNvSpPr txBox="1">
            <a:spLocks noChangeArrowheads="1"/>
          </p:cNvSpPr>
          <p:nvPr/>
        </p:nvSpPr>
        <p:spPr bwMode="auto">
          <a:xfrm>
            <a:off x="7835900" y="2690813"/>
            <a:ext cx="1524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30" name="Text Box 31"/>
          <p:cNvSpPr txBox="1">
            <a:spLocks noChangeArrowheads="1"/>
          </p:cNvSpPr>
          <p:nvPr/>
        </p:nvSpPr>
        <p:spPr bwMode="auto">
          <a:xfrm>
            <a:off x="8431213" y="2700338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31" name="Text Box 31"/>
          <p:cNvSpPr txBox="1">
            <a:spLocks noChangeArrowheads="1"/>
          </p:cNvSpPr>
          <p:nvPr/>
        </p:nvSpPr>
        <p:spPr bwMode="auto">
          <a:xfrm>
            <a:off x="7799388" y="2346325"/>
            <a:ext cx="150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32" name="Text Box 31"/>
          <p:cNvSpPr txBox="1">
            <a:spLocks noChangeArrowheads="1"/>
          </p:cNvSpPr>
          <p:nvPr/>
        </p:nvSpPr>
        <p:spPr bwMode="auto">
          <a:xfrm>
            <a:off x="8399463" y="2346325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33" name="Text Box 31"/>
          <p:cNvSpPr txBox="1">
            <a:spLocks noChangeArrowheads="1"/>
          </p:cNvSpPr>
          <p:nvPr/>
        </p:nvSpPr>
        <p:spPr bwMode="auto">
          <a:xfrm>
            <a:off x="8432800" y="3395663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34" name="Text Box 31"/>
          <p:cNvSpPr txBox="1">
            <a:spLocks noChangeArrowheads="1"/>
          </p:cNvSpPr>
          <p:nvPr/>
        </p:nvSpPr>
        <p:spPr bwMode="auto">
          <a:xfrm>
            <a:off x="7816850" y="3402013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35" name="Text Box 31"/>
          <p:cNvSpPr txBox="1">
            <a:spLocks noChangeArrowheads="1"/>
          </p:cNvSpPr>
          <p:nvPr/>
        </p:nvSpPr>
        <p:spPr bwMode="auto">
          <a:xfrm>
            <a:off x="8435975" y="3046413"/>
            <a:ext cx="150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36" name="Text Box 31"/>
          <p:cNvSpPr txBox="1">
            <a:spLocks noChangeArrowheads="1"/>
          </p:cNvSpPr>
          <p:nvPr/>
        </p:nvSpPr>
        <p:spPr bwMode="auto">
          <a:xfrm>
            <a:off x="7827963" y="3046413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37" name="Text Box 31"/>
          <p:cNvSpPr txBox="1">
            <a:spLocks noChangeArrowheads="1"/>
          </p:cNvSpPr>
          <p:nvPr/>
        </p:nvSpPr>
        <p:spPr bwMode="auto">
          <a:xfrm>
            <a:off x="8435975" y="1997075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38" name="Text Box 31"/>
          <p:cNvSpPr txBox="1">
            <a:spLocks noChangeArrowheads="1"/>
          </p:cNvSpPr>
          <p:nvPr/>
        </p:nvSpPr>
        <p:spPr bwMode="auto">
          <a:xfrm>
            <a:off x="7827963" y="1997075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273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40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An E. coli cell that contains a single circular chromosome is allowed to replicated in </a:t>
            </a:r>
            <a:r>
              <a:rPr lang="en-US" baseline="30000" dirty="0"/>
              <a:t>15</a:t>
            </a:r>
            <a:r>
              <a:rPr lang="en-US" dirty="0"/>
              <a:t>N medium until all of the DNA is labeled with </a:t>
            </a:r>
            <a:r>
              <a:rPr lang="en-US" baseline="30000" dirty="0"/>
              <a:t>15</a:t>
            </a:r>
            <a:r>
              <a:rPr lang="en-US" dirty="0"/>
              <a:t>N.  One cell is removed and placed in </a:t>
            </a:r>
            <a:r>
              <a:rPr lang="en-US" baseline="30000" dirty="0"/>
              <a:t>14</a:t>
            </a:r>
            <a:r>
              <a:rPr lang="en-US" dirty="0"/>
              <a:t>N medium. The E coli is allowed to replicate until eight E-coli are formed.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is true?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of the </a:t>
            </a:r>
            <a:r>
              <a:rPr lang="en-US" baseline="30000" dirty="0"/>
              <a:t>15</a:t>
            </a:r>
            <a:r>
              <a:rPr lang="en-US" dirty="0"/>
              <a:t>N DNA will be found in all eight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of the </a:t>
            </a:r>
            <a:r>
              <a:rPr lang="en-US" baseline="30000" dirty="0"/>
              <a:t>15</a:t>
            </a:r>
            <a:r>
              <a:rPr lang="en-US" dirty="0"/>
              <a:t>N DNA will be found in only four of the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of the </a:t>
            </a:r>
            <a:r>
              <a:rPr lang="en-US" baseline="30000" dirty="0"/>
              <a:t>15</a:t>
            </a:r>
            <a:r>
              <a:rPr lang="en-US" dirty="0"/>
              <a:t>N DNA will be found in only two of the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of the </a:t>
            </a:r>
            <a:r>
              <a:rPr lang="en-US" baseline="30000" dirty="0"/>
              <a:t>15</a:t>
            </a:r>
            <a:r>
              <a:rPr lang="en-US" dirty="0"/>
              <a:t>N DNA will be found in only one of the cells.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explain your answer, draw the sequence of events that occurred.</a:t>
            </a:r>
          </a:p>
        </p:txBody>
      </p:sp>
      <p:pic>
        <p:nvPicPr>
          <p:cNvPr id="5122" name="Picture 2" descr="Image result for plas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59" y="1720561"/>
            <a:ext cx="1754332" cy="17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4" descr="13_10AltDNARepModel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6" t="36242" b="33414"/>
          <a:stretch/>
        </p:blipFill>
        <p:spPr bwMode="auto">
          <a:xfrm>
            <a:off x="1049866" y="2133600"/>
            <a:ext cx="8050919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810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3.  Some of the </a:t>
            </a:r>
            <a:r>
              <a:rPr lang="en-US" sz="4400" baseline="30000" dirty="0"/>
              <a:t>15</a:t>
            </a:r>
            <a:r>
              <a:rPr lang="en-US" sz="4400" dirty="0"/>
              <a:t>N DNA will be found in only two of the cells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8" descr="13_13a_RepOriginEColi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5" b="69467"/>
          <a:stretch/>
        </p:blipFill>
        <p:spPr bwMode="auto">
          <a:xfrm>
            <a:off x="939234" y="-152400"/>
            <a:ext cx="3548734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31"/>
          <p:cNvSpPr txBox="1">
            <a:spLocks noChangeArrowheads="1"/>
          </p:cNvSpPr>
          <p:nvPr/>
        </p:nvSpPr>
        <p:spPr bwMode="auto">
          <a:xfrm>
            <a:off x="162031" y="158750"/>
            <a:ext cx="43259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DNA replication in a prokaryotic cell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1888" y="1635125"/>
            <a:ext cx="3062331" cy="1460237"/>
            <a:chOff x="211888" y="1635125"/>
            <a:chExt cx="3062331" cy="1460237"/>
          </a:xfrm>
        </p:grpSpPr>
        <p:sp>
          <p:nvSpPr>
            <p:cNvPr id="21508" name="Text Box 31"/>
            <p:cNvSpPr txBox="1">
              <a:spLocks noChangeArrowheads="1"/>
            </p:cNvSpPr>
            <p:nvPr/>
          </p:nvSpPr>
          <p:spPr bwMode="auto">
            <a:xfrm>
              <a:off x="211888" y="1705832"/>
              <a:ext cx="2475747" cy="138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Double-stranded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DNA molecule</a:t>
              </a:r>
            </a:p>
          </p:txBody>
        </p:sp>
        <p:sp>
          <p:nvSpPr>
            <p:cNvPr id="21521" name="Oval 29"/>
            <p:cNvSpPr>
              <a:spLocks noChangeArrowheads="1"/>
            </p:cNvSpPr>
            <p:nvPr/>
          </p:nvSpPr>
          <p:spPr bwMode="auto">
            <a:xfrm>
              <a:off x="3013557" y="1635125"/>
              <a:ext cx="260662" cy="120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37882" y="784450"/>
            <a:ext cx="3312101" cy="648003"/>
            <a:chOff x="203136" y="640215"/>
            <a:chExt cx="3312101" cy="648003"/>
          </a:xfrm>
        </p:grpSpPr>
        <p:sp>
          <p:nvSpPr>
            <p:cNvPr id="21514" name="Text Box 31"/>
            <p:cNvSpPr txBox="1">
              <a:spLocks noChangeArrowheads="1"/>
            </p:cNvSpPr>
            <p:nvPr/>
          </p:nvSpPr>
          <p:spPr bwMode="auto">
            <a:xfrm>
              <a:off x="203136" y="640215"/>
              <a:ext cx="2932397" cy="64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Origin of replication</a:t>
              </a:r>
            </a:p>
          </p:txBody>
        </p:sp>
        <p:sp>
          <p:nvSpPr>
            <p:cNvPr id="21523" name="Line 31"/>
            <p:cNvSpPr>
              <a:spLocks noChangeShapeType="1"/>
            </p:cNvSpPr>
            <p:nvPr/>
          </p:nvSpPr>
          <p:spPr bwMode="auto">
            <a:xfrm flipH="1" flipV="1">
              <a:off x="3152465" y="849337"/>
              <a:ext cx="362772" cy="4388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" name="Picture 38" descr="13_13a_RepOriginEColi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5" t="-1" r="24248" b="66919"/>
          <a:stretch/>
        </p:blipFill>
        <p:spPr bwMode="auto">
          <a:xfrm>
            <a:off x="4487968" y="-152400"/>
            <a:ext cx="3013499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77333" y="-67665"/>
            <a:ext cx="1959799" cy="6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/>
              <a:t>Replication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/>
              <a:t>bubble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616999" y="1102451"/>
            <a:ext cx="1768935" cy="63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/>
              <a:t>Replication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/>
              <a:t>fork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781799" y="315854"/>
            <a:ext cx="1971671" cy="6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Daughter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(new) strand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14178" y="492125"/>
            <a:ext cx="3274247" cy="7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Parental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(template) strand</a:t>
            </a: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5994718" y="668633"/>
            <a:ext cx="834356" cy="116087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4818985" y="1102451"/>
            <a:ext cx="509984" cy="791043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5406480" y="1540933"/>
            <a:ext cx="901506" cy="941916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6307986" y="1734864"/>
            <a:ext cx="473813" cy="189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8" descr="13_13a_RepOriginEColi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0" t="32197" b="46573"/>
          <a:stretch/>
        </p:blipFill>
        <p:spPr bwMode="auto">
          <a:xfrm>
            <a:off x="6858542" y="3143718"/>
            <a:ext cx="2743503" cy="21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8" descr="13_13a_RepOriginEColi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7" t="40430" r="27376" b="31356"/>
          <a:stretch/>
        </p:blipFill>
        <p:spPr bwMode="auto">
          <a:xfrm>
            <a:off x="5594383" y="3986586"/>
            <a:ext cx="1636150" cy="28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2957" y="3143718"/>
            <a:ext cx="4971426" cy="3731208"/>
            <a:chOff x="622957" y="3143718"/>
            <a:chExt cx="4971426" cy="3731208"/>
          </a:xfrm>
        </p:grpSpPr>
        <p:pic>
          <p:nvPicPr>
            <p:cNvPr id="40" name="Picture 38" descr="13_13a_RepOriginEColi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0" t="32197" r="46263" b="31356"/>
            <a:stretch/>
          </p:blipFill>
          <p:spPr bwMode="auto">
            <a:xfrm>
              <a:off x="2641482" y="3143718"/>
              <a:ext cx="2952901" cy="373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622957" y="4267200"/>
              <a:ext cx="2196689" cy="10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800" b="1" dirty="0"/>
                <a:t>Two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800" b="1" dirty="0"/>
                <a:t>daughter DNA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sz="2800" b="1" dirty="0"/>
                <a:t>molecules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3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8" descr="13_13b_RepOriginEuk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952" b="72733"/>
          <a:stretch/>
        </p:blipFill>
        <p:spPr bwMode="auto">
          <a:xfrm>
            <a:off x="296864" y="-8899"/>
            <a:ext cx="7323136" cy="19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368377" y="6102"/>
            <a:ext cx="7251621" cy="4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95275" indent="-2952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Origins of replication in a eukaryotic cell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6518" y="580411"/>
            <a:ext cx="1766420" cy="1073311"/>
            <a:chOff x="996518" y="580411"/>
            <a:chExt cx="1766420" cy="1073311"/>
          </a:xfrm>
        </p:grpSpPr>
        <p:sp>
          <p:nvSpPr>
            <p:cNvPr id="24586" name="Text Box 31"/>
            <p:cNvSpPr txBox="1">
              <a:spLocks noChangeArrowheads="1"/>
            </p:cNvSpPr>
            <p:nvPr/>
          </p:nvSpPr>
          <p:spPr bwMode="auto">
            <a:xfrm>
              <a:off x="996518" y="580411"/>
              <a:ext cx="1766420" cy="7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Origin of</a:t>
              </a:r>
            </a:p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replication</a:t>
              </a: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V="1">
              <a:off x="1879728" y="1356201"/>
              <a:ext cx="0" cy="297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55199" y="523639"/>
            <a:ext cx="3172883" cy="1407604"/>
            <a:chOff x="3255199" y="523639"/>
            <a:chExt cx="3172883" cy="1407604"/>
          </a:xfrm>
        </p:grpSpPr>
        <p:sp>
          <p:nvSpPr>
            <p:cNvPr id="24580" name="Text Box 31"/>
            <p:cNvSpPr txBox="1">
              <a:spLocks noChangeArrowheads="1"/>
            </p:cNvSpPr>
            <p:nvPr/>
          </p:nvSpPr>
          <p:spPr bwMode="auto">
            <a:xfrm>
              <a:off x="3689057" y="523639"/>
              <a:ext cx="2739025" cy="73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Double-stranded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DNA molecule</a:t>
              </a:r>
            </a:p>
          </p:txBody>
        </p:sp>
        <p:sp>
          <p:nvSpPr>
            <p:cNvPr id="24596" name="Line 33"/>
            <p:cNvSpPr>
              <a:spLocks noChangeShapeType="1"/>
            </p:cNvSpPr>
            <p:nvPr/>
          </p:nvSpPr>
          <p:spPr bwMode="auto">
            <a:xfrm flipH="1">
              <a:off x="3360088" y="1143685"/>
              <a:ext cx="247919" cy="4700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34"/>
            <p:cNvSpPr>
              <a:spLocks noChangeArrowheads="1"/>
            </p:cNvSpPr>
            <p:nvPr/>
          </p:nvSpPr>
          <p:spPr bwMode="auto">
            <a:xfrm>
              <a:off x="3255199" y="1603718"/>
              <a:ext cx="150182" cy="3275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  <p:pic>
        <p:nvPicPr>
          <p:cNvPr id="27" name="Picture 38" descr="13_13b_RepOriginEuk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7" r="42952" b="42234"/>
          <a:stretch/>
        </p:blipFill>
        <p:spPr bwMode="auto">
          <a:xfrm>
            <a:off x="296864" y="1931243"/>
            <a:ext cx="7323136" cy="21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580610" y="1921242"/>
            <a:ext cx="2514945" cy="7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Daughter (new)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/>
              <a:t>strand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1690" y="2026250"/>
            <a:ext cx="3058459" cy="8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Parental (template)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strand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144369" y="2136258"/>
            <a:ext cx="355190" cy="655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8" descr="13_13b_RepOriginEuk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9" r="42952" b="26335"/>
          <a:stretch/>
        </p:blipFill>
        <p:spPr bwMode="auto">
          <a:xfrm>
            <a:off x="296864" y="3580440"/>
            <a:ext cx="7323136" cy="161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493582" y="2263766"/>
            <a:ext cx="209777" cy="3225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350517" y="3746375"/>
            <a:ext cx="1201452" cy="3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Bubble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208732" y="3631367"/>
            <a:ext cx="2631752" cy="3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63538" indent="-3635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en-US" sz="1800" b="1" dirty="0"/>
              <a:t>Replication fork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5376811" y="3241338"/>
            <a:ext cx="2385" cy="3750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35"/>
          <p:cNvSpPr>
            <a:spLocks/>
          </p:cNvSpPr>
          <p:nvPr/>
        </p:nvSpPr>
        <p:spPr bwMode="auto">
          <a:xfrm rot="5400000">
            <a:off x="1798529" y="3137127"/>
            <a:ext cx="262520" cy="1005978"/>
          </a:xfrm>
          <a:prstGeom prst="rightBrace">
            <a:avLst>
              <a:gd name="adj1" fmla="val 3639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b="1">
              <a:latin typeface="Times" pitchFamily="8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96864" y="5266267"/>
            <a:ext cx="7323136" cy="1582834"/>
            <a:chOff x="296864" y="5266267"/>
            <a:chExt cx="7323136" cy="1582834"/>
          </a:xfrm>
        </p:grpSpPr>
        <p:pic>
          <p:nvPicPr>
            <p:cNvPr id="39" name="Picture 38" descr="13_13b_RepOriginEuk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37" r="42952" b="3619"/>
            <a:stretch/>
          </p:blipFill>
          <p:spPr bwMode="auto">
            <a:xfrm>
              <a:off x="296864" y="5266267"/>
              <a:ext cx="7323136" cy="158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1481627" y="6134049"/>
              <a:ext cx="4925000" cy="44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63538" indent="-363538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en-US" altLang="en-US" b="1" dirty="0"/>
                <a:t>Two daughter DNA molecules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8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 animBg="1"/>
      <p:bldP spid="35" grpId="0" animBg="1"/>
      <p:bldP spid="28" grpId="0"/>
      <p:bldP spid="29" grpId="0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657225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0" name="Text Box 31"/>
          <p:cNvSpPr txBox="1">
            <a:spLocks noChangeArrowheads="1"/>
          </p:cNvSpPr>
          <p:nvPr/>
        </p:nvSpPr>
        <p:spPr bwMode="auto">
          <a:xfrm>
            <a:off x="1252538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1" name="Text Box 31"/>
          <p:cNvSpPr txBox="1">
            <a:spLocks noChangeArrowheads="1"/>
          </p:cNvSpPr>
          <p:nvPr/>
        </p:nvSpPr>
        <p:spPr bwMode="auto">
          <a:xfrm>
            <a:off x="620713" y="234156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2" name="Text Box 31"/>
          <p:cNvSpPr txBox="1">
            <a:spLocks noChangeArrowheads="1"/>
          </p:cNvSpPr>
          <p:nvPr/>
        </p:nvSpPr>
        <p:spPr bwMode="auto">
          <a:xfrm>
            <a:off x="1220788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03" name="Text Box 31"/>
          <p:cNvSpPr txBox="1">
            <a:spLocks noChangeArrowheads="1"/>
          </p:cNvSpPr>
          <p:nvPr/>
        </p:nvSpPr>
        <p:spPr bwMode="auto">
          <a:xfrm>
            <a:off x="1254125" y="3390900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642938" y="3411538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05" name="Text Box 31"/>
          <p:cNvSpPr txBox="1">
            <a:spLocks noChangeArrowheads="1"/>
          </p:cNvSpPr>
          <p:nvPr/>
        </p:nvSpPr>
        <p:spPr bwMode="auto">
          <a:xfrm>
            <a:off x="1257300" y="3041650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649288" y="3041650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4411663" y="1992313"/>
            <a:ext cx="1524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08" name="Text Box 31"/>
          <p:cNvSpPr txBox="1">
            <a:spLocks noChangeArrowheads="1"/>
          </p:cNvSpPr>
          <p:nvPr/>
        </p:nvSpPr>
        <p:spPr bwMode="auto">
          <a:xfrm>
            <a:off x="2963863" y="19970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1258888" y="199231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0" name="Text Box 31"/>
          <p:cNvSpPr txBox="1">
            <a:spLocks noChangeArrowheads="1"/>
          </p:cNvSpPr>
          <p:nvPr/>
        </p:nvSpPr>
        <p:spPr bwMode="auto">
          <a:xfrm>
            <a:off x="650875" y="199231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1" name="Text Box 31"/>
          <p:cNvSpPr txBox="1">
            <a:spLocks noChangeArrowheads="1"/>
          </p:cNvSpPr>
          <p:nvPr/>
        </p:nvSpPr>
        <p:spPr bwMode="auto">
          <a:xfrm>
            <a:off x="2973388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4405313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3" name="Text Box 31"/>
          <p:cNvSpPr txBox="1">
            <a:spLocks noChangeArrowheads="1"/>
          </p:cNvSpPr>
          <p:nvPr/>
        </p:nvSpPr>
        <p:spPr bwMode="auto">
          <a:xfrm>
            <a:off x="2936875" y="2341563"/>
            <a:ext cx="150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4373563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4406900" y="3390900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16" name="Text Box 31"/>
          <p:cNvSpPr txBox="1">
            <a:spLocks noChangeArrowheads="1"/>
          </p:cNvSpPr>
          <p:nvPr/>
        </p:nvSpPr>
        <p:spPr bwMode="auto">
          <a:xfrm>
            <a:off x="2954338" y="3397250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4410075" y="3041650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2965450" y="3041650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6122988" y="2686050"/>
            <a:ext cx="152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0" name="Text Box 31"/>
          <p:cNvSpPr txBox="1">
            <a:spLocks noChangeArrowheads="1"/>
          </p:cNvSpPr>
          <p:nvPr/>
        </p:nvSpPr>
        <p:spPr bwMode="auto">
          <a:xfrm>
            <a:off x="6718300" y="2695575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6086475" y="2341563"/>
            <a:ext cx="150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22" name="Text Box 31"/>
          <p:cNvSpPr txBox="1">
            <a:spLocks noChangeArrowheads="1"/>
          </p:cNvSpPr>
          <p:nvPr/>
        </p:nvSpPr>
        <p:spPr bwMode="auto">
          <a:xfrm>
            <a:off x="6686550" y="2341563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719888" y="3390900"/>
            <a:ext cx="1444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24" name="Text Box 31"/>
          <p:cNvSpPr txBox="1">
            <a:spLocks noChangeArrowheads="1"/>
          </p:cNvSpPr>
          <p:nvPr/>
        </p:nvSpPr>
        <p:spPr bwMode="auto">
          <a:xfrm>
            <a:off x="6103938" y="3397250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25" name="Text Box 31"/>
          <p:cNvSpPr txBox="1">
            <a:spLocks noChangeArrowheads="1"/>
          </p:cNvSpPr>
          <p:nvPr/>
        </p:nvSpPr>
        <p:spPr bwMode="auto">
          <a:xfrm>
            <a:off x="6723063" y="3041650"/>
            <a:ext cx="150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6" name="Text Box 31"/>
          <p:cNvSpPr txBox="1">
            <a:spLocks noChangeArrowheads="1"/>
          </p:cNvSpPr>
          <p:nvPr/>
        </p:nvSpPr>
        <p:spPr bwMode="auto">
          <a:xfrm>
            <a:off x="6115050" y="3041650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7" name="Text Box 31"/>
          <p:cNvSpPr txBox="1">
            <a:spLocks noChangeArrowheads="1"/>
          </p:cNvSpPr>
          <p:nvPr/>
        </p:nvSpPr>
        <p:spPr bwMode="auto">
          <a:xfrm>
            <a:off x="6723063" y="1992313"/>
            <a:ext cx="150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28" name="Text Box 31"/>
          <p:cNvSpPr txBox="1">
            <a:spLocks noChangeArrowheads="1"/>
          </p:cNvSpPr>
          <p:nvPr/>
        </p:nvSpPr>
        <p:spPr bwMode="auto">
          <a:xfrm>
            <a:off x="6115050" y="199231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29" name="Text Box 31"/>
          <p:cNvSpPr txBox="1">
            <a:spLocks noChangeArrowheads="1"/>
          </p:cNvSpPr>
          <p:nvPr/>
        </p:nvSpPr>
        <p:spPr bwMode="auto">
          <a:xfrm>
            <a:off x="7835900" y="2690813"/>
            <a:ext cx="1524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30" name="Text Box 31"/>
          <p:cNvSpPr txBox="1">
            <a:spLocks noChangeArrowheads="1"/>
          </p:cNvSpPr>
          <p:nvPr/>
        </p:nvSpPr>
        <p:spPr bwMode="auto">
          <a:xfrm>
            <a:off x="8431213" y="2700338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31" name="Text Box 31"/>
          <p:cNvSpPr txBox="1">
            <a:spLocks noChangeArrowheads="1"/>
          </p:cNvSpPr>
          <p:nvPr/>
        </p:nvSpPr>
        <p:spPr bwMode="auto">
          <a:xfrm>
            <a:off x="7799388" y="2346325"/>
            <a:ext cx="150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32" name="Text Box 31"/>
          <p:cNvSpPr txBox="1">
            <a:spLocks noChangeArrowheads="1"/>
          </p:cNvSpPr>
          <p:nvPr/>
        </p:nvSpPr>
        <p:spPr bwMode="auto">
          <a:xfrm>
            <a:off x="8399463" y="2346325"/>
            <a:ext cx="177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33" name="Text Box 31"/>
          <p:cNvSpPr txBox="1">
            <a:spLocks noChangeArrowheads="1"/>
          </p:cNvSpPr>
          <p:nvPr/>
        </p:nvSpPr>
        <p:spPr bwMode="auto">
          <a:xfrm>
            <a:off x="8432800" y="3395663"/>
            <a:ext cx="144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234" name="Text Box 31"/>
          <p:cNvSpPr txBox="1">
            <a:spLocks noChangeArrowheads="1"/>
          </p:cNvSpPr>
          <p:nvPr/>
        </p:nvSpPr>
        <p:spPr bwMode="auto">
          <a:xfrm>
            <a:off x="7816850" y="3402013"/>
            <a:ext cx="142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8236" name="Text Box 31"/>
          <p:cNvSpPr txBox="1">
            <a:spLocks noChangeArrowheads="1"/>
          </p:cNvSpPr>
          <p:nvPr/>
        </p:nvSpPr>
        <p:spPr bwMode="auto">
          <a:xfrm>
            <a:off x="7827963" y="3046413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237" name="Text Box 31"/>
          <p:cNvSpPr txBox="1">
            <a:spLocks noChangeArrowheads="1"/>
          </p:cNvSpPr>
          <p:nvPr/>
        </p:nvSpPr>
        <p:spPr bwMode="auto">
          <a:xfrm>
            <a:off x="8435975" y="1997075"/>
            <a:ext cx="150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8238" name="Text Box 31"/>
          <p:cNvSpPr txBox="1">
            <a:spLocks noChangeArrowheads="1"/>
          </p:cNvSpPr>
          <p:nvPr/>
        </p:nvSpPr>
        <p:spPr bwMode="auto">
          <a:xfrm>
            <a:off x="7827963" y="1997075"/>
            <a:ext cx="1476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026" y="1070479"/>
            <a:ext cx="6945325" cy="2128044"/>
            <a:chOff x="296863" y="1776413"/>
            <a:chExt cx="8548687" cy="3132137"/>
          </a:xfrm>
        </p:grpSpPr>
        <p:pic>
          <p:nvPicPr>
            <p:cNvPr id="8194" name="Picture 52" descr="13_09DNAReplica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0" b="5190"/>
            <a:stretch/>
          </p:blipFill>
          <p:spPr bwMode="auto">
            <a:xfrm>
              <a:off x="296863" y="1776413"/>
              <a:ext cx="1476375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52" descr="13_09DNAReplica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0" r="42971" b="5190"/>
            <a:stretch/>
          </p:blipFill>
          <p:spPr bwMode="auto">
            <a:xfrm>
              <a:off x="1773238" y="1776413"/>
              <a:ext cx="3398837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2" descr="13_09DNAReplication_3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9" b="5190"/>
            <a:stretch/>
          </p:blipFill>
          <p:spPr bwMode="auto">
            <a:xfrm>
              <a:off x="5172075" y="1776413"/>
              <a:ext cx="3673475" cy="313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Things to keep in mind….</a:t>
            </a:r>
            <a:endParaRPr lang="en-US" dirty="0"/>
          </a:p>
        </p:txBody>
      </p:sp>
      <p:pic>
        <p:nvPicPr>
          <p:cNvPr id="56" name="Picture 2" descr="Image result for DNA nucleoti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b="16667"/>
          <a:stretch/>
        </p:blipFill>
        <p:spPr bwMode="auto">
          <a:xfrm>
            <a:off x="3587909" y="3883649"/>
            <a:ext cx="3324781" cy="228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ya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29" y="4682837"/>
            <a:ext cx="1554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0837" y="2484221"/>
            <a:ext cx="402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/>
              <a:t>DNA polymerases can only add nucleotides to an already existing chain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4" y="2881313"/>
            <a:ext cx="2465388" cy="428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0F8AB-F68E-43B8-A7E4-61A51A5AF072}"/>
              </a:ext>
            </a:extLst>
          </p:cNvPr>
          <p:cNvSpPr txBox="1"/>
          <p:nvPr/>
        </p:nvSpPr>
        <p:spPr>
          <a:xfrm>
            <a:off x="4419600" y="6260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Nucleotide  </a:t>
            </a:r>
          </a:p>
        </p:txBody>
      </p:sp>
    </p:spTree>
    <p:extLst>
      <p:ext uri="{BB962C8B-B14F-4D97-AF65-F5344CB8AC3E}">
        <p14:creationId xmlns:p14="http://schemas.microsoft.com/office/powerpoint/2010/main" val="15113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Replication Process [3D Animation]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https://www.youtube.com/watch?v=TNKWgcFPHqw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63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1420</Words>
  <Application>Microsoft Office PowerPoint</Application>
  <PresentationFormat>On-screen Show (4:3)</PresentationFormat>
  <Paragraphs>399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</vt:lpstr>
      <vt:lpstr>Times New Roman</vt:lpstr>
      <vt:lpstr>Office Theme</vt:lpstr>
      <vt:lpstr>PowerPoint Presentation</vt:lpstr>
      <vt:lpstr>You Must Know</vt:lpstr>
      <vt:lpstr>semiconservative model of replication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Figure 13.15a</vt:lpstr>
      <vt:lpstr>DNA preparing to add new nucleotides</vt:lpstr>
      <vt:lpstr>PowerPoint Presentation</vt:lpstr>
      <vt:lpstr>Figure 13.14</vt:lpstr>
      <vt:lpstr>Figure 13.16a</vt:lpstr>
      <vt:lpstr>Synthesis of the lagging strand</vt:lpstr>
      <vt:lpstr>PowerPoint Presentation</vt:lpstr>
      <vt:lpstr>A summary of DNA replication</vt:lpstr>
      <vt:lpstr>PowerPoint Presentation</vt:lpstr>
      <vt:lpstr>Telomeres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128</cp:revision>
  <cp:lastPrinted>2018-12-21T16:23:50Z</cp:lastPrinted>
  <dcterms:created xsi:type="dcterms:W3CDTF">2015-01-13T13:29:23Z</dcterms:created>
  <dcterms:modified xsi:type="dcterms:W3CDTF">2020-01-15T13:16:14Z</dcterms:modified>
</cp:coreProperties>
</file>