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92" r:id="rId3"/>
    <p:sldId id="278" r:id="rId4"/>
    <p:sldId id="289" r:id="rId5"/>
    <p:sldId id="286" r:id="rId6"/>
    <p:sldId id="262" r:id="rId7"/>
    <p:sldId id="290" r:id="rId8"/>
    <p:sldId id="263" r:id="rId9"/>
    <p:sldId id="291" r:id="rId10"/>
    <p:sldId id="270" r:id="rId11"/>
    <p:sldId id="272" r:id="rId12"/>
    <p:sldId id="285" r:id="rId13"/>
    <p:sldId id="299" r:id="rId14"/>
    <p:sldId id="293" r:id="rId15"/>
    <p:sldId id="282" r:id="rId16"/>
    <p:sldId id="294" r:id="rId17"/>
    <p:sldId id="295" r:id="rId18"/>
    <p:sldId id="274" r:id="rId19"/>
    <p:sldId id="296" r:id="rId20"/>
    <p:sldId id="298" r:id="rId21"/>
    <p:sldId id="268" r:id="rId22"/>
    <p:sldId id="297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6667" autoAdjust="0"/>
  </p:normalViewPr>
  <p:slideViewPr>
    <p:cSldViewPr>
      <p:cViewPr varScale="1">
        <p:scale>
          <a:sx n="57" d="100"/>
          <a:sy n="57" d="100"/>
        </p:scale>
        <p:origin x="21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C52F6F6-E81B-4C6D-91F1-32782B1B24E7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A4FB8AE-AA70-4EC5-AEB7-A63019D26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92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>
              <a:spcBef>
                <a:spcPct val="0"/>
              </a:spcBef>
            </a:pPr>
            <a:fld id="{DF0D8DFC-8976-4625-9B81-C9572AAED0FF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7650" indent="-297650"/>
            <a:r>
              <a:rPr lang="en-US" altLang="en-US" dirty="0"/>
              <a:t>At interphase, most of the chromatin is compacted into a 30-nm fiber, which is folded further in some areas by looping</a:t>
            </a:r>
          </a:p>
          <a:p>
            <a:pPr marL="297650" indent="-297650"/>
            <a:r>
              <a:rPr lang="en-US" altLang="en-US" dirty="0"/>
              <a:t>Even during interphase, centromeres and some other parts of chromosomes are highly condensed, similar to metaphase chromosomes</a:t>
            </a:r>
          </a:p>
          <a:p>
            <a:pPr marL="297650" indent="-297650"/>
            <a:r>
              <a:rPr lang="en-US" altLang="en-US" dirty="0"/>
              <a:t>This condensed chromatin is called </a:t>
            </a:r>
            <a:r>
              <a:rPr lang="en-US" altLang="en-US" b="1" dirty="0"/>
              <a:t>heterochromatin</a:t>
            </a:r>
            <a:r>
              <a:rPr lang="en-US" altLang="en-US" dirty="0"/>
              <a:t>; the more dispersed, less compacted chromatin is called </a:t>
            </a:r>
            <a:r>
              <a:rPr lang="en-US" altLang="en-US" b="1" dirty="0" err="1"/>
              <a:t>euchromatin</a:t>
            </a:r>
            <a:r>
              <a:rPr lang="en-US" altLang="en-US" b="1" dirty="0"/>
              <a:t>. </a:t>
            </a:r>
            <a:r>
              <a:rPr lang="en-US" altLang="en-US" dirty="0"/>
              <a:t>Dense</a:t>
            </a:r>
            <a:r>
              <a:rPr lang="en-US" altLang="en-US" baseline="0" dirty="0"/>
              <a:t> </a:t>
            </a:r>
            <a:r>
              <a:rPr lang="en-US" altLang="en-US" dirty="0"/>
              <a:t>packing of the heterochromatin makes it largely inaccessible to the machinery responsible for transcribing genetic information.</a:t>
            </a:r>
          </a:p>
          <a:p>
            <a:pPr marL="297650" indent="-297650"/>
            <a:r>
              <a:rPr lang="en-US" altLang="en-US" dirty="0"/>
              <a:t>Chromosomes are dynamic in structure; a condensed region may be loosened or modified as needed for various cell processes.</a:t>
            </a:r>
          </a:p>
          <a:p>
            <a:pPr marL="297650" indent="-297650"/>
            <a:r>
              <a:rPr lang="en-US" altLang="en-US" dirty="0"/>
              <a:t>For example, histones can undergo chemical modifications that result in changes in chromatin organization.</a:t>
            </a:r>
            <a:endParaRPr lang="en-US" altLang="en-US" b="1" dirty="0"/>
          </a:p>
          <a:p>
            <a:pPr marL="297650" indent="-297650"/>
            <a:endParaRPr lang="en-US" alt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FB8AE-AA70-4EC5-AEB7-A63019D26D1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650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altLang="en-US" dirty="0"/>
              <a:t>Complementary base pairing of DNA is the basis for </a:t>
            </a:r>
            <a:r>
              <a:rPr lang="en-US" altLang="en-US" b="1" dirty="0"/>
              <a:t>nucleic acid hybridization</a:t>
            </a:r>
            <a:r>
              <a:rPr lang="en-US" altLang="en-US" dirty="0"/>
              <a:t>, the base pairing of one strand of a nucleic acid to another, complementary sequence. Nucleic acid hybridization forms the foundation of virtually every technique used in </a:t>
            </a:r>
            <a:r>
              <a:rPr lang="en-US" altLang="en-US" b="1" dirty="0"/>
              <a:t>genetic engineering</a:t>
            </a:r>
            <a:r>
              <a:rPr lang="en-US" altLang="en-US" dirty="0"/>
              <a:t>, the direct manipulation of genes for practical purposes.</a:t>
            </a:r>
          </a:p>
          <a:p>
            <a:pPr defTabSz="931774">
              <a:defRPr/>
            </a:pP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49818-B765-49F1-8294-45BE30947CD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106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F7BE0B1E-902D-4647-BCAA-F6DE6796B1B3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21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97650" indent="-297650"/>
            <a:r>
              <a:rPr lang="en-US" altLang="en-US" dirty="0"/>
              <a:t>Bacterial </a:t>
            </a:r>
            <a:r>
              <a:rPr lang="en-US" altLang="en-US" b="1" dirty="0"/>
              <a:t>restriction enzymes </a:t>
            </a:r>
            <a:r>
              <a:rPr lang="en-US" altLang="en-US" dirty="0"/>
              <a:t>cut DNA molecules at specific DNA sequences called </a:t>
            </a:r>
            <a:r>
              <a:rPr lang="en-US" altLang="en-US" b="1" dirty="0"/>
              <a:t>restriction sites.</a:t>
            </a:r>
          </a:p>
          <a:p>
            <a:pPr marL="297650" indent="-297650"/>
            <a:r>
              <a:rPr lang="en-US" altLang="en-US" dirty="0"/>
              <a:t>A restriction enzyme usually makes many cuts, yielding </a:t>
            </a:r>
            <a:r>
              <a:rPr lang="en-US" altLang="en-US" b="1" dirty="0"/>
              <a:t>restriction fragments.</a:t>
            </a:r>
          </a:p>
          <a:p>
            <a:pPr marL="297650" indent="-297650"/>
            <a:r>
              <a:rPr lang="en-US" altLang="en-US" dirty="0"/>
              <a:t>The most useful restriction enzymes cleave the DNA in a staggered manner to produce </a:t>
            </a:r>
            <a:r>
              <a:rPr lang="en-US" altLang="en-US" b="1" dirty="0"/>
              <a:t>sticky ends.</a:t>
            </a:r>
          </a:p>
          <a:p>
            <a:pPr marL="297650" indent="-297650"/>
            <a:r>
              <a:rPr lang="en-US" altLang="en-US" dirty="0"/>
              <a:t>Sticky ends can bond with complementary sticky ends of other fragments.</a:t>
            </a:r>
          </a:p>
          <a:p>
            <a:pPr marL="297650" indent="-297650"/>
            <a:r>
              <a:rPr lang="en-US" altLang="en-US" dirty="0"/>
              <a:t>DNA ligase</a:t>
            </a:r>
            <a:r>
              <a:rPr lang="en-US" altLang="en-US" b="1" dirty="0"/>
              <a:t> </a:t>
            </a:r>
            <a:r>
              <a:rPr lang="en-US" altLang="en-US" dirty="0"/>
              <a:t>can close the sugar-phosphate backbones of DNA strands.</a:t>
            </a:r>
          </a:p>
          <a:p>
            <a:pPr marL="297650" indent="-297650"/>
            <a:endParaRPr lang="en-US" altLang="en-US" b="1" dirty="0"/>
          </a:p>
          <a:p>
            <a:endParaRPr lang="en-US" altLang="en-US" dirty="0">
              <a:solidFill>
                <a:srgbClr val="000000"/>
              </a:solidFill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370996FC-1ECF-4EAF-B8E5-3EEE2D062999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22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31774">
              <a:defRPr/>
            </a:pPr>
            <a:r>
              <a:rPr lang="en-US" altLang="en-US" dirty="0"/>
              <a:t>To work directly with specific genes, scientists prepare well-defined segments of DNA in identical copies, a process called DNA cloning.</a:t>
            </a:r>
          </a:p>
          <a:p>
            <a:pPr marL="297650" indent="-297650"/>
            <a:r>
              <a:rPr lang="en-US" altLang="en-US" dirty="0"/>
              <a:t>Many bacteria contain </a:t>
            </a:r>
            <a:r>
              <a:rPr lang="en-US" altLang="en-US" b="1" dirty="0"/>
              <a:t>plasmids, </a:t>
            </a:r>
            <a:r>
              <a:rPr lang="en-US" altLang="en-US" dirty="0"/>
              <a:t>small circular DNA molecules that replicate separately from the bacterial chromosome.</a:t>
            </a:r>
          </a:p>
          <a:p>
            <a:pPr marL="297650" indent="-297650"/>
            <a:r>
              <a:rPr lang="en-US" altLang="en-US" dirty="0"/>
              <a:t>To clone pieces of DNA, researchers first obtain a plasmid and insert DNA from another source (“foreign DNA”) into it.</a:t>
            </a:r>
          </a:p>
          <a:p>
            <a:pPr marL="297650" indent="-297650"/>
            <a:r>
              <a:rPr lang="en-US" altLang="en-US" dirty="0"/>
              <a:t>The resulting plasmid is called </a:t>
            </a:r>
            <a:r>
              <a:rPr lang="en-US" altLang="en-US" b="1" dirty="0"/>
              <a:t>recombinant DNA.</a:t>
            </a:r>
          </a:p>
          <a:p>
            <a:pPr marL="297650" indent="-297650"/>
            <a:r>
              <a:rPr lang="en-US" altLang="en-US" dirty="0"/>
              <a:t>In gene cloning, the original plasmid is called a </a:t>
            </a:r>
            <a:r>
              <a:rPr lang="en-US" altLang="en-US" b="1" dirty="0"/>
              <a:t>cloning vector.</a:t>
            </a:r>
          </a:p>
          <a:p>
            <a:pPr marL="297650" indent="-297650"/>
            <a:r>
              <a:rPr lang="en-US" altLang="en-US" dirty="0"/>
              <a:t>A cloning vector is a DNA molecule that can carry foreign DNA into a host cell and replicate there.</a:t>
            </a:r>
          </a:p>
          <a:p>
            <a:pPr marL="297650" indent="-297650"/>
            <a:endParaRPr lang="en-US" altLang="en-US" b="1" dirty="0"/>
          </a:p>
          <a:p>
            <a:pPr marL="297650" indent="-297650"/>
            <a:r>
              <a:rPr lang="en-US" altLang="en-US" b="0" dirty="0"/>
              <a:t>This technique</a:t>
            </a:r>
            <a:r>
              <a:rPr lang="en-US" altLang="en-US" b="0" baseline="0" dirty="0"/>
              <a:t> is used to produce useful proteins such as insulin, human growth hormone and a protein that dissolves blood clots in heart attack therapy.  It is also used to create GMO plants that are resistant to insects and pesticides. </a:t>
            </a:r>
            <a:endParaRPr lang="en-US" altLang="en-US" b="0" dirty="0"/>
          </a:p>
          <a:p>
            <a:pPr defTabSz="931774">
              <a:defRPr/>
            </a:pPr>
            <a:endParaRPr lang="en-US" altLang="en-US" dirty="0"/>
          </a:p>
          <a:p>
            <a:endParaRPr lang="en-US" altLang="en-US" dirty="0">
              <a:solidFill>
                <a:srgbClr val="000000"/>
              </a:solidFill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altLang="en-US" dirty="0"/>
              <a:t>DNA can be damaged by exposure to harmful chemical or physical agents such as cigarette smoke and X-rays; it can also undergo spontaneous changes.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FB8AE-AA70-4EC5-AEB7-A63019D26D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08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7650" indent="-297650"/>
            <a:r>
              <a:rPr lang="en-US" altLang="en-US" dirty="0"/>
              <a:t>DNA polymerases proofread newly made DNA, replacing any incorrect nucleotides.</a:t>
            </a:r>
          </a:p>
          <a:p>
            <a:pPr marL="297650" indent="-297650"/>
            <a:r>
              <a:rPr lang="en-US" altLang="en-US" dirty="0"/>
              <a:t>In </a:t>
            </a:r>
            <a:r>
              <a:rPr lang="en-US" altLang="en-US" b="1" dirty="0"/>
              <a:t>mismatch repair </a:t>
            </a:r>
            <a:r>
              <a:rPr lang="en-US" altLang="en-US" dirty="0"/>
              <a:t>of DNA, other enzymes correct errors in base pairing. (You don’t need to remember all</a:t>
            </a:r>
            <a:r>
              <a:rPr lang="en-US" altLang="en-US" baseline="0" dirty="0"/>
              <a:t> of the enzymes involved in this.)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FB8AE-AA70-4EC5-AEB7-A63019D26D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174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7650" indent="-297650"/>
            <a:r>
              <a:rPr lang="en-US" altLang="en-US" dirty="0"/>
              <a:t>DNA polymerases proofread newly made DNA, replacing any incorrect nucleotides.</a:t>
            </a:r>
          </a:p>
          <a:p>
            <a:pPr marL="297650" indent="-297650"/>
            <a:r>
              <a:rPr lang="en-US" altLang="en-US" dirty="0"/>
              <a:t>In </a:t>
            </a:r>
            <a:r>
              <a:rPr lang="en-US" altLang="en-US" b="1" dirty="0"/>
              <a:t>mismatch repair </a:t>
            </a:r>
            <a:r>
              <a:rPr lang="en-US" altLang="en-US" dirty="0"/>
              <a:t>of DNA, other enzymes correct errors in base pairing.</a:t>
            </a:r>
          </a:p>
          <a:p>
            <a:pPr marL="297650" indent="-297650"/>
            <a:r>
              <a:rPr lang="en-US" altLang="en-US" dirty="0"/>
              <a:t>A hereditary defect in one such enzyme is associated with a form of colon cancer.</a:t>
            </a:r>
          </a:p>
          <a:p>
            <a:pPr marL="297650" indent="-297650"/>
            <a:r>
              <a:rPr lang="en-US" altLang="en-US" dirty="0"/>
              <a:t>This defect allows cancer-causing errors to accumulate in DNA faster than normal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FB8AE-AA70-4EC5-AEB7-A63019D26D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174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2278BA81-C998-4F72-A240-D34ECE2E091F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6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97650" indent="-297650"/>
            <a:r>
              <a:rPr lang="en-US" altLang="en-US" dirty="0"/>
              <a:t>In </a:t>
            </a:r>
            <a:r>
              <a:rPr lang="en-US" altLang="en-US" b="1" dirty="0"/>
              <a:t>nucleotide excision repair</a:t>
            </a:r>
            <a:r>
              <a:rPr lang="en-US" altLang="en-US" dirty="0"/>
              <a:t>, a </a:t>
            </a:r>
            <a:r>
              <a:rPr lang="en-US" altLang="en-US" b="1" dirty="0"/>
              <a:t>nuclease </a:t>
            </a:r>
            <a:r>
              <a:rPr lang="en-US" altLang="en-US" dirty="0"/>
              <a:t>cuts out and replaces damaged stretches of DNA.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2278BA81-C998-4F72-A240-D34ECE2E091F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7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97650" indent="-297650"/>
            <a:r>
              <a:rPr lang="en-US" altLang="en-US" dirty="0"/>
              <a:t>In </a:t>
            </a:r>
            <a:r>
              <a:rPr lang="en-US" altLang="en-US" b="1" dirty="0"/>
              <a:t>nucleotide excision repair</a:t>
            </a:r>
            <a:r>
              <a:rPr lang="en-US" altLang="en-US" dirty="0"/>
              <a:t>, a </a:t>
            </a:r>
            <a:r>
              <a:rPr lang="en-US" altLang="en-US" b="1" dirty="0"/>
              <a:t>nuclease </a:t>
            </a:r>
            <a:r>
              <a:rPr lang="en-US" altLang="en-US" dirty="0"/>
              <a:t>cuts out and replaces damaged stretches of DNA.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863C8E7C-B025-4321-BF02-AB0B6B660D54}" type="slidenum">
              <a:rPr lang="en-US" altLang="en-US">
                <a:latin typeface="Arial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8</a:t>
            </a:fld>
            <a:endParaRPr lang="en-US" altLang="en-US"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97650" indent="-297650"/>
            <a:r>
              <a:rPr lang="en-US" altLang="en-US" dirty="0"/>
              <a:t>Error rate after proofreading repair is low but not zero.</a:t>
            </a:r>
          </a:p>
          <a:p>
            <a:pPr marL="297650" indent="-297650"/>
            <a:r>
              <a:rPr lang="en-US" altLang="en-US" dirty="0"/>
              <a:t>Sequence changes may become permanent and can be passed on to the next generation.</a:t>
            </a:r>
          </a:p>
          <a:p>
            <a:pPr marL="297650" indent="-297650"/>
            <a:r>
              <a:rPr lang="en-US" altLang="en-US" dirty="0"/>
              <a:t>These changes (mutations) are the source of the genetic variation upon which natural selection operates.</a:t>
            </a:r>
          </a:p>
          <a:p>
            <a:pPr eaLnBrk="1" hangingPunct="1"/>
            <a:endParaRPr lang="en-US" altLang="en-US" dirty="0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67AFDD61-1794-45D1-B392-2035886DF1F6}" type="slidenum">
              <a:rPr lang="en-US" altLang="en-US">
                <a:latin typeface="Arial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10</a:t>
            </a:fld>
            <a:endParaRPr lang="en-US" altLang="en-US"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97650" indent="-297650"/>
            <a:r>
              <a:rPr lang="en-US" altLang="en-US" dirty="0"/>
              <a:t>Chromosomes fit into the nucleus through an elaborate, multilevel system of packing</a:t>
            </a:r>
          </a:p>
          <a:p>
            <a:pPr marL="297650" indent="-297650"/>
            <a:r>
              <a:rPr lang="en-US" altLang="en-US" dirty="0"/>
              <a:t>Chromatin undergoes striking changes in the degree of packing during the course of the cell cycle</a:t>
            </a:r>
          </a:p>
          <a:p>
            <a:pPr eaLnBrk="1" hangingPunct="1"/>
            <a:endParaRPr lang="en-US" altLang="en-US" dirty="0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2F2AB531-EDD3-41DD-BC4A-50C9CE672AD7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11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dirty="0">
              <a:solidFill>
                <a:srgbClr val="000000"/>
              </a:solidFill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9D4F-687E-4257-918E-7CDBA6E47BF5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7EE78-6AE7-413C-A42C-721ABED00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849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9D4F-687E-4257-918E-7CDBA6E47BF5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7EE78-6AE7-413C-A42C-721ABED00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741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9D4F-687E-4257-918E-7CDBA6E47BF5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7EE78-6AE7-413C-A42C-721ABED00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43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sson Objective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A6CC222B-F2A1-485C-98C4-4DFA6E1954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"/>
            <a:ext cx="8229600" cy="548640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>
                <a:solidFill>
                  <a:srgbClr val="0072B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1188720"/>
            <a:ext cx="8229600" cy="5212080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>
                <a:schemeClr val="bg2">
                  <a:lumMod val="65000"/>
                </a:schemeClr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chemeClr val="bg2">
                  <a:lumMod val="65000"/>
                </a:schemeClr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chemeClr val="bg2">
                  <a:lumMod val="65000"/>
                </a:schemeClr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chemeClr val="bg2">
                  <a:lumMod val="65000"/>
                </a:schemeClr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chemeClr val="bg2">
                  <a:lumMod val="65000"/>
                </a:schemeClr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6103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9D4F-687E-4257-918E-7CDBA6E47BF5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7EE78-6AE7-413C-A42C-721ABED00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26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9D4F-687E-4257-918E-7CDBA6E47BF5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7EE78-6AE7-413C-A42C-721ABED00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121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9D4F-687E-4257-918E-7CDBA6E47BF5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7EE78-6AE7-413C-A42C-721ABED00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170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9D4F-687E-4257-918E-7CDBA6E47BF5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7EE78-6AE7-413C-A42C-721ABED00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60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9D4F-687E-4257-918E-7CDBA6E47BF5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7EE78-6AE7-413C-A42C-721ABED00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3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9D4F-687E-4257-918E-7CDBA6E47BF5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7EE78-6AE7-413C-A42C-721ABED00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62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9D4F-687E-4257-918E-7CDBA6E47BF5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7EE78-6AE7-413C-A42C-721ABED00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162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9D4F-687E-4257-918E-7CDBA6E47BF5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7EE78-6AE7-413C-A42C-721ABED00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385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49D4F-687E-4257-918E-7CDBA6E47BF5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7EE78-6AE7-413C-A42C-721ABED00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89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hyperlink" Target="http://www.mediaresource.org/instruct.ht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1">
                <a:latin typeface="Tahoma" pitchFamily="84" charset="0"/>
              </a:rPr>
              <a:t>0</a:t>
            </a:r>
          </a:p>
        </p:txBody>
      </p:sp>
      <p:sp>
        <p:nvSpPr>
          <p:cNvPr id="4099" name="Text Box 8"/>
          <p:cNvSpPr txBox="1">
            <a:spLocks noChangeArrowheads="1"/>
          </p:cNvSpPr>
          <p:nvPr/>
        </p:nvSpPr>
        <p:spPr bwMode="auto">
          <a:xfrm>
            <a:off x="228600" y="1098550"/>
            <a:ext cx="7848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0" dirty="0">
                <a:solidFill>
                  <a:srgbClr val="9D0016"/>
                </a:solidFill>
              </a:rPr>
              <a:t>Chapter 13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DNA Repair and Chromosome Structure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4254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962400" y="2133600"/>
            <a:ext cx="5181600" cy="5016500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altLang="en-US" b="1" dirty="0"/>
              <a:t>Chromatin</a:t>
            </a:r>
            <a:r>
              <a:rPr lang="en-US" altLang="en-US" dirty="0"/>
              <a:t>,</a:t>
            </a:r>
            <a:r>
              <a:rPr lang="en-US" altLang="en-US" b="1" dirty="0"/>
              <a:t> </a:t>
            </a:r>
            <a:r>
              <a:rPr lang="en-US" altLang="en-US" dirty="0"/>
              <a:t>a complex of DNA and protein, is found in the nucleus of eukaryotic cells.</a:t>
            </a:r>
          </a:p>
        </p:txBody>
      </p:sp>
      <p:sp>
        <p:nvSpPr>
          <p:cNvPr id="17412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2" descr="http://i889.photobucket.com/albums/ac92/udyama/chromatinstructurefigure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7" r="72010"/>
          <a:stretch/>
        </p:blipFill>
        <p:spPr bwMode="auto">
          <a:xfrm>
            <a:off x="0" y="1622573"/>
            <a:ext cx="3412058" cy="523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2409" y="-48162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DNA Packaging </a:t>
            </a:r>
          </a:p>
        </p:txBody>
      </p:sp>
    </p:spTree>
    <p:extLst>
      <p:ext uri="{BB962C8B-B14F-4D97-AF65-F5344CB8AC3E}">
        <p14:creationId xmlns:p14="http://schemas.microsoft.com/office/powerpoint/2010/main" val="151499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1" descr="13_21a_ChromPackDNABeads-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95" b="4060"/>
          <a:stretch/>
        </p:blipFill>
        <p:spPr bwMode="auto">
          <a:xfrm>
            <a:off x="296863" y="2704305"/>
            <a:ext cx="8548687" cy="2645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31"/>
          <p:cNvSpPr txBox="1">
            <a:spLocks noChangeArrowheads="1"/>
          </p:cNvSpPr>
          <p:nvPr/>
        </p:nvSpPr>
        <p:spPr bwMode="auto">
          <a:xfrm>
            <a:off x="2746375" y="5099048"/>
            <a:ext cx="10953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63538" indent="-3635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4800" b="1" dirty="0"/>
              <a:t>Histones</a:t>
            </a:r>
          </a:p>
        </p:txBody>
      </p:sp>
      <p:sp>
        <p:nvSpPr>
          <p:cNvPr id="19464" name="Text Box 31"/>
          <p:cNvSpPr txBox="1">
            <a:spLocks noChangeArrowheads="1"/>
          </p:cNvSpPr>
          <p:nvPr/>
        </p:nvSpPr>
        <p:spPr bwMode="auto">
          <a:xfrm>
            <a:off x="4808537" y="2395538"/>
            <a:ext cx="2330450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63538" indent="-3635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4400" b="1" dirty="0"/>
              <a:t>Nucleosome</a:t>
            </a:r>
          </a:p>
          <a:p>
            <a:pPr>
              <a:lnSpc>
                <a:spcPct val="95000"/>
              </a:lnSpc>
              <a:buFont typeface="Arial" charset="0"/>
              <a:buNone/>
            </a:pPr>
            <a:endParaRPr lang="en-US" altLang="en-US" sz="2000" b="1" dirty="0"/>
          </a:p>
        </p:txBody>
      </p:sp>
      <p:sp>
        <p:nvSpPr>
          <p:cNvPr id="19465" name="Line 15"/>
          <p:cNvSpPr>
            <a:spLocks noChangeShapeType="1"/>
          </p:cNvSpPr>
          <p:nvPr/>
        </p:nvSpPr>
        <p:spPr bwMode="auto">
          <a:xfrm flipH="1">
            <a:off x="584200" y="2098675"/>
            <a:ext cx="358775" cy="6508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Line 16"/>
          <p:cNvSpPr>
            <a:spLocks noChangeShapeType="1"/>
          </p:cNvSpPr>
          <p:nvPr/>
        </p:nvSpPr>
        <p:spPr bwMode="auto">
          <a:xfrm flipH="1">
            <a:off x="619125" y="4495800"/>
            <a:ext cx="79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Line 17"/>
          <p:cNvSpPr>
            <a:spLocks noChangeShapeType="1"/>
          </p:cNvSpPr>
          <p:nvPr/>
        </p:nvSpPr>
        <p:spPr bwMode="auto">
          <a:xfrm flipH="1">
            <a:off x="619125" y="4886325"/>
            <a:ext cx="79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0" name="Line 20"/>
          <p:cNvSpPr>
            <a:spLocks noChangeShapeType="1"/>
          </p:cNvSpPr>
          <p:nvPr/>
        </p:nvSpPr>
        <p:spPr bwMode="auto">
          <a:xfrm>
            <a:off x="3533775" y="4762500"/>
            <a:ext cx="400050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Line 21"/>
          <p:cNvSpPr>
            <a:spLocks noChangeShapeType="1"/>
          </p:cNvSpPr>
          <p:nvPr/>
        </p:nvSpPr>
        <p:spPr bwMode="auto">
          <a:xfrm flipH="1">
            <a:off x="3924300" y="4422775"/>
            <a:ext cx="603250" cy="657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4" name="Line 24"/>
          <p:cNvSpPr>
            <a:spLocks noChangeShapeType="1"/>
          </p:cNvSpPr>
          <p:nvPr/>
        </p:nvSpPr>
        <p:spPr bwMode="auto">
          <a:xfrm flipH="1" flipV="1">
            <a:off x="5692775" y="3762375"/>
            <a:ext cx="92075" cy="15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5" name="Line 25"/>
          <p:cNvSpPr>
            <a:spLocks noChangeShapeType="1"/>
          </p:cNvSpPr>
          <p:nvPr/>
        </p:nvSpPr>
        <p:spPr bwMode="auto">
          <a:xfrm flipH="1" flipV="1">
            <a:off x="5641975" y="4067175"/>
            <a:ext cx="85725" cy="12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6" name="Line 26"/>
          <p:cNvSpPr>
            <a:spLocks noChangeShapeType="1"/>
          </p:cNvSpPr>
          <p:nvPr/>
        </p:nvSpPr>
        <p:spPr bwMode="auto">
          <a:xfrm flipH="1">
            <a:off x="5680075" y="3765550"/>
            <a:ext cx="57150" cy="307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7" name="Line 27"/>
          <p:cNvSpPr>
            <a:spLocks noChangeShapeType="1"/>
          </p:cNvSpPr>
          <p:nvPr/>
        </p:nvSpPr>
        <p:spPr bwMode="auto">
          <a:xfrm flipH="1">
            <a:off x="5819775" y="2962275"/>
            <a:ext cx="479425" cy="942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8" name="Line 28"/>
          <p:cNvSpPr>
            <a:spLocks noChangeShapeType="1"/>
          </p:cNvSpPr>
          <p:nvPr/>
        </p:nvSpPr>
        <p:spPr bwMode="auto">
          <a:xfrm flipH="1">
            <a:off x="5718175" y="3902075"/>
            <a:ext cx="1047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9" name="Line 29"/>
          <p:cNvSpPr>
            <a:spLocks noChangeShapeType="1"/>
          </p:cNvSpPr>
          <p:nvPr/>
        </p:nvSpPr>
        <p:spPr bwMode="auto">
          <a:xfrm>
            <a:off x="5683250" y="1844675"/>
            <a:ext cx="581025" cy="6032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36538" y="228600"/>
            <a:ext cx="61150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000000"/>
                </a:solidFill>
                <a:latin typeface="Times New Roman" pitchFamily="84" charset="0"/>
                <a:ea typeface="ＭＳ Ｐゴシック" pitchFamily="84" charset="-128"/>
              </a:rPr>
              <a:t>Exploring chromatin packing in a eukaryotic chromosome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316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  <p:bldP spid="19464" grpId="0"/>
      <p:bldP spid="19470" grpId="0" animBg="1"/>
      <p:bldP spid="19471" grpId="0" animBg="1"/>
      <p:bldP spid="1947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http://www.nature.com/nature/journal/v447/n7143/images/nature05914-f1.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9" r="53471" b="76338"/>
          <a:stretch/>
        </p:blipFill>
        <p:spPr bwMode="auto">
          <a:xfrm>
            <a:off x="-1" y="1238250"/>
            <a:ext cx="9111227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28600" y="1225213"/>
            <a:ext cx="3886200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876800" y="3111163"/>
            <a:ext cx="38862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7764" y="76200"/>
            <a:ext cx="41678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>
                <a:solidFill>
                  <a:schemeClr val="accent2">
                    <a:lumMod val="75000"/>
                  </a:schemeClr>
                </a:solidFill>
              </a:rPr>
              <a:t>Euchromatin</a:t>
            </a:r>
            <a:endParaRPr lang="en-US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22110" y="3543300"/>
            <a:ext cx="5540940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accent3">
                    <a:lumMod val="75000"/>
                  </a:schemeClr>
                </a:solidFill>
              </a:rPr>
              <a:t>Heterochromatin</a:t>
            </a:r>
          </a:p>
        </p:txBody>
      </p:sp>
      <p:pic>
        <p:nvPicPr>
          <p:cNvPr id="9" name="Picture 2" descr="http://i889.photobucket.com/albums/ac92/udyama/chromatinstructurefigure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42" r="72010"/>
          <a:stretch/>
        </p:blipFill>
        <p:spPr bwMode="auto">
          <a:xfrm>
            <a:off x="257908" y="3356708"/>
            <a:ext cx="2790092" cy="350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88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new top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531303" cy="516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362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">
            <a:extLst>
              <a:ext uri="{FF2B5EF4-FFF2-40B4-BE49-F238E27FC236}">
                <a16:creationId xmlns:a16="http://schemas.microsoft.com/office/drawing/2014/main" id="{AAE4727D-6485-4314-A0A8-A6EA6D9698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49275"/>
            <a:ext cx="8229600" cy="547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Restriction Enzymes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A719BD-7CAF-4FAB-A488-86ABF753DB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89038"/>
            <a:ext cx="8229600" cy="5211762"/>
          </a:xfrm>
        </p:spPr>
        <p:txBody>
          <a:bodyPr/>
          <a:lstStyle/>
          <a:p>
            <a:pPr>
              <a:defRPr/>
            </a:pP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Restriction enzymes cut DNA at specific places along the DNA molecule  called restriction sites.</a:t>
            </a:r>
          </a:p>
          <a:p>
            <a:pPr>
              <a:defRPr/>
            </a:pPr>
            <a:endParaRPr lang="en-US" sz="3200" dirty="0">
              <a:latin typeface="+mn-lt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200" b="1" dirty="0">
                <a:latin typeface="+mn-lt"/>
              </a:rPr>
              <a:t>Restriction sites</a:t>
            </a:r>
            <a:r>
              <a:rPr lang="en-US" sz="3200" dirty="0">
                <a:latin typeface="+mn-lt"/>
              </a:rPr>
              <a:t> are locations on a DNA molecule containing specific (4-8 base pairs in length) sequences of nucleotides, which are recognized by </a:t>
            </a:r>
            <a:r>
              <a:rPr lang="en-US" sz="3200" b="1" dirty="0">
                <a:latin typeface="+mn-lt"/>
              </a:rPr>
              <a:t>restriction </a:t>
            </a:r>
            <a:r>
              <a:rPr lang="en-US" sz="3200" dirty="0">
                <a:latin typeface="+mn-lt"/>
              </a:rPr>
              <a:t>enzymes.</a:t>
            </a:r>
          </a:p>
          <a:p>
            <a:pPr>
              <a:defRPr/>
            </a:pPr>
            <a:endParaRPr lang="en-US" sz="3200" dirty="0">
              <a:latin typeface="+mn-lt"/>
            </a:endParaRPr>
          </a:p>
          <a:p>
            <a:pPr>
              <a:defRPr/>
            </a:pPr>
            <a:r>
              <a:rPr lang="en-US" sz="3200" dirty="0">
                <a:latin typeface="+mn-lt"/>
              </a:rPr>
              <a:t>Different enzymes recognize different restriction sites.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58CD0825-03CC-4E51-8BD4-9E4ECF69CF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49275"/>
            <a:ext cx="8229600" cy="547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Example </a:t>
            </a:r>
          </a:p>
        </p:txBody>
      </p:sp>
      <p:pic>
        <p:nvPicPr>
          <p:cNvPr id="14339" name="Picture 2" descr="Related image">
            <a:extLst>
              <a:ext uri="{FF2B5EF4-FFF2-40B4-BE49-F238E27FC236}">
                <a16:creationId xmlns:a16="http://schemas.microsoft.com/office/drawing/2014/main" id="{5AFC3849-4414-4D51-9DB1-EB9792989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50"/>
          <a:stretch>
            <a:fillRect/>
          </a:stretch>
        </p:blipFill>
        <p:spPr bwMode="auto">
          <a:xfrm>
            <a:off x="-2917825" y="965994"/>
            <a:ext cx="14217650" cy="172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Related image">
            <a:extLst>
              <a:ext uri="{FF2B5EF4-FFF2-40B4-BE49-F238E27FC236}">
                <a16:creationId xmlns:a16="http://schemas.microsoft.com/office/drawing/2014/main" id="{7D3BAA1B-75A7-458C-9DCB-3C90F66A5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97"/>
          <a:stretch>
            <a:fillRect/>
          </a:stretch>
        </p:blipFill>
        <p:spPr bwMode="auto">
          <a:xfrm>
            <a:off x="-2917825" y="965994"/>
            <a:ext cx="1421765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Related image">
            <a:extLst>
              <a:ext uri="{FF2B5EF4-FFF2-40B4-BE49-F238E27FC236}">
                <a16:creationId xmlns:a16="http://schemas.microsoft.com/office/drawing/2014/main" id="{D1A56005-A82A-427F-A55E-3FB6D20E4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56"/>
          <a:stretch>
            <a:fillRect/>
          </a:stretch>
        </p:blipFill>
        <p:spPr bwMode="auto">
          <a:xfrm>
            <a:off x="-2362200" y="4191000"/>
            <a:ext cx="14216063" cy="312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7DE4E684-E5AD-431A-AC8F-94A22F5D6A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49275"/>
            <a:ext cx="8229600" cy="547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Example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CE974E-B63B-4800-9373-BF7BC05ED8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89038"/>
            <a:ext cx="8229600" cy="5211762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5364" name="Picture 2" descr="Related image">
            <a:extLst>
              <a:ext uri="{FF2B5EF4-FFF2-40B4-BE49-F238E27FC236}">
                <a16:creationId xmlns:a16="http://schemas.microsoft.com/office/drawing/2014/main" id="{E34B894B-95C7-49D4-BD18-6A565B8FF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090738" y="457200"/>
            <a:ext cx="4572000" cy="471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3">
            <a:extLst>
              <a:ext uri="{FF2B5EF4-FFF2-40B4-BE49-F238E27FC236}">
                <a16:creationId xmlns:a16="http://schemas.microsoft.com/office/drawing/2014/main" id="{8064A36D-CC4B-4DBB-A5E7-004B5A4A4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2575" y="5186363"/>
            <a:ext cx="31067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</a:rPr>
              <a:t>ApaLI (restriction enzyme)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biology-pages.info/R/RestrictionEnzymes.gif">
            <a:extLst>
              <a:ext uri="{FF2B5EF4-FFF2-40B4-BE49-F238E27FC236}">
                <a16:creationId xmlns:a16="http://schemas.microsoft.com/office/drawing/2014/main" id="{265162CE-C6AD-4C9C-9ED7-B48FF86BE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56"/>
          <a:stretch>
            <a:fillRect/>
          </a:stretch>
        </p:blipFill>
        <p:spPr bwMode="auto">
          <a:xfrm>
            <a:off x="1881188" y="1438275"/>
            <a:ext cx="5846762" cy="521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31A36-2814-4968-98C9-7C7248FE81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688" y="484188"/>
            <a:ext cx="8229600" cy="5213350"/>
          </a:xfrm>
        </p:spPr>
        <p:txBody>
          <a:bodyPr/>
          <a:lstStyle/>
          <a:p>
            <a:pPr>
              <a:defRPr/>
            </a:pPr>
            <a:r>
              <a:rPr lang="en-US" dirty="0"/>
              <a:t>Examples of different restriction enzymes.  (You don’t need to remember these.)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Placeholder 2">
            <a:extLst>
              <a:ext uri="{FF2B5EF4-FFF2-40B4-BE49-F238E27FC236}">
                <a16:creationId xmlns:a16="http://schemas.microsoft.com/office/drawing/2014/main" id="{568C546C-A23D-4AF6-88D2-419348371B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768600" y="-265113"/>
            <a:ext cx="33528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400"/>
              <a:t>Blunt Ends</a:t>
            </a:r>
          </a:p>
        </p:txBody>
      </p:sp>
      <p:pic>
        <p:nvPicPr>
          <p:cNvPr id="40964" name="Picture 4" descr="http://users.ugent.be/%7Epdebergh/gen/c19.jpg">
            <a:extLst>
              <a:ext uri="{FF2B5EF4-FFF2-40B4-BE49-F238E27FC236}">
                <a16:creationId xmlns:a16="http://schemas.microsoft.com/office/drawing/2014/main" id="{EAF695C4-C2CE-4ECA-9B90-7956105B3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82"/>
          <a:stretch>
            <a:fillRect/>
          </a:stretch>
        </p:blipFill>
        <p:spPr bwMode="auto">
          <a:xfrm>
            <a:off x="12700" y="649288"/>
            <a:ext cx="8864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85EE48A-A1DA-4A45-AF4E-809F2C559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713" y="4916488"/>
            <a:ext cx="865028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200">
                <a:solidFill>
                  <a:srgbClr val="000000"/>
                </a:solidFill>
              </a:rPr>
              <a:t>If the restriction enzyme cut sites </a:t>
            </a:r>
            <a:r>
              <a:rPr lang="en-US" altLang="en-US" sz="3200" b="1">
                <a:solidFill>
                  <a:srgbClr val="000000"/>
                </a:solidFill>
              </a:rPr>
              <a:t>are </a:t>
            </a:r>
            <a:r>
              <a:rPr lang="en-US" altLang="en-US" sz="3200">
                <a:solidFill>
                  <a:srgbClr val="000000"/>
                </a:solidFill>
              </a:rPr>
              <a:t>directly across from each other it will produce DNA fragments with “blunt ends.”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Placeholder 2">
            <a:extLst>
              <a:ext uri="{FF2B5EF4-FFF2-40B4-BE49-F238E27FC236}">
                <a16:creationId xmlns:a16="http://schemas.microsoft.com/office/drawing/2014/main" id="{A22A0C6D-E284-429F-BFF5-2198F90BBB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743200" y="-333375"/>
            <a:ext cx="38608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400"/>
              <a:t>Sticky Ends</a:t>
            </a:r>
          </a:p>
        </p:txBody>
      </p:sp>
      <p:pic>
        <p:nvPicPr>
          <p:cNvPr id="8195" name="Picture 2" descr="http://academic.brooklyn.cuny.edu/biology/bio4fv/page/genetic-engin/restriction-enz.JPG">
            <a:extLst>
              <a:ext uri="{FF2B5EF4-FFF2-40B4-BE49-F238E27FC236}">
                <a16:creationId xmlns:a16="http://schemas.microsoft.com/office/drawing/2014/main" id="{8FDCB115-0A6B-4EA6-B63F-E17179D3C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46"/>
          <a:stretch>
            <a:fillRect/>
          </a:stretch>
        </p:blipFill>
        <p:spPr bwMode="auto">
          <a:xfrm>
            <a:off x="914400" y="566738"/>
            <a:ext cx="76200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5-Point Star 3">
            <a:extLst>
              <a:ext uri="{FF2B5EF4-FFF2-40B4-BE49-F238E27FC236}">
                <a16:creationId xmlns:a16="http://schemas.microsoft.com/office/drawing/2014/main" id="{AA77BF47-B2EC-489B-B8C0-3D64CB5B3B85}"/>
              </a:ext>
            </a:extLst>
          </p:cNvPr>
          <p:cNvSpPr/>
          <p:nvPr/>
        </p:nvSpPr>
        <p:spPr>
          <a:xfrm>
            <a:off x="1909763" y="1138238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5-Point Star 4">
            <a:extLst>
              <a:ext uri="{FF2B5EF4-FFF2-40B4-BE49-F238E27FC236}">
                <a16:creationId xmlns:a16="http://schemas.microsoft.com/office/drawing/2014/main" id="{3C8C04E1-033D-4684-A4FE-9C3BBE619BC0}"/>
              </a:ext>
            </a:extLst>
          </p:cNvPr>
          <p:cNvSpPr/>
          <p:nvPr/>
        </p:nvSpPr>
        <p:spPr>
          <a:xfrm>
            <a:off x="7162800" y="2047875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5-Point Star 5">
            <a:extLst>
              <a:ext uri="{FF2B5EF4-FFF2-40B4-BE49-F238E27FC236}">
                <a16:creationId xmlns:a16="http://schemas.microsoft.com/office/drawing/2014/main" id="{52CDF9A4-06DD-429F-BC89-5BF8544F3C97}"/>
              </a:ext>
            </a:extLst>
          </p:cNvPr>
          <p:cNvSpPr/>
          <p:nvPr/>
        </p:nvSpPr>
        <p:spPr>
          <a:xfrm>
            <a:off x="7162800" y="1252538"/>
            <a:ext cx="304800" cy="22860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5-Point Star 6">
            <a:extLst>
              <a:ext uri="{FF2B5EF4-FFF2-40B4-BE49-F238E27FC236}">
                <a16:creationId xmlns:a16="http://schemas.microsoft.com/office/drawing/2014/main" id="{5EC7C14F-CFF7-4D7C-8AD2-395AC10120CD}"/>
              </a:ext>
            </a:extLst>
          </p:cNvPr>
          <p:cNvSpPr/>
          <p:nvPr/>
        </p:nvSpPr>
        <p:spPr>
          <a:xfrm>
            <a:off x="1876425" y="2090738"/>
            <a:ext cx="304800" cy="22860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8" name="Picture 2" descr="http://academic.brooklyn.cuny.edu/biology/bio4fv/page/genetic-engin/restriction-enz.JPG">
            <a:extLst>
              <a:ext uri="{FF2B5EF4-FFF2-40B4-BE49-F238E27FC236}">
                <a16:creationId xmlns:a16="http://schemas.microsoft.com/office/drawing/2014/main" id="{DAE3F195-71BF-4688-8D70-9AFA5BE0A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58"/>
          <a:stretch>
            <a:fillRect/>
          </a:stretch>
        </p:blipFill>
        <p:spPr bwMode="auto">
          <a:xfrm>
            <a:off x="762000" y="2505075"/>
            <a:ext cx="7620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22CED6-765F-4AE7-A922-FE45A851E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5287963"/>
            <a:ext cx="85915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200">
                <a:solidFill>
                  <a:srgbClr val="000000"/>
                </a:solidFill>
              </a:rPr>
              <a:t>If the restriction enzyme cut sites are </a:t>
            </a:r>
            <a:r>
              <a:rPr lang="en-US" altLang="en-US" sz="3200" b="1">
                <a:solidFill>
                  <a:srgbClr val="000000"/>
                </a:solidFill>
              </a:rPr>
              <a:t>not </a:t>
            </a:r>
            <a:r>
              <a:rPr lang="en-US" altLang="en-US" sz="3200">
                <a:solidFill>
                  <a:srgbClr val="000000"/>
                </a:solidFill>
              </a:rPr>
              <a:t>directly across from each other it will produce DNA fragments with “sticky ends.”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Must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600200"/>
            <a:ext cx="8915400" cy="4525963"/>
          </a:xfrm>
        </p:spPr>
        <p:txBody>
          <a:bodyPr/>
          <a:lstStyle/>
          <a:p>
            <a:r>
              <a:rPr lang="en-US" dirty="0"/>
              <a:t>DNA proofreading and packaging</a:t>
            </a:r>
          </a:p>
          <a:p>
            <a:endParaRPr lang="en-US" dirty="0"/>
          </a:p>
          <a:p>
            <a:r>
              <a:rPr lang="en-US" dirty="0"/>
              <a:t>How restriction enzymes work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How plasmids are used in bacterial transformation to clone genes.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02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670" y="-74142"/>
            <a:ext cx="8229600" cy="1143000"/>
          </a:xfrm>
        </p:spPr>
        <p:txBody>
          <a:bodyPr/>
          <a:lstStyle/>
          <a:p>
            <a:r>
              <a:rPr lang="en-US" altLang="en-US" b="1" dirty="0"/>
              <a:t>Nucleic Acid Hybridization</a:t>
            </a:r>
            <a:endParaRPr lang="en-US" dirty="0"/>
          </a:p>
        </p:txBody>
      </p:sp>
      <p:pic>
        <p:nvPicPr>
          <p:cNvPr id="1026" name="Picture 2" descr="http://biology.kenyon.edu/courses/biol09/plasmid/plasmid19re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419" y="2590800"/>
            <a:ext cx="2857500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iology.kenyon.edu/courses/biol09/plasmid/plasmid19cu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90800"/>
            <a:ext cx="285750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94E45B-1EC4-4521-9DAE-DC63CD7B1D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1066800"/>
            <a:ext cx="3101340" cy="14173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FCA23E-6D66-426C-952F-0B7DE00736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0960" y="5181600"/>
            <a:ext cx="124968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49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roup 153"/>
          <p:cNvGrpSpPr/>
          <p:nvPr/>
        </p:nvGrpSpPr>
        <p:grpSpPr>
          <a:xfrm>
            <a:off x="1449388" y="2749549"/>
            <a:ext cx="6243637" cy="2689226"/>
            <a:chOff x="1449388" y="2749549"/>
            <a:chExt cx="6243637" cy="2689226"/>
          </a:xfrm>
        </p:grpSpPr>
        <p:pic>
          <p:nvPicPr>
            <p:cNvPr id="155" name="Picture 126" descr="13_23RecombinantDNA_3-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681" b="23265"/>
            <a:stretch/>
          </p:blipFill>
          <p:spPr bwMode="auto">
            <a:xfrm>
              <a:off x="1449388" y="2749549"/>
              <a:ext cx="6243637" cy="2439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6" name="Text Box 31"/>
            <p:cNvSpPr txBox="1">
              <a:spLocks noChangeArrowheads="1"/>
            </p:cNvSpPr>
            <p:nvPr/>
          </p:nvSpPr>
          <p:spPr bwMode="auto">
            <a:xfrm>
              <a:off x="1830388" y="3100388"/>
              <a:ext cx="2690812" cy="1116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/>
                <a:t>DNA fragment added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1800" b="1"/>
                <a:t>from another molecule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1800" b="1"/>
                <a:t>cut by same enzyme.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1800" b="1"/>
                <a:t>Base pairing occurs.</a:t>
              </a:r>
            </a:p>
          </p:txBody>
        </p:sp>
        <p:sp>
          <p:nvSpPr>
            <p:cNvPr id="157" name="Text Box 31"/>
            <p:cNvSpPr txBox="1">
              <a:spLocks noChangeArrowheads="1"/>
            </p:cNvSpPr>
            <p:nvPr/>
          </p:nvSpPr>
          <p:spPr bwMode="auto">
            <a:xfrm>
              <a:off x="3957638" y="5100638"/>
              <a:ext cx="2936875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800" b="1"/>
                <a:t>One possible combination</a:t>
              </a:r>
            </a:p>
          </p:txBody>
        </p:sp>
        <p:sp>
          <p:nvSpPr>
            <p:cNvPr id="158" name="Text Box 31"/>
            <p:cNvSpPr txBox="1">
              <a:spLocks noChangeArrowheads="1"/>
            </p:cNvSpPr>
            <p:nvPr/>
          </p:nvSpPr>
          <p:spPr bwMode="auto">
            <a:xfrm>
              <a:off x="6149975" y="3476625"/>
              <a:ext cx="131763" cy="173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300" b="1"/>
                <a:t>3</a:t>
              </a:r>
              <a:r>
                <a:rPr lang="en-US" altLang="en-US" sz="1300" b="1">
                  <a:sym typeface="Symbol" pitchFamily="84" charset="2"/>
                </a:rPr>
                <a:t></a:t>
              </a:r>
              <a:endParaRPr lang="en-US" altLang="en-US" sz="1300" b="1"/>
            </a:p>
          </p:txBody>
        </p:sp>
        <p:sp>
          <p:nvSpPr>
            <p:cNvPr id="159" name="Text Box 31"/>
            <p:cNvSpPr txBox="1">
              <a:spLocks noChangeArrowheads="1"/>
            </p:cNvSpPr>
            <p:nvPr/>
          </p:nvSpPr>
          <p:spPr bwMode="auto">
            <a:xfrm>
              <a:off x="5757863" y="2908300"/>
              <a:ext cx="134937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300" b="1"/>
                <a:t>5</a:t>
              </a:r>
              <a:r>
                <a:rPr lang="en-US" altLang="en-US" sz="1300" b="1">
                  <a:sym typeface="Symbol" pitchFamily="84" charset="2"/>
                </a:rPr>
                <a:t></a:t>
              </a:r>
              <a:endParaRPr lang="en-US" altLang="en-US" sz="1300" b="1"/>
            </a:p>
          </p:txBody>
        </p:sp>
        <p:sp>
          <p:nvSpPr>
            <p:cNvPr id="160" name="Text Box 31"/>
            <p:cNvSpPr txBox="1">
              <a:spLocks noChangeArrowheads="1"/>
            </p:cNvSpPr>
            <p:nvPr/>
          </p:nvSpPr>
          <p:spPr bwMode="auto">
            <a:xfrm>
              <a:off x="7115175" y="3062288"/>
              <a:ext cx="131763" cy="173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300" b="1"/>
                <a:t>3</a:t>
              </a:r>
              <a:r>
                <a:rPr lang="en-US" altLang="en-US" sz="1300" b="1">
                  <a:sym typeface="Symbol" pitchFamily="84" charset="2"/>
                </a:rPr>
                <a:t></a:t>
              </a:r>
              <a:endParaRPr lang="en-US" altLang="en-US" sz="1300" b="1"/>
            </a:p>
          </p:txBody>
        </p:sp>
        <p:sp>
          <p:nvSpPr>
            <p:cNvPr id="161" name="Text Box 31"/>
            <p:cNvSpPr txBox="1">
              <a:spLocks noChangeArrowheads="1"/>
            </p:cNvSpPr>
            <p:nvPr/>
          </p:nvSpPr>
          <p:spPr bwMode="auto">
            <a:xfrm>
              <a:off x="7493000" y="3627438"/>
              <a:ext cx="134938" cy="166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300" b="1"/>
                <a:t>5</a:t>
              </a:r>
              <a:r>
                <a:rPr lang="en-US" altLang="en-US" sz="1300" b="1">
                  <a:sym typeface="Symbol" pitchFamily="84" charset="2"/>
                </a:rPr>
                <a:t></a:t>
              </a:r>
              <a:endParaRPr lang="en-US" altLang="en-US" sz="1300" b="1"/>
            </a:p>
          </p:txBody>
        </p:sp>
        <p:sp>
          <p:nvSpPr>
            <p:cNvPr id="162" name="Text Box 31"/>
            <p:cNvSpPr txBox="1">
              <a:spLocks noChangeArrowheads="1"/>
            </p:cNvSpPr>
            <p:nvPr/>
          </p:nvSpPr>
          <p:spPr bwMode="auto">
            <a:xfrm>
              <a:off x="6508750" y="4957763"/>
              <a:ext cx="131763" cy="173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300" b="1"/>
                <a:t>3</a:t>
              </a:r>
              <a:r>
                <a:rPr lang="en-US" altLang="en-US" sz="1300" b="1">
                  <a:sym typeface="Symbol" pitchFamily="84" charset="2"/>
                </a:rPr>
                <a:t></a:t>
              </a:r>
              <a:endParaRPr lang="en-US" altLang="en-US" sz="1300" b="1"/>
            </a:p>
          </p:txBody>
        </p:sp>
        <p:sp>
          <p:nvSpPr>
            <p:cNvPr id="163" name="Text Box 31"/>
            <p:cNvSpPr txBox="1">
              <a:spLocks noChangeArrowheads="1"/>
            </p:cNvSpPr>
            <p:nvPr/>
          </p:nvSpPr>
          <p:spPr bwMode="auto">
            <a:xfrm>
              <a:off x="6315075" y="4959350"/>
              <a:ext cx="134938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300" b="1"/>
                <a:t>5</a:t>
              </a:r>
              <a:r>
                <a:rPr lang="en-US" altLang="en-US" sz="1300" b="1">
                  <a:sym typeface="Symbol" pitchFamily="84" charset="2"/>
                </a:rPr>
                <a:t></a:t>
              </a:r>
              <a:endParaRPr lang="en-US" altLang="en-US" sz="1300" b="1"/>
            </a:p>
          </p:txBody>
        </p:sp>
        <p:sp>
          <p:nvSpPr>
            <p:cNvPr id="164" name="Text Box 31"/>
            <p:cNvSpPr txBox="1">
              <a:spLocks noChangeArrowheads="1"/>
            </p:cNvSpPr>
            <p:nvPr/>
          </p:nvSpPr>
          <p:spPr bwMode="auto">
            <a:xfrm>
              <a:off x="7216775" y="4422775"/>
              <a:ext cx="131763" cy="173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300" b="1"/>
                <a:t>3</a:t>
              </a:r>
              <a:r>
                <a:rPr lang="en-US" altLang="en-US" sz="1300" b="1">
                  <a:sym typeface="Symbol" pitchFamily="84" charset="2"/>
                </a:rPr>
                <a:t></a:t>
              </a:r>
              <a:endParaRPr lang="en-US" altLang="en-US" sz="1300" b="1"/>
            </a:p>
          </p:txBody>
        </p:sp>
        <p:sp>
          <p:nvSpPr>
            <p:cNvPr id="165" name="Text Box 31"/>
            <p:cNvSpPr txBox="1">
              <a:spLocks noChangeArrowheads="1"/>
            </p:cNvSpPr>
            <p:nvPr/>
          </p:nvSpPr>
          <p:spPr bwMode="auto">
            <a:xfrm>
              <a:off x="7213600" y="4957763"/>
              <a:ext cx="134938" cy="166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300" b="1"/>
                <a:t>5</a:t>
              </a:r>
              <a:r>
                <a:rPr lang="en-US" altLang="en-US" sz="1300" b="1">
                  <a:sym typeface="Symbol" pitchFamily="84" charset="2"/>
                </a:rPr>
                <a:t></a:t>
              </a:r>
              <a:endParaRPr lang="en-US" altLang="en-US" sz="1300" b="1"/>
            </a:p>
          </p:txBody>
        </p:sp>
        <p:sp>
          <p:nvSpPr>
            <p:cNvPr id="166" name="Text Box 31"/>
            <p:cNvSpPr txBox="1">
              <a:spLocks noChangeArrowheads="1"/>
            </p:cNvSpPr>
            <p:nvPr/>
          </p:nvSpPr>
          <p:spPr bwMode="auto">
            <a:xfrm>
              <a:off x="3657600" y="4957763"/>
              <a:ext cx="131763" cy="173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300" b="1"/>
                <a:t>3</a:t>
              </a:r>
              <a:r>
                <a:rPr lang="en-US" altLang="en-US" sz="1300" b="1">
                  <a:sym typeface="Symbol" pitchFamily="84" charset="2"/>
                </a:rPr>
                <a:t></a:t>
              </a:r>
              <a:endParaRPr lang="en-US" altLang="en-US" sz="1300" b="1"/>
            </a:p>
          </p:txBody>
        </p:sp>
        <p:sp>
          <p:nvSpPr>
            <p:cNvPr id="167" name="Text Box 31"/>
            <p:cNvSpPr txBox="1">
              <a:spLocks noChangeArrowheads="1"/>
            </p:cNvSpPr>
            <p:nvPr/>
          </p:nvSpPr>
          <p:spPr bwMode="auto">
            <a:xfrm>
              <a:off x="3654425" y="4422775"/>
              <a:ext cx="134938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300" b="1"/>
                <a:t>5</a:t>
              </a:r>
              <a:r>
                <a:rPr lang="en-US" altLang="en-US" sz="1300" b="1">
                  <a:sym typeface="Symbol" pitchFamily="84" charset="2"/>
                </a:rPr>
                <a:t></a:t>
              </a:r>
              <a:endParaRPr lang="en-US" altLang="en-US" sz="1300" b="1"/>
            </a:p>
          </p:txBody>
        </p:sp>
        <p:sp>
          <p:nvSpPr>
            <p:cNvPr id="168" name="Text Box 31"/>
            <p:cNvSpPr txBox="1">
              <a:spLocks noChangeArrowheads="1"/>
            </p:cNvSpPr>
            <p:nvPr/>
          </p:nvSpPr>
          <p:spPr bwMode="auto">
            <a:xfrm>
              <a:off x="4410075" y="4421188"/>
              <a:ext cx="131763" cy="173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300" b="1"/>
                <a:t>3</a:t>
              </a:r>
              <a:r>
                <a:rPr lang="en-US" altLang="en-US" sz="1300" b="1">
                  <a:sym typeface="Symbol" pitchFamily="84" charset="2"/>
                </a:rPr>
                <a:t></a:t>
              </a:r>
              <a:endParaRPr lang="en-US" altLang="en-US" sz="1300" b="1"/>
            </a:p>
          </p:txBody>
        </p:sp>
        <p:sp>
          <p:nvSpPr>
            <p:cNvPr id="169" name="Text Box 31"/>
            <p:cNvSpPr txBox="1">
              <a:spLocks noChangeArrowheads="1"/>
            </p:cNvSpPr>
            <p:nvPr/>
          </p:nvSpPr>
          <p:spPr bwMode="auto">
            <a:xfrm>
              <a:off x="4906963" y="4956175"/>
              <a:ext cx="134937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300" b="1"/>
                <a:t>5</a:t>
              </a:r>
              <a:r>
                <a:rPr lang="en-US" altLang="en-US" sz="1300" b="1">
                  <a:sym typeface="Symbol" pitchFamily="84" charset="2"/>
                </a:rPr>
                <a:t></a:t>
              </a:r>
              <a:endParaRPr lang="en-US" altLang="en-US" sz="1300" b="1"/>
            </a:p>
          </p:txBody>
        </p:sp>
        <p:sp>
          <p:nvSpPr>
            <p:cNvPr id="170" name="Text Box 31"/>
            <p:cNvSpPr txBox="1">
              <a:spLocks noChangeArrowheads="1"/>
            </p:cNvSpPr>
            <p:nvPr/>
          </p:nvSpPr>
          <p:spPr bwMode="auto">
            <a:xfrm>
              <a:off x="5842000" y="4425950"/>
              <a:ext cx="131763" cy="173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300" b="1"/>
                <a:t>3</a:t>
              </a:r>
              <a:r>
                <a:rPr lang="en-US" altLang="en-US" sz="1300" b="1">
                  <a:sym typeface="Symbol" pitchFamily="84" charset="2"/>
                </a:rPr>
                <a:t></a:t>
              </a:r>
              <a:endParaRPr lang="en-US" altLang="en-US" sz="1300" b="1"/>
            </a:p>
          </p:txBody>
        </p:sp>
        <p:sp>
          <p:nvSpPr>
            <p:cNvPr id="171" name="Text Box 31"/>
            <p:cNvSpPr txBox="1">
              <a:spLocks noChangeArrowheads="1"/>
            </p:cNvSpPr>
            <p:nvPr/>
          </p:nvSpPr>
          <p:spPr bwMode="auto">
            <a:xfrm>
              <a:off x="4568825" y="4422775"/>
              <a:ext cx="134938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300" b="1"/>
                <a:t>5</a:t>
              </a:r>
              <a:r>
                <a:rPr lang="en-US" altLang="en-US" sz="1300" b="1">
                  <a:sym typeface="Symbol" pitchFamily="84" charset="2"/>
                </a:rPr>
                <a:t></a:t>
              </a:r>
              <a:endParaRPr lang="en-US" altLang="en-US" sz="1300" b="1"/>
            </a:p>
          </p:txBody>
        </p:sp>
        <p:sp>
          <p:nvSpPr>
            <p:cNvPr id="172" name="Text Box 31"/>
            <p:cNvSpPr txBox="1">
              <a:spLocks noChangeArrowheads="1"/>
            </p:cNvSpPr>
            <p:nvPr/>
          </p:nvSpPr>
          <p:spPr bwMode="auto">
            <a:xfrm>
              <a:off x="5100638" y="4957763"/>
              <a:ext cx="131762" cy="173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300" b="1"/>
                <a:t>3</a:t>
              </a:r>
              <a:r>
                <a:rPr lang="en-US" altLang="en-US" sz="1300" b="1">
                  <a:sym typeface="Symbol" pitchFamily="84" charset="2"/>
                </a:rPr>
                <a:t></a:t>
              </a:r>
              <a:endParaRPr lang="en-US" altLang="en-US" sz="1300" b="1"/>
            </a:p>
          </p:txBody>
        </p:sp>
        <p:sp>
          <p:nvSpPr>
            <p:cNvPr id="173" name="Text Box 31"/>
            <p:cNvSpPr txBox="1">
              <a:spLocks noChangeArrowheads="1"/>
            </p:cNvSpPr>
            <p:nvPr/>
          </p:nvSpPr>
          <p:spPr bwMode="auto">
            <a:xfrm>
              <a:off x="5999163" y="4422775"/>
              <a:ext cx="134937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300" b="1"/>
                <a:t>5</a:t>
              </a:r>
              <a:r>
                <a:rPr lang="en-US" altLang="en-US" sz="1300" b="1">
                  <a:sym typeface="Symbol" pitchFamily="84" charset="2"/>
                </a:rPr>
                <a:t></a:t>
              </a:r>
              <a:endParaRPr lang="en-US" altLang="en-US" sz="1300" b="1"/>
            </a:p>
          </p:txBody>
        </p:sp>
        <p:sp>
          <p:nvSpPr>
            <p:cNvPr id="174" name="Text Box 31"/>
            <p:cNvSpPr txBox="1">
              <a:spLocks noChangeArrowheads="1"/>
            </p:cNvSpPr>
            <p:nvPr/>
          </p:nvSpPr>
          <p:spPr bwMode="auto">
            <a:xfrm>
              <a:off x="6194425" y="3313113"/>
              <a:ext cx="119063" cy="14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200" b="1"/>
                <a:t>G</a:t>
              </a:r>
            </a:p>
          </p:txBody>
        </p:sp>
        <p:sp>
          <p:nvSpPr>
            <p:cNvPr id="175" name="Text Box 31"/>
            <p:cNvSpPr txBox="1">
              <a:spLocks noChangeArrowheads="1"/>
            </p:cNvSpPr>
            <p:nvPr/>
          </p:nvSpPr>
          <p:spPr bwMode="auto">
            <a:xfrm rot="209678">
              <a:off x="6232525" y="3144838"/>
              <a:ext cx="119063" cy="14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200" b="1"/>
                <a:t>C</a:t>
              </a:r>
            </a:p>
          </p:txBody>
        </p:sp>
        <p:sp>
          <p:nvSpPr>
            <p:cNvPr id="176" name="Text Box 31"/>
            <p:cNvSpPr txBox="1">
              <a:spLocks noChangeArrowheads="1"/>
            </p:cNvSpPr>
            <p:nvPr/>
          </p:nvSpPr>
          <p:spPr bwMode="auto">
            <a:xfrm rot="418657">
              <a:off x="5762625" y="3087688"/>
              <a:ext cx="119063" cy="14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200" b="1"/>
                <a:t>A</a:t>
              </a:r>
            </a:p>
          </p:txBody>
        </p:sp>
        <p:sp>
          <p:nvSpPr>
            <p:cNvPr id="177" name="Text Box 31"/>
            <p:cNvSpPr txBox="1">
              <a:spLocks noChangeArrowheads="1"/>
            </p:cNvSpPr>
            <p:nvPr/>
          </p:nvSpPr>
          <p:spPr bwMode="auto">
            <a:xfrm rot="418657">
              <a:off x="5892800" y="3106738"/>
              <a:ext cx="119063" cy="14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200" b="1"/>
                <a:t>A</a:t>
              </a:r>
            </a:p>
          </p:txBody>
        </p:sp>
        <p:sp>
          <p:nvSpPr>
            <p:cNvPr id="178" name="Text Box 31"/>
            <p:cNvSpPr txBox="1">
              <a:spLocks noChangeArrowheads="1"/>
            </p:cNvSpPr>
            <p:nvPr/>
          </p:nvSpPr>
          <p:spPr bwMode="auto">
            <a:xfrm rot="248820">
              <a:off x="6127750" y="3128963"/>
              <a:ext cx="119063" cy="14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200" b="1"/>
                <a:t>T</a:t>
              </a:r>
            </a:p>
          </p:txBody>
        </p:sp>
        <p:sp>
          <p:nvSpPr>
            <p:cNvPr id="179" name="Text Box 31"/>
            <p:cNvSpPr txBox="1">
              <a:spLocks noChangeArrowheads="1"/>
            </p:cNvSpPr>
            <p:nvPr/>
          </p:nvSpPr>
          <p:spPr bwMode="auto">
            <a:xfrm rot="208229">
              <a:off x="6010275" y="3116263"/>
              <a:ext cx="119063" cy="14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200" b="1"/>
                <a:t>T</a:t>
              </a:r>
            </a:p>
          </p:txBody>
        </p:sp>
        <p:sp>
          <p:nvSpPr>
            <p:cNvPr id="180" name="Text Box 31"/>
            <p:cNvSpPr txBox="1">
              <a:spLocks noChangeArrowheads="1"/>
            </p:cNvSpPr>
            <p:nvPr/>
          </p:nvSpPr>
          <p:spPr bwMode="auto">
            <a:xfrm>
              <a:off x="4381500" y="4605338"/>
              <a:ext cx="119063" cy="14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200" b="1"/>
                <a:t>G</a:t>
              </a:r>
            </a:p>
          </p:txBody>
        </p:sp>
        <p:sp>
          <p:nvSpPr>
            <p:cNvPr id="181" name="Text Box 31"/>
            <p:cNvSpPr txBox="1">
              <a:spLocks noChangeArrowheads="1"/>
            </p:cNvSpPr>
            <p:nvPr/>
          </p:nvSpPr>
          <p:spPr bwMode="auto">
            <a:xfrm>
              <a:off x="5076825" y="4783138"/>
              <a:ext cx="119063" cy="14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200" b="1"/>
                <a:t>G</a:t>
              </a:r>
            </a:p>
          </p:txBody>
        </p:sp>
        <p:sp>
          <p:nvSpPr>
            <p:cNvPr id="182" name="Text Box 31"/>
            <p:cNvSpPr txBox="1">
              <a:spLocks noChangeArrowheads="1"/>
            </p:cNvSpPr>
            <p:nvPr/>
          </p:nvSpPr>
          <p:spPr bwMode="auto">
            <a:xfrm>
              <a:off x="4384675" y="4783138"/>
              <a:ext cx="119063" cy="14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200" b="1"/>
                <a:t>C</a:t>
              </a:r>
            </a:p>
          </p:txBody>
        </p:sp>
        <p:sp>
          <p:nvSpPr>
            <p:cNvPr id="183" name="Text Box 31"/>
            <p:cNvSpPr txBox="1">
              <a:spLocks noChangeArrowheads="1"/>
            </p:cNvSpPr>
            <p:nvPr/>
          </p:nvSpPr>
          <p:spPr bwMode="auto">
            <a:xfrm>
              <a:off x="5080000" y="4605338"/>
              <a:ext cx="119063" cy="14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200" b="1"/>
                <a:t>C</a:t>
              </a:r>
            </a:p>
          </p:txBody>
        </p:sp>
        <p:sp>
          <p:nvSpPr>
            <p:cNvPr id="184" name="Text Box 31"/>
            <p:cNvSpPr txBox="1">
              <a:spLocks noChangeArrowheads="1"/>
            </p:cNvSpPr>
            <p:nvPr/>
          </p:nvSpPr>
          <p:spPr bwMode="auto">
            <a:xfrm>
              <a:off x="4568825" y="4605338"/>
              <a:ext cx="119063" cy="14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200" b="1"/>
                <a:t>A</a:t>
              </a:r>
            </a:p>
          </p:txBody>
        </p:sp>
        <p:sp>
          <p:nvSpPr>
            <p:cNvPr id="185" name="Text Box 31"/>
            <p:cNvSpPr txBox="1">
              <a:spLocks noChangeArrowheads="1"/>
            </p:cNvSpPr>
            <p:nvPr/>
          </p:nvSpPr>
          <p:spPr bwMode="auto">
            <a:xfrm>
              <a:off x="4686300" y="4783138"/>
              <a:ext cx="119063" cy="14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200" b="1"/>
                <a:t>T</a:t>
              </a:r>
            </a:p>
          </p:txBody>
        </p:sp>
        <p:sp>
          <p:nvSpPr>
            <p:cNvPr id="186" name="Text Box 31"/>
            <p:cNvSpPr txBox="1">
              <a:spLocks noChangeArrowheads="1"/>
            </p:cNvSpPr>
            <p:nvPr/>
          </p:nvSpPr>
          <p:spPr bwMode="auto">
            <a:xfrm>
              <a:off x="4578350" y="4783138"/>
              <a:ext cx="119063" cy="14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200" b="1"/>
                <a:t>T</a:t>
              </a:r>
            </a:p>
          </p:txBody>
        </p:sp>
        <p:sp>
          <p:nvSpPr>
            <p:cNvPr id="187" name="Text Box 31"/>
            <p:cNvSpPr txBox="1">
              <a:spLocks noChangeArrowheads="1"/>
            </p:cNvSpPr>
            <p:nvPr/>
          </p:nvSpPr>
          <p:spPr bwMode="auto">
            <a:xfrm>
              <a:off x="4683125" y="4605338"/>
              <a:ext cx="119063" cy="14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200" b="1"/>
                <a:t>A</a:t>
              </a:r>
            </a:p>
          </p:txBody>
        </p:sp>
        <p:sp>
          <p:nvSpPr>
            <p:cNvPr id="188" name="Text Box 31"/>
            <p:cNvSpPr txBox="1">
              <a:spLocks noChangeArrowheads="1"/>
            </p:cNvSpPr>
            <p:nvPr/>
          </p:nvSpPr>
          <p:spPr bwMode="auto">
            <a:xfrm>
              <a:off x="4772025" y="4783138"/>
              <a:ext cx="119063" cy="14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200" b="1"/>
                <a:t>A</a:t>
              </a:r>
            </a:p>
          </p:txBody>
        </p:sp>
        <p:sp>
          <p:nvSpPr>
            <p:cNvPr id="189" name="Text Box 31"/>
            <p:cNvSpPr txBox="1">
              <a:spLocks noChangeArrowheads="1"/>
            </p:cNvSpPr>
            <p:nvPr/>
          </p:nvSpPr>
          <p:spPr bwMode="auto">
            <a:xfrm>
              <a:off x="4902200" y="4605338"/>
              <a:ext cx="119063" cy="14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200" b="1"/>
                <a:t>T</a:t>
              </a:r>
            </a:p>
          </p:txBody>
        </p:sp>
        <p:sp>
          <p:nvSpPr>
            <p:cNvPr id="190" name="Text Box 31"/>
            <p:cNvSpPr txBox="1">
              <a:spLocks noChangeArrowheads="1"/>
            </p:cNvSpPr>
            <p:nvPr/>
          </p:nvSpPr>
          <p:spPr bwMode="auto">
            <a:xfrm>
              <a:off x="4784725" y="4605338"/>
              <a:ext cx="119063" cy="14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200" b="1"/>
                <a:t>T</a:t>
              </a:r>
            </a:p>
          </p:txBody>
        </p:sp>
        <p:sp>
          <p:nvSpPr>
            <p:cNvPr id="191" name="Text Box 31"/>
            <p:cNvSpPr txBox="1">
              <a:spLocks noChangeArrowheads="1"/>
            </p:cNvSpPr>
            <p:nvPr/>
          </p:nvSpPr>
          <p:spPr bwMode="auto">
            <a:xfrm>
              <a:off x="4892675" y="4783138"/>
              <a:ext cx="119063" cy="14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200" b="1"/>
                <a:t>A</a:t>
              </a:r>
            </a:p>
          </p:txBody>
        </p:sp>
        <p:sp>
          <p:nvSpPr>
            <p:cNvPr id="192" name="Text Box 31"/>
            <p:cNvSpPr txBox="1">
              <a:spLocks noChangeArrowheads="1"/>
            </p:cNvSpPr>
            <p:nvPr/>
          </p:nvSpPr>
          <p:spPr bwMode="auto">
            <a:xfrm>
              <a:off x="5819775" y="4605338"/>
              <a:ext cx="119063" cy="14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200" b="1"/>
                <a:t>G</a:t>
              </a:r>
            </a:p>
          </p:txBody>
        </p:sp>
        <p:sp>
          <p:nvSpPr>
            <p:cNvPr id="193" name="Text Box 31"/>
            <p:cNvSpPr txBox="1">
              <a:spLocks noChangeArrowheads="1"/>
            </p:cNvSpPr>
            <p:nvPr/>
          </p:nvSpPr>
          <p:spPr bwMode="auto">
            <a:xfrm>
              <a:off x="6515100" y="4783138"/>
              <a:ext cx="119063" cy="14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200" b="1"/>
                <a:t>G</a:t>
              </a:r>
            </a:p>
          </p:txBody>
        </p:sp>
        <p:sp>
          <p:nvSpPr>
            <p:cNvPr id="194" name="Text Box 31"/>
            <p:cNvSpPr txBox="1">
              <a:spLocks noChangeArrowheads="1"/>
            </p:cNvSpPr>
            <p:nvPr/>
          </p:nvSpPr>
          <p:spPr bwMode="auto">
            <a:xfrm>
              <a:off x="5822950" y="4783138"/>
              <a:ext cx="119063" cy="14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200" b="1"/>
                <a:t>C</a:t>
              </a:r>
            </a:p>
          </p:txBody>
        </p:sp>
        <p:sp>
          <p:nvSpPr>
            <p:cNvPr id="195" name="Text Box 31"/>
            <p:cNvSpPr txBox="1">
              <a:spLocks noChangeArrowheads="1"/>
            </p:cNvSpPr>
            <p:nvPr/>
          </p:nvSpPr>
          <p:spPr bwMode="auto">
            <a:xfrm>
              <a:off x="6518275" y="4605338"/>
              <a:ext cx="119063" cy="14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200" b="1"/>
                <a:t>C</a:t>
              </a:r>
            </a:p>
          </p:txBody>
        </p:sp>
        <p:sp>
          <p:nvSpPr>
            <p:cNvPr id="196" name="Text Box 31"/>
            <p:cNvSpPr txBox="1">
              <a:spLocks noChangeArrowheads="1"/>
            </p:cNvSpPr>
            <p:nvPr/>
          </p:nvSpPr>
          <p:spPr bwMode="auto">
            <a:xfrm>
              <a:off x="6007100" y="4605338"/>
              <a:ext cx="119063" cy="14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200" b="1"/>
                <a:t>A</a:t>
              </a:r>
            </a:p>
          </p:txBody>
        </p:sp>
        <p:sp>
          <p:nvSpPr>
            <p:cNvPr id="197" name="Text Box 31"/>
            <p:cNvSpPr txBox="1">
              <a:spLocks noChangeArrowheads="1"/>
            </p:cNvSpPr>
            <p:nvPr/>
          </p:nvSpPr>
          <p:spPr bwMode="auto">
            <a:xfrm>
              <a:off x="6124575" y="4783138"/>
              <a:ext cx="119063" cy="14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200" b="1"/>
                <a:t>T</a:t>
              </a:r>
            </a:p>
          </p:txBody>
        </p:sp>
        <p:sp>
          <p:nvSpPr>
            <p:cNvPr id="198" name="Text Box 31"/>
            <p:cNvSpPr txBox="1">
              <a:spLocks noChangeArrowheads="1"/>
            </p:cNvSpPr>
            <p:nvPr/>
          </p:nvSpPr>
          <p:spPr bwMode="auto">
            <a:xfrm>
              <a:off x="6016625" y="4783138"/>
              <a:ext cx="119063" cy="14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200" b="1"/>
                <a:t>T</a:t>
              </a:r>
            </a:p>
          </p:txBody>
        </p:sp>
        <p:sp>
          <p:nvSpPr>
            <p:cNvPr id="199" name="Text Box 31"/>
            <p:cNvSpPr txBox="1">
              <a:spLocks noChangeArrowheads="1"/>
            </p:cNvSpPr>
            <p:nvPr/>
          </p:nvSpPr>
          <p:spPr bwMode="auto">
            <a:xfrm>
              <a:off x="6121400" y="4605338"/>
              <a:ext cx="119063" cy="14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200" b="1"/>
                <a:t>A</a:t>
              </a:r>
            </a:p>
          </p:txBody>
        </p:sp>
        <p:sp>
          <p:nvSpPr>
            <p:cNvPr id="200" name="Text Box 31"/>
            <p:cNvSpPr txBox="1">
              <a:spLocks noChangeArrowheads="1"/>
            </p:cNvSpPr>
            <p:nvPr/>
          </p:nvSpPr>
          <p:spPr bwMode="auto">
            <a:xfrm>
              <a:off x="6210300" y="4783138"/>
              <a:ext cx="119063" cy="14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200" b="1"/>
                <a:t>A</a:t>
              </a:r>
            </a:p>
          </p:txBody>
        </p:sp>
        <p:sp>
          <p:nvSpPr>
            <p:cNvPr id="201" name="Text Box 31"/>
            <p:cNvSpPr txBox="1">
              <a:spLocks noChangeArrowheads="1"/>
            </p:cNvSpPr>
            <p:nvPr/>
          </p:nvSpPr>
          <p:spPr bwMode="auto">
            <a:xfrm>
              <a:off x="6340475" y="4605338"/>
              <a:ext cx="119063" cy="14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200" b="1"/>
                <a:t>T</a:t>
              </a:r>
            </a:p>
          </p:txBody>
        </p:sp>
        <p:sp>
          <p:nvSpPr>
            <p:cNvPr id="202" name="Text Box 31"/>
            <p:cNvSpPr txBox="1">
              <a:spLocks noChangeArrowheads="1"/>
            </p:cNvSpPr>
            <p:nvPr/>
          </p:nvSpPr>
          <p:spPr bwMode="auto">
            <a:xfrm>
              <a:off x="6223000" y="4605338"/>
              <a:ext cx="119063" cy="14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200" b="1"/>
                <a:t>T</a:t>
              </a:r>
            </a:p>
          </p:txBody>
        </p:sp>
        <p:sp>
          <p:nvSpPr>
            <p:cNvPr id="203" name="Text Box 31"/>
            <p:cNvSpPr txBox="1">
              <a:spLocks noChangeArrowheads="1"/>
            </p:cNvSpPr>
            <p:nvPr/>
          </p:nvSpPr>
          <p:spPr bwMode="auto">
            <a:xfrm>
              <a:off x="6330950" y="4783138"/>
              <a:ext cx="119063" cy="14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200" b="1"/>
                <a:t>A</a:t>
              </a:r>
            </a:p>
          </p:txBody>
        </p:sp>
        <p:grpSp>
          <p:nvGrpSpPr>
            <p:cNvPr id="204" name="Group 120"/>
            <p:cNvGrpSpPr>
              <a:grpSpLocks/>
            </p:cNvGrpSpPr>
            <p:nvPr/>
          </p:nvGrpSpPr>
          <p:grpSpPr bwMode="auto">
            <a:xfrm>
              <a:off x="1508125" y="3111500"/>
              <a:ext cx="279400" cy="266700"/>
              <a:chOff x="942" y="754"/>
              <a:chExt cx="176" cy="168"/>
            </a:xfrm>
          </p:grpSpPr>
          <p:sp>
            <p:nvSpPr>
              <p:cNvPr id="205" name="Oval 121"/>
              <p:cNvSpPr>
                <a:spLocks noChangeArrowheads="1"/>
              </p:cNvSpPr>
              <p:nvPr/>
            </p:nvSpPr>
            <p:spPr bwMode="auto">
              <a:xfrm>
                <a:off x="942" y="754"/>
                <a:ext cx="176" cy="168"/>
              </a:xfrm>
              <a:prstGeom prst="ellipse">
                <a:avLst/>
              </a:prstGeom>
              <a:solidFill>
                <a:srgbClr val="008E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US" altLang="en-US" b="1">
                  <a:latin typeface="Times" pitchFamily="84" charset="0"/>
                </a:endParaRPr>
              </a:p>
            </p:txBody>
          </p:sp>
          <p:sp>
            <p:nvSpPr>
              <p:cNvPr id="206" name="Text Box 31"/>
              <p:cNvSpPr txBox="1">
                <a:spLocks noChangeArrowheads="1"/>
              </p:cNvSpPr>
              <p:nvPr/>
            </p:nvSpPr>
            <p:spPr bwMode="auto">
              <a:xfrm>
                <a:off x="992" y="767"/>
                <a:ext cx="69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</a:pPr>
                <a:r>
                  <a:rPr lang="en-US" altLang="en-US" sz="160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pic>
        <p:nvPicPr>
          <p:cNvPr id="19459" name="Picture 126" descr="13_23RecombinantDNA_3-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006"/>
          <a:stretch/>
        </p:blipFill>
        <p:spPr bwMode="auto">
          <a:xfrm>
            <a:off x="1449388" y="136525"/>
            <a:ext cx="6243637" cy="92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31"/>
          <p:cNvSpPr txBox="1">
            <a:spLocks noChangeArrowheads="1"/>
          </p:cNvSpPr>
          <p:nvPr/>
        </p:nvSpPr>
        <p:spPr bwMode="auto">
          <a:xfrm>
            <a:off x="4298950" y="971550"/>
            <a:ext cx="13176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300" b="1"/>
              <a:t>3</a:t>
            </a:r>
            <a:r>
              <a:rPr lang="en-US" altLang="en-US" sz="1300" b="1">
                <a:sym typeface="Symbol" pitchFamily="84" charset="2"/>
              </a:rPr>
              <a:t></a:t>
            </a:r>
            <a:endParaRPr lang="en-US" altLang="en-US" sz="1300" b="1"/>
          </a:p>
        </p:txBody>
      </p:sp>
      <p:sp>
        <p:nvSpPr>
          <p:cNvPr id="19462" name="Text Box 31"/>
          <p:cNvSpPr txBox="1">
            <a:spLocks noChangeArrowheads="1"/>
          </p:cNvSpPr>
          <p:nvPr/>
        </p:nvSpPr>
        <p:spPr bwMode="auto">
          <a:xfrm>
            <a:off x="4295775" y="455613"/>
            <a:ext cx="134938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300" b="1"/>
              <a:t>5</a:t>
            </a:r>
            <a:r>
              <a:rPr lang="en-US" altLang="en-US" sz="1300" b="1">
                <a:sym typeface="Symbol" pitchFamily="84" charset="2"/>
              </a:rPr>
              <a:t></a:t>
            </a:r>
            <a:endParaRPr lang="en-US" altLang="en-US" sz="1300" b="1"/>
          </a:p>
        </p:txBody>
      </p:sp>
      <p:sp>
        <p:nvSpPr>
          <p:cNvPr id="19463" name="Text Box 31"/>
          <p:cNvSpPr txBox="1">
            <a:spLocks noChangeArrowheads="1"/>
          </p:cNvSpPr>
          <p:nvPr/>
        </p:nvSpPr>
        <p:spPr bwMode="auto">
          <a:xfrm>
            <a:off x="3644900" y="635000"/>
            <a:ext cx="57626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 dirty="0"/>
              <a:t>DNA</a:t>
            </a:r>
          </a:p>
        </p:txBody>
      </p:sp>
      <p:sp>
        <p:nvSpPr>
          <p:cNvPr id="19464" name="Text Box 31"/>
          <p:cNvSpPr txBox="1">
            <a:spLocks noChangeArrowheads="1"/>
          </p:cNvSpPr>
          <p:nvPr/>
        </p:nvSpPr>
        <p:spPr bwMode="auto">
          <a:xfrm>
            <a:off x="6330950" y="460375"/>
            <a:ext cx="13176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300" b="1"/>
              <a:t>3</a:t>
            </a:r>
            <a:r>
              <a:rPr lang="en-US" altLang="en-US" sz="1300" b="1">
                <a:sym typeface="Symbol" pitchFamily="84" charset="2"/>
              </a:rPr>
              <a:t></a:t>
            </a:r>
            <a:endParaRPr lang="en-US" altLang="en-US" sz="1300" b="1"/>
          </a:p>
        </p:txBody>
      </p:sp>
      <p:sp>
        <p:nvSpPr>
          <p:cNvPr id="19465" name="Text Box 31"/>
          <p:cNvSpPr txBox="1">
            <a:spLocks noChangeArrowheads="1"/>
          </p:cNvSpPr>
          <p:nvPr/>
        </p:nvSpPr>
        <p:spPr bwMode="auto">
          <a:xfrm>
            <a:off x="6327775" y="971550"/>
            <a:ext cx="134938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300" b="1"/>
              <a:t>5</a:t>
            </a:r>
            <a:r>
              <a:rPr lang="en-US" altLang="en-US" sz="1300" b="1">
                <a:sym typeface="Symbol" pitchFamily="84" charset="2"/>
              </a:rPr>
              <a:t></a:t>
            </a:r>
            <a:endParaRPr lang="en-US" altLang="en-US" sz="1300" b="1"/>
          </a:p>
        </p:txBody>
      </p:sp>
      <p:sp>
        <p:nvSpPr>
          <p:cNvPr id="19534" name="Text Box 31"/>
          <p:cNvSpPr txBox="1">
            <a:spLocks noChangeArrowheads="1"/>
          </p:cNvSpPr>
          <p:nvPr/>
        </p:nvSpPr>
        <p:spPr bwMode="auto">
          <a:xfrm>
            <a:off x="4564063" y="117475"/>
            <a:ext cx="1649412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/>
              <a:t>Restriction site</a:t>
            </a:r>
          </a:p>
        </p:txBody>
      </p:sp>
      <p:sp>
        <p:nvSpPr>
          <p:cNvPr id="19535" name="Text Box 31"/>
          <p:cNvSpPr txBox="1">
            <a:spLocks noChangeArrowheads="1"/>
          </p:cNvSpPr>
          <p:nvPr/>
        </p:nvSpPr>
        <p:spPr bwMode="auto">
          <a:xfrm>
            <a:off x="5016500" y="628650"/>
            <a:ext cx="1190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200" b="1"/>
              <a:t>G</a:t>
            </a:r>
          </a:p>
        </p:txBody>
      </p:sp>
      <p:sp>
        <p:nvSpPr>
          <p:cNvPr id="19536" name="Text Box 31"/>
          <p:cNvSpPr txBox="1">
            <a:spLocks noChangeArrowheads="1"/>
          </p:cNvSpPr>
          <p:nvPr/>
        </p:nvSpPr>
        <p:spPr bwMode="auto">
          <a:xfrm>
            <a:off x="5619750" y="800100"/>
            <a:ext cx="1190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200" b="1"/>
              <a:t>G</a:t>
            </a:r>
          </a:p>
        </p:txBody>
      </p:sp>
      <p:sp>
        <p:nvSpPr>
          <p:cNvPr id="19537" name="Text Box 31"/>
          <p:cNvSpPr txBox="1">
            <a:spLocks noChangeArrowheads="1"/>
          </p:cNvSpPr>
          <p:nvPr/>
        </p:nvSpPr>
        <p:spPr bwMode="auto">
          <a:xfrm>
            <a:off x="5019675" y="800100"/>
            <a:ext cx="1190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200" b="1"/>
              <a:t>C</a:t>
            </a:r>
          </a:p>
        </p:txBody>
      </p:sp>
      <p:sp>
        <p:nvSpPr>
          <p:cNvPr id="19538" name="Text Box 31"/>
          <p:cNvSpPr txBox="1">
            <a:spLocks noChangeArrowheads="1"/>
          </p:cNvSpPr>
          <p:nvPr/>
        </p:nvSpPr>
        <p:spPr bwMode="auto">
          <a:xfrm>
            <a:off x="5629275" y="628650"/>
            <a:ext cx="1190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200" b="1"/>
              <a:t>C</a:t>
            </a:r>
          </a:p>
        </p:txBody>
      </p:sp>
      <p:sp>
        <p:nvSpPr>
          <p:cNvPr id="19539" name="Text Box 31"/>
          <p:cNvSpPr txBox="1">
            <a:spLocks noChangeArrowheads="1"/>
          </p:cNvSpPr>
          <p:nvPr/>
        </p:nvSpPr>
        <p:spPr bwMode="auto">
          <a:xfrm>
            <a:off x="5149850" y="628650"/>
            <a:ext cx="1190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200" b="1"/>
              <a:t>A</a:t>
            </a:r>
          </a:p>
        </p:txBody>
      </p:sp>
      <p:sp>
        <p:nvSpPr>
          <p:cNvPr id="19540" name="Text Box 31"/>
          <p:cNvSpPr txBox="1">
            <a:spLocks noChangeArrowheads="1"/>
          </p:cNvSpPr>
          <p:nvPr/>
        </p:nvSpPr>
        <p:spPr bwMode="auto">
          <a:xfrm>
            <a:off x="5292725" y="800100"/>
            <a:ext cx="1190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200" b="1"/>
              <a:t>T</a:t>
            </a:r>
          </a:p>
        </p:txBody>
      </p:sp>
      <p:sp>
        <p:nvSpPr>
          <p:cNvPr id="19541" name="Text Box 31"/>
          <p:cNvSpPr txBox="1">
            <a:spLocks noChangeArrowheads="1"/>
          </p:cNvSpPr>
          <p:nvPr/>
        </p:nvSpPr>
        <p:spPr bwMode="auto">
          <a:xfrm>
            <a:off x="5156200" y="800100"/>
            <a:ext cx="1190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200" b="1"/>
              <a:t>T</a:t>
            </a:r>
          </a:p>
        </p:txBody>
      </p:sp>
      <p:sp>
        <p:nvSpPr>
          <p:cNvPr id="19542" name="Text Box 31"/>
          <p:cNvSpPr txBox="1">
            <a:spLocks noChangeArrowheads="1"/>
          </p:cNvSpPr>
          <p:nvPr/>
        </p:nvSpPr>
        <p:spPr bwMode="auto">
          <a:xfrm>
            <a:off x="5283200" y="628650"/>
            <a:ext cx="1190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200" b="1"/>
              <a:t>A</a:t>
            </a:r>
          </a:p>
        </p:txBody>
      </p:sp>
      <p:sp>
        <p:nvSpPr>
          <p:cNvPr id="19543" name="Text Box 31"/>
          <p:cNvSpPr txBox="1">
            <a:spLocks noChangeArrowheads="1"/>
          </p:cNvSpPr>
          <p:nvPr/>
        </p:nvSpPr>
        <p:spPr bwMode="auto">
          <a:xfrm>
            <a:off x="5391150" y="800100"/>
            <a:ext cx="1190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200" b="1"/>
              <a:t>A</a:t>
            </a:r>
          </a:p>
        </p:txBody>
      </p:sp>
      <p:sp>
        <p:nvSpPr>
          <p:cNvPr id="19544" name="Text Box 31"/>
          <p:cNvSpPr txBox="1">
            <a:spLocks noChangeArrowheads="1"/>
          </p:cNvSpPr>
          <p:nvPr/>
        </p:nvSpPr>
        <p:spPr bwMode="auto">
          <a:xfrm>
            <a:off x="5518150" y="628650"/>
            <a:ext cx="1190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200" b="1"/>
              <a:t>T</a:t>
            </a:r>
          </a:p>
        </p:txBody>
      </p:sp>
      <p:sp>
        <p:nvSpPr>
          <p:cNvPr id="19545" name="Text Box 31"/>
          <p:cNvSpPr txBox="1">
            <a:spLocks noChangeArrowheads="1"/>
          </p:cNvSpPr>
          <p:nvPr/>
        </p:nvSpPr>
        <p:spPr bwMode="auto">
          <a:xfrm>
            <a:off x="5400675" y="628650"/>
            <a:ext cx="1190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200" b="1"/>
              <a:t>T</a:t>
            </a:r>
          </a:p>
        </p:txBody>
      </p:sp>
      <p:sp>
        <p:nvSpPr>
          <p:cNvPr id="19546" name="Text Box 31"/>
          <p:cNvSpPr txBox="1">
            <a:spLocks noChangeArrowheads="1"/>
          </p:cNvSpPr>
          <p:nvPr/>
        </p:nvSpPr>
        <p:spPr bwMode="auto">
          <a:xfrm>
            <a:off x="5511800" y="800100"/>
            <a:ext cx="1190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200" b="1"/>
              <a:t>A</a:t>
            </a:r>
          </a:p>
        </p:txBody>
      </p:sp>
      <p:sp>
        <p:nvSpPr>
          <p:cNvPr id="19559" name="AutoShape 72"/>
          <p:cNvSpPr>
            <a:spLocks/>
          </p:cNvSpPr>
          <p:nvPr/>
        </p:nvSpPr>
        <p:spPr bwMode="auto">
          <a:xfrm rot="-5400000">
            <a:off x="5307807" y="67469"/>
            <a:ext cx="141287" cy="746125"/>
          </a:xfrm>
          <a:prstGeom prst="rightBrace">
            <a:avLst>
              <a:gd name="adj1" fmla="val 3818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 b="1">
              <a:latin typeface="Times" pitchFamily="8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381" y="12360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Times New Roman" pitchFamily="84" charset="0"/>
                <a:ea typeface="ＭＳ Ｐゴシック" pitchFamily="84" charset="-128"/>
              </a:rPr>
              <a:t>Using a restriction enzyme and DNA ligase to make recombinant DNA </a:t>
            </a:r>
            <a:endParaRPr lang="en-US" dirty="0"/>
          </a:p>
        </p:txBody>
      </p:sp>
      <p:grpSp>
        <p:nvGrpSpPr>
          <p:cNvPr id="111" name="Group 110"/>
          <p:cNvGrpSpPr/>
          <p:nvPr/>
        </p:nvGrpSpPr>
        <p:grpSpPr>
          <a:xfrm>
            <a:off x="1449388" y="1058069"/>
            <a:ext cx="6243637" cy="1866106"/>
            <a:chOff x="1449388" y="1058069"/>
            <a:chExt cx="6243637" cy="1866106"/>
          </a:xfrm>
        </p:grpSpPr>
        <p:grpSp>
          <p:nvGrpSpPr>
            <p:cNvPr id="113" name="Group 112"/>
            <p:cNvGrpSpPr/>
            <p:nvPr/>
          </p:nvGrpSpPr>
          <p:grpSpPr>
            <a:xfrm>
              <a:off x="1449388" y="1058069"/>
              <a:ext cx="6243637" cy="1866106"/>
              <a:chOff x="1449388" y="1058069"/>
              <a:chExt cx="6243637" cy="1866106"/>
            </a:xfrm>
          </p:grpSpPr>
          <p:pic>
            <p:nvPicPr>
              <p:cNvPr id="126" name="Picture 126" descr="13_23RecombinantDNA_3-U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995" b="59884"/>
              <a:stretch/>
            </p:blipFill>
            <p:spPr bwMode="auto">
              <a:xfrm>
                <a:off x="1449388" y="1058069"/>
                <a:ext cx="6243637" cy="1720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7" name="Text Box 31"/>
              <p:cNvSpPr txBox="1">
                <a:spLocks noChangeArrowheads="1"/>
              </p:cNvSpPr>
              <p:nvPr/>
            </p:nvSpPr>
            <p:spPr bwMode="auto">
              <a:xfrm>
                <a:off x="1828800" y="1185863"/>
                <a:ext cx="2673350" cy="785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</a:pPr>
                <a:r>
                  <a:rPr lang="en-US" altLang="en-US" sz="1800" b="1" dirty="0"/>
                  <a:t>Restriction enzyme cuts</a:t>
                </a:r>
              </a:p>
              <a:p>
                <a:pPr>
                  <a:lnSpc>
                    <a:spcPct val="95000"/>
                  </a:lnSpc>
                </a:pPr>
                <a:r>
                  <a:rPr lang="en-US" altLang="en-US" sz="1800" b="1" dirty="0"/>
                  <a:t>the sugar-phosphate</a:t>
                </a:r>
              </a:p>
              <a:p>
                <a:pPr>
                  <a:lnSpc>
                    <a:spcPct val="95000"/>
                  </a:lnSpc>
                </a:pPr>
                <a:r>
                  <a:rPr lang="en-US" altLang="en-US" sz="1800" b="1" dirty="0"/>
                  <a:t>backbones.</a:t>
                </a:r>
              </a:p>
            </p:txBody>
          </p:sp>
          <p:sp>
            <p:nvSpPr>
              <p:cNvPr id="128" name="Text Box 31"/>
              <p:cNvSpPr txBox="1">
                <a:spLocks noChangeArrowheads="1"/>
              </p:cNvSpPr>
              <p:nvPr/>
            </p:nvSpPr>
            <p:spPr bwMode="auto">
              <a:xfrm>
                <a:off x="5461000" y="2657475"/>
                <a:ext cx="1184275" cy="266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altLang="en-US" sz="1800" b="1"/>
                  <a:t>Sticky end</a:t>
                </a:r>
              </a:p>
            </p:txBody>
          </p:sp>
          <p:sp>
            <p:nvSpPr>
              <p:cNvPr id="129" name="Text Box 31"/>
              <p:cNvSpPr txBox="1">
                <a:spLocks noChangeArrowheads="1"/>
              </p:cNvSpPr>
              <p:nvPr/>
            </p:nvSpPr>
            <p:spPr bwMode="auto">
              <a:xfrm>
                <a:off x="3887788" y="2605088"/>
                <a:ext cx="131762" cy="1730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</a:pPr>
                <a:r>
                  <a:rPr lang="en-US" altLang="en-US" sz="1300" b="1"/>
                  <a:t>3</a:t>
                </a:r>
                <a:r>
                  <a:rPr lang="en-US" altLang="en-US" sz="1300" b="1">
                    <a:sym typeface="Symbol" pitchFamily="84" charset="2"/>
                  </a:rPr>
                  <a:t></a:t>
                </a:r>
                <a:endParaRPr lang="en-US" altLang="en-US" sz="1300" b="1"/>
              </a:p>
            </p:txBody>
          </p:sp>
          <p:sp>
            <p:nvSpPr>
              <p:cNvPr id="130" name="Text Box 31"/>
              <p:cNvSpPr txBox="1">
                <a:spLocks noChangeArrowheads="1"/>
              </p:cNvSpPr>
              <p:nvPr/>
            </p:nvSpPr>
            <p:spPr bwMode="auto">
              <a:xfrm>
                <a:off x="3841750" y="2079625"/>
                <a:ext cx="134938" cy="166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</a:pPr>
                <a:r>
                  <a:rPr lang="en-US" altLang="en-US" sz="1300" b="1"/>
                  <a:t>5</a:t>
                </a:r>
                <a:r>
                  <a:rPr lang="en-US" altLang="en-US" sz="1300" b="1">
                    <a:sym typeface="Symbol" pitchFamily="84" charset="2"/>
                  </a:rPr>
                  <a:t></a:t>
                </a:r>
                <a:endParaRPr lang="en-US" altLang="en-US" sz="1300" b="1"/>
              </a:p>
            </p:txBody>
          </p:sp>
          <p:sp>
            <p:nvSpPr>
              <p:cNvPr id="131" name="Text Box 31"/>
              <p:cNvSpPr txBox="1">
                <a:spLocks noChangeArrowheads="1"/>
              </p:cNvSpPr>
              <p:nvPr/>
            </p:nvSpPr>
            <p:spPr bwMode="auto">
              <a:xfrm>
                <a:off x="4576763" y="1982788"/>
                <a:ext cx="131762" cy="1730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</a:pPr>
                <a:r>
                  <a:rPr lang="en-US" altLang="en-US" sz="1300" b="1"/>
                  <a:t>3</a:t>
                </a:r>
                <a:r>
                  <a:rPr lang="en-US" altLang="en-US" sz="1300" b="1">
                    <a:sym typeface="Symbol" pitchFamily="84" charset="2"/>
                  </a:rPr>
                  <a:t></a:t>
                </a:r>
                <a:endParaRPr lang="en-US" altLang="en-US" sz="1300" b="1"/>
              </a:p>
            </p:txBody>
          </p:sp>
          <p:sp>
            <p:nvSpPr>
              <p:cNvPr id="132" name="Text Box 31"/>
              <p:cNvSpPr txBox="1">
                <a:spLocks noChangeArrowheads="1"/>
              </p:cNvSpPr>
              <p:nvPr/>
            </p:nvSpPr>
            <p:spPr bwMode="auto">
              <a:xfrm>
                <a:off x="5073650" y="2443163"/>
                <a:ext cx="134938" cy="166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</a:pPr>
                <a:r>
                  <a:rPr lang="en-US" altLang="en-US" sz="1300" b="1"/>
                  <a:t>5</a:t>
                </a:r>
                <a:r>
                  <a:rPr lang="en-US" altLang="en-US" sz="1300" b="1">
                    <a:sym typeface="Symbol" pitchFamily="84" charset="2"/>
                  </a:rPr>
                  <a:t></a:t>
                </a:r>
                <a:endParaRPr lang="en-US" altLang="en-US" sz="1300" b="1"/>
              </a:p>
            </p:txBody>
          </p:sp>
          <p:sp>
            <p:nvSpPr>
              <p:cNvPr id="133" name="Text Box 31"/>
              <p:cNvSpPr txBox="1">
                <a:spLocks noChangeArrowheads="1"/>
              </p:cNvSpPr>
              <p:nvPr/>
            </p:nvSpPr>
            <p:spPr bwMode="auto">
              <a:xfrm>
                <a:off x="5967413" y="2505075"/>
                <a:ext cx="131762" cy="173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</a:pPr>
                <a:r>
                  <a:rPr lang="en-US" altLang="en-US" sz="1300" b="1"/>
                  <a:t>3</a:t>
                </a:r>
                <a:r>
                  <a:rPr lang="en-US" altLang="en-US" sz="1300" b="1">
                    <a:sym typeface="Symbol" pitchFamily="84" charset="2"/>
                  </a:rPr>
                  <a:t></a:t>
                </a:r>
                <a:endParaRPr lang="en-US" altLang="en-US" sz="1300" b="1"/>
              </a:p>
            </p:txBody>
          </p:sp>
          <p:sp>
            <p:nvSpPr>
              <p:cNvPr id="134" name="Text Box 31"/>
              <p:cNvSpPr txBox="1">
                <a:spLocks noChangeArrowheads="1"/>
              </p:cNvSpPr>
              <p:nvPr/>
            </p:nvSpPr>
            <p:spPr bwMode="auto">
              <a:xfrm>
                <a:off x="5580063" y="1938338"/>
                <a:ext cx="134937" cy="166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</a:pPr>
                <a:r>
                  <a:rPr lang="en-US" altLang="en-US" sz="1300" b="1"/>
                  <a:t>5</a:t>
                </a:r>
                <a:r>
                  <a:rPr lang="en-US" altLang="en-US" sz="1300" b="1">
                    <a:sym typeface="Symbol" pitchFamily="84" charset="2"/>
                  </a:rPr>
                  <a:t></a:t>
                </a:r>
                <a:endParaRPr lang="en-US" altLang="en-US" sz="1300" b="1"/>
              </a:p>
            </p:txBody>
          </p:sp>
          <p:sp>
            <p:nvSpPr>
              <p:cNvPr id="135" name="Text Box 31"/>
              <p:cNvSpPr txBox="1">
                <a:spLocks noChangeArrowheads="1"/>
              </p:cNvSpPr>
              <p:nvPr/>
            </p:nvSpPr>
            <p:spPr bwMode="auto">
              <a:xfrm>
                <a:off x="6791325" y="2066925"/>
                <a:ext cx="131763" cy="173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</a:pPr>
                <a:r>
                  <a:rPr lang="en-US" altLang="en-US" sz="1300" b="1"/>
                  <a:t>3</a:t>
                </a:r>
                <a:r>
                  <a:rPr lang="en-US" altLang="en-US" sz="1300" b="1">
                    <a:sym typeface="Symbol" pitchFamily="84" charset="2"/>
                  </a:rPr>
                  <a:t></a:t>
                </a:r>
                <a:endParaRPr lang="en-US" altLang="en-US" sz="1300" b="1"/>
              </a:p>
            </p:txBody>
          </p:sp>
          <p:sp>
            <p:nvSpPr>
              <p:cNvPr id="136" name="Text Box 31"/>
              <p:cNvSpPr txBox="1">
                <a:spLocks noChangeArrowheads="1"/>
              </p:cNvSpPr>
              <p:nvPr/>
            </p:nvSpPr>
            <p:spPr bwMode="auto">
              <a:xfrm>
                <a:off x="6707188" y="2582863"/>
                <a:ext cx="134937" cy="166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</a:pPr>
                <a:r>
                  <a:rPr lang="en-US" altLang="en-US" sz="1300" b="1"/>
                  <a:t>5</a:t>
                </a:r>
                <a:r>
                  <a:rPr lang="en-US" altLang="en-US" sz="1300" b="1">
                    <a:sym typeface="Symbol" pitchFamily="84" charset="2"/>
                  </a:rPr>
                  <a:t></a:t>
                </a:r>
                <a:endParaRPr lang="en-US" altLang="en-US" sz="1300" b="1"/>
              </a:p>
            </p:txBody>
          </p:sp>
          <p:sp>
            <p:nvSpPr>
              <p:cNvPr id="137" name="AutoShape 84"/>
              <p:cNvSpPr>
                <a:spLocks/>
              </p:cNvSpPr>
              <p:nvPr/>
            </p:nvSpPr>
            <p:spPr bwMode="auto">
              <a:xfrm rot="5733864">
                <a:off x="5699125" y="2178050"/>
                <a:ext cx="152400" cy="425450"/>
              </a:xfrm>
              <a:prstGeom prst="rightBrace">
                <a:avLst>
                  <a:gd name="adj1" fmla="val 31264"/>
                  <a:gd name="adj2" fmla="val 49333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US" altLang="en-US" b="1">
                  <a:latin typeface="Times" pitchFamily="84" charset="0"/>
                </a:endParaRPr>
              </a:p>
            </p:txBody>
          </p:sp>
          <p:sp>
            <p:nvSpPr>
              <p:cNvPr id="138" name="Line 85"/>
              <p:cNvSpPr>
                <a:spLocks noChangeShapeType="1"/>
              </p:cNvSpPr>
              <p:nvPr/>
            </p:nvSpPr>
            <p:spPr bwMode="auto">
              <a:xfrm flipH="1">
                <a:off x="5746750" y="2444750"/>
                <a:ext cx="28575" cy="2159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9" name="Group 119"/>
              <p:cNvGrpSpPr>
                <a:grpSpLocks/>
              </p:cNvGrpSpPr>
              <p:nvPr/>
            </p:nvGrpSpPr>
            <p:grpSpPr bwMode="auto">
              <a:xfrm>
                <a:off x="1495425" y="1196975"/>
                <a:ext cx="279400" cy="266700"/>
                <a:chOff x="942" y="754"/>
                <a:chExt cx="176" cy="168"/>
              </a:xfrm>
            </p:grpSpPr>
            <p:sp>
              <p:nvSpPr>
                <p:cNvPr id="140" name="Oval 118"/>
                <p:cNvSpPr>
                  <a:spLocks noChangeArrowheads="1"/>
                </p:cNvSpPr>
                <p:nvPr/>
              </p:nvSpPr>
              <p:spPr bwMode="auto">
                <a:xfrm>
                  <a:off x="942" y="754"/>
                  <a:ext cx="176" cy="168"/>
                </a:xfrm>
                <a:prstGeom prst="ellipse">
                  <a:avLst/>
                </a:prstGeom>
                <a:solidFill>
                  <a:srgbClr val="008E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endParaRPr lang="en-US" altLang="en-US" b="1">
                    <a:latin typeface="Times" pitchFamily="84" charset="0"/>
                  </a:endParaRPr>
                </a:p>
              </p:txBody>
            </p:sp>
            <p:sp>
              <p:nvSpPr>
                <p:cNvPr id="141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992" y="767"/>
                  <a:ext cx="69" cy="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95000"/>
                    </a:lnSpc>
                  </a:pPr>
                  <a:r>
                    <a:rPr lang="en-US" altLang="en-US" sz="1600" b="1">
                      <a:solidFill>
                        <a:schemeClr val="bg1"/>
                      </a:solidFill>
                    </a:rPr>
                    <a:t>1</a:t>
                  </a:r>
                </a:p>
              </p:txBody>
            </p:sp>
          </p:grpSp>
        </p:grpSp>
        <p:sp>
          <p:nvSpPr>
            <p:cNvPr id="114" name="Text Box 31"/>
            <p:cNvSpPr txBox="1">
              <a:spLocks noChangeArrowheads="1"/>
            </p:cNvSpPr>
            <p:nvPr/>
          </p:nvSpPr>
          <p:spPr bwMode="auto">
            <a:xfrm>
              <a:off x="4578350" y="2162175"/>
              <a:ext cx="119063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200" b="1" dirty="0"/>
                <a:t>G</a:t>
              </a:r>
            </a:p>
          </p:txBody>
        </p:sp>
        <p:sp>
          <p:nvSpPr>
            <p:cNvPr id="115" name="Text Box 31"/>
            <p:cNvSpPr txBox="1">
              <a:spLocks noChangeArrowheads="1"/>
            </p:cNvSpPr>
            <p:nvPr/>
          </p:nvSpPr>
          <p:spPr bwMode="auto">
            <a:xfrm>
              <a:off x="6022975" y="2336800"/>
              <a:ext cx="119063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200" b="1"/>
                <a:t>G</a:t>
              </a:r>
            </a:p>
          </p:txBody>
        </p:sp>
        <p:sp>
          <p:nvSpPr>
            <p:cNvPr id="116" name="Text Box 31"/>
            <p:cNvSpPr txBox="1">
              <a:spLocks noChangeArrowheads="1"/>
            </p:cNvSpPr>
            <p:nvPr/>
          </p:nvSpPr>
          <p:spPr bwMode="auto">
            <a:xfrm>
              <a:off x="4603750" y="2333625"/>
              <a:ext cx="119063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200" b="1"/>
                <a:t>C</a:t>
              </a:r>
            </a:p>
          </p:txBody>
        </p:sp>
        <p:sp>
          <p:nvSpPr>
            <p:cNvPr id="117" name="Text Box 31"/>
            <p:cNvSpPr txBox="1">
              <a:spLocks noChangeArrowheads="1"/>
            </p:cNvSpPr>
            <p:nvPr/>
          </p:nvSpPr>
          <p:spPr bwMode="auto">
            <a:xfrm rot="457938">
              <a:off x="6061075" y="2170113"/>
              <a:ext cx="119063" cy="14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200" b="1"/>
                <a:t>C</a:t>
              </a:r>
            </a:p>
          </p:txBody>
        </p:sp>
        <p:sp>
          <p:nvSpPr>
            <p:cNvPr id="118" name="Text Box 31"/>
            <p:cNvSpPr txBox="1">
              <a:spLocks noChangeArrowheads="1"/>
            </p:cNvSpPr>
            <p:nvPr/>
          </p:nvSpPr>
          <p:spPr bwMode="auto">
            <a:xfrm rot="418657">
              <a:off x="5595938" y="2117725"/>
              <a:ext cx="119062" cy="144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200" b="1"/>
                <a:t>A</a:t>
              </a:r>
            </a:p>
          </p:txBody>
        </p:sp>
        <p:sp>
          <p:nvSpPr>
            <p:cNvPr id="119" name="Text Box 31"/>
            <p:cNvSpPr txBox="1">
              <a:spLocks noChangeArrowheads="1"/>
            </p:cNvSpPr>
            <p:nvPr/>
          </p:nvSpPr>
          <p:spPr bwMode="auto">
            <a:xfrm rot="-382278">
              <a:off x="4848225" y="2305050"/>
              <a:ext cx="119063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200" b="1"/>
                <a:t>T</a:t>
              </a:r>
            </a:p>
          </p:txBody>
        </p:sp>
        <p:sp>
          <p:nvSpPr>
            <p:cNvPr id="120" name="Text Box 31"/>
            <p:cNvSpPr txBox="1">
              <a:spLocks noChangeArrowheads="1"/>
            </p:cNvSpPr>
            <p:nvPr/>
          </p:nvSpPr>
          <p:spPr bwMode="auto">
            <a:xfrm rot="-382278">
              <a:off x="4733925" y="2320925"/>
              <a:ext cx="119063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200" b="1"/>
                <a:t>T</a:t>
              </a:r>
            </a:p>
          </p:txBody>
        </p:sp>
        <p:sp>
          <p:nvSpPr>
            <p:cNvPr id="121" name="Text Box 31"/>
            <p:cNvSpPr txBox="1">
              <a:spLocks noChangeArrowheads="1"/>
            </p:cNvSpPr>
            <p:nvPr/>
          </p:nvSpPr>
          <p:spPr bwMode="auto">
            <a:xfrm rot="318386">
              <a:off x="5721350" y="2133600"/>
              <a:ext cx="119063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200" b="1"/>
                <a:t>A</a:t>
              </a:r>
            </a:p>
          </p:txBody>
        </p:sp>
        <p:sp>
          <p:nvSpPr>
            <p:cNvPr id="122" name="Text Box 31"/>
            <p:cNvSpPr txBox="1">
              <a:spLocks noChangeArrowheads="1"/>
            </p:cNvSpPr>
            <p:nvPr/>
          </p:nvSpPr>
          <p:spPr bwMode="auto">
            <a:xfrm rot="-382278">
              <a:off x="4953000" y="2292350"/>
              <a:ext cx="119063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200" b="1"/>
                <a:t>A</a:t>
              </a:r>
            </a:p>
          </p:txBody>
        </p:sp>
        <p:sp>
          <p:nvSpPr>
            <p:cNvPr id="123" name="Text Box 31"/>
            <p:cNvSpPr txBox="1">
              <a:spLocks noChangeArrowheads="1"/>
            </p:cNvSpPr>
            <p:nvPr/>
          </p:nvSpPr>
          <p:spPr bwMode="auto">
            <a:xfrm rot="308297">
              <a:off x="5943600" y="2160588"/>
              <a:ext cx="119063" cy="14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200" b="1"/>
                <a:t>T</a:t>
              </a:r>
            </a:p>
          </p:txBody>
        </p:sp>
        <p:sp>
          <p:nvSpPr>
            <p:cNvPr id="124" name="Text Box 31"/>
            <p:cNvSpPr txBox="1">
              <a:spLocks noChangeArrowheads="1"/>
            </p:cNvSpPr>
            <p:nvPr/>
          </p:nvSpPr>
          <p:spPr bwMode="auto">
            <a:xfrm rot="385321">
              <a:off x="5835650" y="2149475"/>
              <a:ext cx="119063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200" b="1" dirty="0"/>
                <a:t>T</a:t>
              </a:r>
            </a:p>
          </p:txBody>
        </p:sp>
        <p:sp>
          <p:nvSpPr>
            <p:cNvPr id="125" name="Text Box 31"/>
            <p:cNvSpPr txBox="1">
              <a:spLocks noChangeArrowheads="1"/>
            </p:cNvSpPr>
            <p:nvPr/>
          </p:nvSpPr>
          <p:spPr bwMode="auto">
            <a:xfrm rot="-382278">
              <a:off x="5073650" y="2276475"/>
              <a:ext cx="119063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200" b="1"/>
                <a:t>A</a:t>
              </a: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5715000" y="2908300"/>
            <a:ext cx="1978025" cy="885825"/>
            <a:chOff x="5715000" y="2908300"/>
            <a:chExt cx="1978025" cy="885825"/>
          </a:xfrm>
        </p:grpSpPr>
        <p:pic>
          <p:nvPicPr>
            <p:cNvPr id="143" name="Picture 126" descr="13_23RecombinantDNA_3-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319" t="43357" b="45721"/>
            <a:stretch/>
          </p:blipFill>
          <p:spPr bwMode="auto">
            <a:xfrm>
              <a:off x="5715000" y="2991643"/>
              <a:ext cx="1978025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4" name="Text Box 31"/>
            <p:cNvSpPr txBox="1">
              <a:spLocks noChangeArrowheads="1"/>
            </p:cNvSpPr>
            <p:nvPr/>
          </p:nvSpPr>
          <p:spPr bwMode="auto">
            <a:xfrm>
              <a:off x="6149975" y="3476625"/>
              <a:ext cx="131763" cy="173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300" b="1"/>
                <a:t>3</a:t>
              </a:r>
              <a:r>
                <a:rPr lang="en-US" altLang="en-US" sz="1300" b="1">
                  <a:sym typeface="Symbol" pitchFamily="84" charset="2"/>
                </a:rPr>
                <a:t></a:t>
              </a:r>
              <a:endParaRPr lang="en-US" altLang="en-US" sz="1300" b="1"/>
            </a:p>
          </p:txBody>
        </p:sp>
        <p:sp>
          <p:nvSpPr>
            <p:cNvPr id="145" name="Text Box 31"/>
            <p:cNvSpPr txBox="1">
              <a:spLocks noChangeArrowheads="1"/>
            </p:cNvSpPr>
            <p:nvPr/>
          </p:nvSpPr>
          <p:spPr bwMode="auto">
            <a:xfrm>
              <a:off x="5757863" y="2908300"/>
              <a:ext cx="134937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300" b="1"/>
                <a:t>5</a:t>
              </a:r>
              <a:r>
                <a:rPr lang="en-US" altLang="en-US" sz="1300" b="1">
                  <a:sym typeface="Symbol" pitchFamily="84" charset="2"/>
                </a:rPr>
                <a:t></a:t>
              </a:r>
              <a:endParaRPr lang="en-US" altLang="en-US" sz="1300" b="1"/>
            </a:p>
          </p:txBody>
        </p:sp>
        <p:sp>
          <p:nvSpPr>
            <p:cNvPr id="146" name="Text Box 31"/>
            <p:cNvSpPr txBox="1">
              <a:spLocks noChangeArrowheads="1"/>
            </p:cNvSpPr>
            <p:nvPr/>
          </p:nvSpPr>
          <p:spPr bwMode="auto">
            <a:xfrm>
              <a:off x="7115175" y="3062288"/>
              <a:ext cx="131763" cy="173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300" b="1"/>
                <a:t>3</a:t>
              </a:r>
              <a:r>
                <a:rPr lang="en-US" altLang="en-US" sz="1300" b="1">
                  <a:sym typeface="Symbol" pitchFamily="84" charset="2"/>
                </a:rPr>
                <a:t></a:t>
              </a:r>
              <a:endParaRPr lang="en-US" altLang="en-US" sz="1300" b="1"/>
            </a:p>
          </p:txBody>
        </p:sp>
        <p:sp>
          <p:nvSpPr>
            <p:cNvPr id="147" name="Text Box 31"/>
            <p:cNvSpPr txBox="1">
              <a:spLocks noChangeArrowheads="1"/>
            </p:cNvSpPr>
            <p:nvPr/>
          </p:nvSpPr>
          <p:spPr bwMode="auto">
            <a:xfrm>
              <a:off x="7493000" y="3627438"/>
              <a:ext cx="134938" cy="166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300" b="1"/>
                <a:t>5</a:t>
              </a:r>
              <a:r>
                <a:rPr lang="en-US" altLang="en-US" sz="1300" b="1">
                  <a:sym typeface="Symbol" pitchFamily="84" charset="2"/>
                </a:rPr>
                <a:t></a:t>
              </a:r>
              <a:endParaRPr lang="en-US" altLang="en-US" sz="1300" b="1"/>
            </a:p>
          </p:txBody>
        </p:sp>
        <p:sp>
          <p:nvSpPr>
            <p:cNvPr id="148" name="Text Box 31"/>
            <p:cNvSpPr txBox="1">
              <a:spLocks noChangeArrowheads="1"/>
            </p:cNvSpPr>
            <p:nvPr/>
          </p:nvSpPr>
          <p:spPr bwMode="auto">
            <a:xfrm>
              <a:off x="6194425" y="3313113"/>
              <a:ext cx="119063" cy="14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200" b="1"/>
                <a:t>G</a:t>
              </a:r>
            </a:p>
          </p:txBody>
        </p:sp>
        <p:sp>
          <p:nvSpPr>
            <p:cNvPr id="149" name="Text Box 31"/>
            <p:cNvSpPr txBox="1">
              <a:spLocks noChangeArrowheads="1"/>
            </p:cNvSpPr>
            <p:nvPr/>
          </p:nvSpPr>
          <p:spPr bwMode="auto">
            <a:xfrm rot="209678">
              <a:off x="6232525" y="3144838"/>
              <a:ext cx="119063" cy="14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200" b="1"/>
                <a:t>C</a:t>
              </a:r>
            </a:p>
          </p:txBody>
        </p:sp>
        <p:sp>
          <p:nvSpPr>
            <p:cNvPr id="150" name="Text Box 31"/>
            <p:cNvSpPr txBox="1">
              <a:spLocks noChangeArrowheads="1"/>
            </p:cNvSpPr>
            <p:nvPr/>
          </p:nvSpPr>
          <p:spPr bwMode="auto">
            <a:xfrm rot="418657">
              <a:off x="5762625" y="3087688"/>
              <a:ext cx="119063" cy="14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200" b="1"/>
                <a:t>A</a:t>
              </a:r>
            </a:p>
          </p:txBody>
        </p:sp>
        <p:sp>
          <p:nvSpPr>
            <p:cNvPr id="151" name="Text Box 31"/>
            <p:cNvSpPr txBox="1">
              <a:spLocks noChangeArrowheads="1"/>
            </p:cNvSpPr>
            <p:nvPr/>
          </p:nvSpPr>
          <p:spPr bwMode="auto">
            <a:xfrm rot="418657">
              <a:off x="5892800" y="3106738"/>
              <a:ext cx="119063" cy="14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200" b="1"/>
                <a:t>A</a:t>
              </a:r>
            </a:p>
          </p:txBody>
        </p:sp>
        <p:sp>
          <p:nvSpPr>
            <p:cNvPr id="152" name="Text Box 31"/>
            <p:cNvSpPr txBox="1">
              <a:spLocks noChangeArrowheads="1"/>
            </p:cNvSpPr>
            <p:nvPr/>
          </p:nvSpPr>
          <p:spPr bwMode="auto">
            <a:xfrm rot="248820">
              <a:off x="6127750" y="3128963"/>
              <a:ext cx="119063" cy="14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200" b="1"/>
                <a:t>T</a:t>
              </a:r>
            </a:p>
          </p:txBody>
        </p:sp>
        <p:sp>
          <p:nvSpPr>
            <p:cNvPr id="153" name="Text Box 31"/>
            <p:cNvSpPr txBox="1">
              <a:spLocks noChangeArrowheads="1"/>
            </p:cNvSpPr>
            <p:nvPr/>
          </p:nvSpPr>
          <p:spPr bwMode="auto">
            <a:xfrm rot="208229">
              <a:off x="6010275" y="3116263"/>
              <a:ext cx="119063" cy="14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200" b="1"/>
                <a:t>T</a:t>
              </a:r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1449388" y="5159375"/>
            <a:ext cx="6243637" cy="1435100"/>
            <a:chOff x="1449388" y="5159375"/>
            <a:chExt cx="6243637" cy="1435100"/>
          </a:xfrm>
        </p:grpSpPr>
        <p:pic>
          <p:nvPicPr>
            <p:cNvPr id="208" name="Picture 126" descr="13_23RecombinantDNA_3-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749" b="2315"/>
            <a:stretch/>
          </p:blipFill>
          <p:spPr bwMode="auto">
            <a:xfrm>
              <a:off x="1449388" y="5387975"/>
              <a:ext cx="6243637" cy="1181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9" name="Text Box 31"/>
            <p:cNvSpPr txBox="1">
              <a:spLocks noChangeArrowheads="1"/>
            </p:cNvSpPr>
            <p:nvPr/>
          </p:nvSpPr>
          <p:spPr bwMode="auto">
            <a:xfrm>
              <a:off x="1812925" y="5159375"/>
              <a:ext cx="2046288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 dirty="0"/>
                <a:t>DNA ligase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1800" b="1" dirty="0"/>
                <a:t>seals the strands.</a:t>
              </a:r>
            </a:p>
          </p:txBody>
        </p:sp>
        <p:sp>
          <p:nvSpPr>
            <p:cNvPr id="210" name="Text Box 31"/>
            <p:cNvSpPr txBox="1">
              <a:spLocks noChangeArrowheads="1"/>
            </p:cNvSpPr>
            <p:nvPr/>
          </p:nvSpPr>
          <p:spPr bwMode="auto">
            <a:xfrm>
              <a:off x="3959225" y="6300788"/>
              <a:ext cx="3062288" cy="293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800" b="1"/>
                <a:t>Recombinant DNA molecule</a:t>
              </a:r>
            </a:p>
          </p:txBody>
        </p:sp>
        <p:sp>
          <p:nvSpPr>
            <p:cNvPr id="211" name="Text Box 31"/>
            <p:cNvSpPr txBox="1">
              <a:spLocks noChangeArrowheads="1"/>
            </p:cNvSpPr>
            <p:nvPr/>
          </p:nvSpPr>
          <p:spPr bwMode="auto">
            <a:xfrm>
              <a:off x="3670300" y="6286500"/>
              <a:ext cx="131763" cy="173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300" b="1"/>
                <a:t>3</a:t>
              </a:r>
              <a:r>
                <a:rPr lang="en-US" altLang="en-US" sz="1300" b="1">
                  <a:sym typeface="Symbol" pitchFamily="84" charset="2"/>
                </a:rPr>
                <a:t></a:t>
              </a:r>
              <a:endParaRPr lang="en-US" altLang="en-US" sz="1300" b="1"/>
            </a:p>
          </p:txBody>
        </p:sp>
        <p:sp>
          <p:nvSpPr>
            <p:cNvPr id="212" name="Text Box 31"/>
            <p:cNvSpPr txBox="1">
              <a:spLocks noChangeArrowheads="1"/>
            </p:cNvSpPr>
            <p:nvPr/>
          </p:nvSpPr>
          <p:spPr bwMode="auto">
            <a:xfrm>
              <a:off x="3671888" y="5780088"/>
              <a:ext cx="134937" cy="166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300" b="1"/>
                <a:t>5</a:t>
              </a:r>
              <a:r>
                <a:rPr lang="en-US" altLang="en-US" sz="1300" b="1">
                  <a:sym typeface="Symbol" pitchFamily="84" charset="2"/>
                </a:rPr>
                <a:t></a:t>
              </a:r>
              <a:endParaRPr lang="en-US" altLang="en-US" sz="1300" b="1"/>
            </a:p>
          </p:txBody>
        </p:sp>
        <p:sp>
          <p:nvSpPr>
            <p:cNvPr id="213" name="Text Box 31"/>
            <p:cNvSpPr txBox="1">
              <a:spLocks noChangeArrowheads="1"/>
            </p:cNvSpPr>
            <p:nvPr/>
          </p:nvSpPr>
          <p:spPr bwMode="auto">
            <a:xfrm>
              <a:off x="7173913" y="5776913"/>
              <a:ext cx="131762" cy="173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300" b="1"/>
                <a:t>3</a:t>
              </a:r>
              <a:r>
                <a:rPr lang="en-US" altLang="en-US" sz="1300" b="1">
                  <a:sym typeface="Symbol" pitchFamily="84" charset="2"/>
                </a:rPr>
                <a:t></a:t>
              </a:r>
              <a:endParaRPr lang="en-US" altLang="en-US" sz="1300" b="1"/>
            </a:p>
          </p:txBody>
        </p:sp>
        <p:sp>
          <p:nvSpPr>
            <p:cNvPr id="214" name="Text Box 31"/>
            <p:cNvSpPr txBox="1">
              <a:spLocks noChangeArrowheads="1"/>
            </p:cNvSpPr>
            <p:nvPr/>
          </p:nvSpPr>
          <p:spPr bwMode="auto">
            <a:xfrm>
              <a:off x="7169150" y="6281738"/>
              <a:ext cx="134938" cy="166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300" b="1"/>
                <a:t>5</a:t>
              </a:r>
              <a:r>
                <a:rPr lang="en-US" altLang="en-US" sz="1300" b="1">
                  <a:sym typeface="Symbol" pitchFamily="84" charset="2"/>
                </a:rPr>
                <a:t></a:t>
              </a:r>
              <a:endParaRPr lang="en-US" altLang="en-US" sz="1300" b="1"/>
            </a:p>
          </p:txBody>
        </p:sp>
        <p:grpSp>
          <p:nvGrpSpPr>
            <p:cNvPr id="215" name="Group 123"/>
            <p:cNvGrpSpPr>
              <a:grpSpLocks/>
            </p:cNvGrpSpPr>
            <p:nvPr/>
          </p:nvGrpSpPr>
          <p:grpSpPr bwMode="auto">
            <a:xfrm>
              <a:off x="1485900" y="5168900"/>
              <a:ext cx="279400" cy="266700"/>
              <a:chOff x="942" y="754"/>
              <a:chExt cx="176" cy="168"/>
            </a:xfrm>
          </p:grpSpPr>
          <p:sp>
            <p:nvSpPr>
              <p:cNvPr id="216" name="Oval 124"/>
              <p:cNvSpPr>
                <a:spLocks noChangeArrowheads="1"/>
              </p:cNvSpPr>
              <p:nvPr/>
            </p:nvSpPr>
            <p:spPr bwMode="auto">
              <a:xfrm>
                <a:off x="942" y="754"/>
                <a:ext cx="176" cy="168"/>
              </a:xfrm>
              <a:prstGeom prst="ellipse">
                <a:avLst/>
              </a:prstGeom>
              <a:solidFill>
                <a:srgbClr val="008E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US" altLang="en-US" b="1">
                  <a:latin typeface="Times" pitchFamily="84" charset="0"/>
                </a:endParaRPr>
              </a:p>
            </p:txBody>
          </p:sp>
          <p:sp>
            <p:nvSpPr>
              <p:cNvPr id="217" name="Text Box 31"/>
              <p:cNvSpPr txBox="1">
                <a:spLocks noChangeArrowheads="1"/>
              </p:cNvSpPr>
              <p:nvPr/>
            </p:nvSpPr>
            <p:spPr bwMode="auto">
              <a:xfrm>
                <a:off x="992" y="767"/>
                <a:ext cx="69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</a:pPr>
                <a:r>
                  <a:rPr lang="en-US" altLang="en-US" sz="160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9980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93" descr="13_22aGeneCloningSteps-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85" b="73469"/>
          <a:stretch/>
        </p:blipFill>
        <p:spPr bwMode="auto">
          <a:xfrm>
            <a:off x="296863" y="136525"/>
            <a:ext cx="2625725" cy="174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Text Box 31"/>
          <p:cNvSpPr txBox="1">
            <a:spLocks noChangeArrowheads="1"/>
          </p:cNvSpPr>
          <p:nvPr/>
        </p:nvSpPr>
        <p:spPr bwMode="auto">
          <a:xfrm>
            <a:off x="1349375" y="260350"/>
            <a:ext cx="11668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/>
              <a:t>Bacterium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38138" y="1260475"/>
            <a:ext cx="1457325" cy="804863"/>
            <a:chOff x="338138" y="1260475"/>
            <a:chExt cx="1457325" cy="804863"/>
          </a:xfrm>
        </p:grpSpPr>
        <p:sp>
          <p:nvSpPr>
            <p:cNvPr id="13319" name="Text Box 31"/>
            <p:cNvSpPr txBox="1">
              <a:spLocks noChangeArrowheads="1"/>
            </p:cNvSpPr>
            <p:nvPr/>
          </p:nvSpPr>
          <p:spPr bwMode="auto">
            <a:xfrm>
              <a:off x="338138" y="1530350"/>
              <a:ext cx="1457325" cy="534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 dirty="0"/>
                <a:t>Bacterial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1800" b="1" dirty="0"/>
                <a:t>chromosome</a:t>
              </a:r>
            </a:p>
          </p:txBody>
        </p:sp>
        <p:sp>
          <p:nvSpPr>
            <p:cNvPr id="13331" name="Line 70"/>
            <p:cNvSpPr>
              <a:spLocks noChangeShapeType="1"/>
            </p:cNvSpPr>
            <p:nvPr/>
          </p:nvSpPr>
          <p:spPr bwMode="auto">
            <a:xfrm flipH="1">
              <a:off x="1149350" y="1260475"/>
              <a:ext cx="263525" cy="292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017713" y="1238250"/>
            <a:ext cx="904875" cy="561975"/>
            <a:chOff x="2017713" y="1238250"/>
            <a:chExt cx="904875" cy="561975"/>
          </a:xfrm>
        </p:grpSpPr>
        <p:sp>
          <p:nvSpPr>
            <p:cNvPr id="13318" name="Text Box 31"/>
            <p:cNvSpPr txBox="1">
              <a:spLocks noChangeArrowheads="1"/>
            </p:cNvSpPr>
            <p:nvPr/>
          </p:nvSpPr>
          <p:spPr bwMode="auto">
            <a:xfrm>
              <a:off x="2017713" y="1538288"/>
              <a:ext cx="904875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800" b="1" dirty="0"/>
                <a:t>Plasmid</a:t>
              </a:r>
            </a:p>
          </p:txBody>
        </p:sp>
        <p:sp>
          <p:nvSpPr>
            <p:cNvPr id="13332" name="Line 71"/>
            <p:cNvSpPr>
              <a:spLocks noChangeShapeType="1"/>
            </p:cNvSpPr>
            <p:nvPr/>
          </p:nvSpPr>
          <p:spPr bwMode="auto">
            <a:xfrm>
              <a:off x="2487613" y="1238250"/>
              <a:ext cx="0" cy="333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-22689" y="-48141"/>
            <a:ext cx="1422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Times New Roman" pitchFamily="84" charset="0"/>
                <a:ea typeface="ＭＳ Ｐゴシック" pitchFamily="84" charset="-128"/>
              </a:rPr>
              <a:t>Gene cloning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030788" y="1487488"/>
            <a:ext cx="1781175" cy="1031875"/>
            <a:chOff x="5030788" y="1487488"/>
            <a:chExt cx="1781175" cy="1031875"/>
          </a:xfrm>
        </p:grpSpPr>
        <p:sp>
          <p:nvSpPr>
            <p:cNvPr id="39" name="Text Box 31"/>
            <p:cNvSpPr txBox="1">
              <a:spLocks noChangeArrowheads="1"/>
            </p:cNvSpPr>
            <p:nvPr/>
          </p:nvSpPr>
          <p:spPr bwMode="auto">
            <a:xfrm>
              <a:off x="5030788" y="2249488"/>
              <a:ext cx="1781175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 dirty="0"/>
                <a:t>Gene of interest</a:t>
              </a:r>
            </a:p>
          </p:txBody>
        </p:sp>
        <p:sp>
          <p:nvSpPr>
            <p:cNvPr id="40" name="Line 73"/>
            <p:cNvSpPr>
              <a:spLocks noChangeShapeType="1"/>
            </p:cNvSpPr>
            <p:nvPr/>
          </p:nvSpPr>
          <p:spPr bwMode="auto">
            <a:xfrm flipH="1">
              <a:off x="5394325" y="1487488"/>
              <a:ext cx="376238" cy="7921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3" name="Picture 93" descr="13_22aGeneCloningSteps-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95" b="35029"/>
          <a:stretch/>
        </p:blipFill>
        <p:spPr bwMode="auto">
          <a:xfrm>
            <a:off x="296863" y="2414587"/>
            <a:ext cx="8548687" cy="200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" name="Group 44"/>
          <p:cNvGrpSpPr/>
          <p:nvPr/>
        </p:nvGrpSpPr>
        <p:grpSpPr>
          <a:xfrm>
            <a:off x="2840036" y="136525"/>
            <a:ext cx="3971927" cy="2382838"/>
            <a:chOff x="2840036" y="136525"/>
            <a:chExt cx="3971927" cy="2382838"/>
          </a:xfrm>
        </p:grpSpPr>
        <p:pic>
          <p:nvPicPr>
            <p:cNvPr id="46" name="Picture 93" descr="13_22aGeneCloningSteps-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49" r="40371" b="63935"/>
            <a:stretch/>
          </p:blipFill>
          <p:spPr bwMode="auto">
            <a:xfrm>
              <a:off x="2840036" y="136525"/>
              <a:ext cx="2554289" cy="2374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Text Box 31"/>
            <p:cNvSpPr txBox="1">
              <a:spLocks noChangeArrowheads="1"/>
            </p:cNvSpPr>
            <p:nvPr/>
          </p:nvSpPr>
          <p:spPr bwMode="auto">
            <a:xfrm>
              <a:off x="3509963" y="623888"/>
              <a:ext cx="1514475" cy="536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 dirty="0"/>
                <a:t>Gene inserted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1800" b="1" dirty="0"/>
                <a:t>into plasmid</a:t>
              </a:r>
            </a:p>
          </p:txBody>
        </p:sp>
        <p:sp>
          <p:nvSpPr>
            <p:cNvPr id="49" name="Line 72"/>
            <p:cNvSpPr>
              <a:spLocks noChangeShapeType="1"/>
            </p:cNvSpPr>
            <p:nvPr/>
          </p:nvSpPr>
          <p:spPr bwMode="auto">
            <a:xfrm>
              <a:off x="4521200" y="1973263"/>
              <a:ext cx="458788" cy="3587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0" name="Group 84"/>
            <p:cNvGrpSpPr>
              <a:grpSpLocks/>
            </p:cNvGrpSpPr>
            <p:nvPr/>
          </p:nvGrpSpPr>
          <p:grpSpPr bwMode="auto">
            <a:xfrm>
              <a:off x="3187700" y="642938"/>
              <a:ext cx="249238" cy="246062"/>
              <a:chOff x="2154" y="1354"/>
              <a:chExt cx="157" cy="155"/>
            </a:xfrm>
          </p:grpSpPr>
          <p:sp>
            <p:nvSpPr>
              <p:cNvPr id="51" name="Oval 85"/>
              <p:cNvSpPr>
                <a:spLocks noChangeArrowheads="1"/>
              </p:cNvSpPr>
              <p:nvPr/>
            </p:nvSpPr>
            <p:spPr bwMode="auto">
              <a:xfrm>
                <a:off x="2154" y="1354"/>
                <a:ext cx="157" cy="155"/>
              </a:xfrm>
              <a:prstGeom prst="ellipse">
                <a:avLst/>
              </a:prstGeom>
              <a:solidFill>
                <a:srgbClr val="008E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US" altLang="en-US" b="1">
                  <a:latin typeface="Times" pitchFamily="84" charset="0"/>
                </a:endParaRPr>
              </a:p>
            </p:txBody>
          </p:sp>
          <p:sp>
            <p:nvSpPr>
              <p:cNvPr id="52" name="Text Box 31"/>
              <p:cNvSpPr txBox="1">
                <a:spLocks noChangeArrowheads="1"/>
              </p:cNvSpPr>
              <p:nvPr/>
            </p:nvSpPr>
            <p:spPr bwMode="auto">
              <a:xfrm>
                <a:off x="2197" y="1357"/>
                <a:ext cx="89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</a:pPr>
                <a:r>
                  <a:rPr lang="en-US" altLang="en-US" sz="160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  <p:sp>
          <p:nvSpPr>
            <p:cNvPr id="48" name="Text Box 31"/>
            <p:cNvSpPr txBox="1">
              <a:spLocks noChangeArrowheads="1"/>
            </p:cNvSpPr>
            <p:nvPr/>
          </p:nvSpPr>
          <p:spPr bwMode="auto">
            <a:xfrm>
              <a:off x="5030788" y="2249488"/>
              <a:ext cx="1781175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 dirty="0"/>
                <a:t>Gene of interest</a:t>
              </a:r>
            </a:p>
          </p:txBody>
        </p:sp>
      </p:grpSp>
      <p:sp>
        <p:nvSpPr>
          <p:cNvPr id="54" name="Text Box 31"/>
          <p:cNvSpPr txBox="1">
            <a:spLocks noChangeArrowheads="1"/>
          </p:cNvSpPr>
          <p:nvPr/>
        </p:nvSpPr>
        <p:spPr bwMode="auto">
          <a:xfrm>
            <a:off x="1590675" y="3702050"/>
            <a:ext cx="1500188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 dirty="0"/>
              <a:t>Recombinant</a:t>
            </a:r>
          </a:p>
          <a:p>
            <a:pPr>
              <a:lnSpc>
                <a:spcPct val="95000"/>
              </a:lnSpc>
            </a:pPr>
            <a:r>
              <a:rPr lang="en-US" altLang="en-US" sz="1800" b="1" dirty="0"/>
              <a:t>bacterium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156075" y="2684463"/>
            <a:ext cx="2105025" cy="479425"/>
            <a:chOff x="4156075" y="2684463"/>
            <a:chExt cx="2105025" cy="479425"/>
          </a:xfrm>
        </p:grpSpPr>
        <p:sp>
          <p:nvSpPr>
            <p:cNvPr id="55" name="Text Box 31"/>
            <p:cNvSpPr txBox="1">
              <a:spLocks noChangeArrowheads="1"/>
            </p:cNvSpPr>
            <p:nvPr/>
          </p:nvSpPr>
          <p:spPr bwMode="auto">
            <a:xfrm>
              <a:off x="4467225" y="2684463"/>
              <a:ext cx="1793875" cy="479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 dirty="0"/>
                <a:t>Plasmid put into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1800" b="1" dirty="0"/>
                <a:t>bacterial cell</a:t>
              </a:r>
            </a:p>
          </p:txBody>
        </p:sp>
        <p:grpSp>
          <p:nvGrpSpPr>
            <p:cNvPr id="56" name="Group 87"/>
            <p:cNvGrpSpPr>
              <a:grpSpLocks/>
            </p:cNvGrpSpPr>
            <p:nvPr/>
          </p:nvGrpSpPr>
          <p:grpSpPr bwMode="auto">
            <a:xfrm>
              <a:off x="4156075" y="2697163"/>
              <a:ext cx="249238" cy="246062"/>
              <a:chOff x="2154" y="1354"/>
              <a:chExt cx="157" cy="155"/>
            </a:xfrm>
          </p:grpSpPr>
          <p:sp>
            <p:nvSpPr>
              <p:cNvPr id="57" name="Oval 88"/>
              <p:cNvSpPr>
                <a:spLocks noChangeArrowheads="1"/>
              </p:cNvSpPr>
              <p:nvPr/>
            </p:nvSpPr>
            <p:spPr bwMode="auto">
              <a:xfrm>
                <a:off x="2154" y="1354"/>
                <a:ext cx="157" cy="155"/>
              </a:xfrm>
              <a:prstGeom prst="ellipse">
                <a:avLst/>
              </a:prstGeom>
              <a:solidFill>
                <a:srgbClr val="008E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US" altLang="en-US" b="1">
                  <a:latin typeface="Times" pitchFamily="84" charset="0"/>
                </a:endParaRPr>
              </a:p>
            </p:txBody>
          </p:sp>
          <p:sp>
            <p:nvSpPr>
              <p:cNvPr id="58" name="Text Box 31"/>
              <p:cNvSpPr txBox="1">
                <a:spLocks noChangeArrowheads="1"/>
              </p:cNvSpPr>
              <p:nvPr/>
            </p:nvSpPr>
            <p:spPr bwMode="auto">
              <a:xfrm>
                <a:off x="2197" y="1357"/>
                <a:ext cx="89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</a:pPr>
                <a:r>
                  <a:rPr lang="en-US" altLang="en-US" sz="160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59" name="Group 58"/>
          <p:cNvGrpSpPr/>
          <p:nvPr/>
        </p:nvGrpSpPr>
        <p:grpSpPr>
          <a:xfrm>
            <a:off x="3804557" y="4414837"/>
            <a:ext cx="4291693" cy="2154237"/>
            <a:chOff x="3804557" y="4414837"/>
            <a:chExt cx="4291693" cy="2154237"/>
          </a:xfrm>
        </p:grpSpPr>
        <p:pic>
          <p:nvPicPr>
            <p:cNvPr id="60" name="Picture 93" descr="13_22aGeneCloningSteps-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32" t="64971" r="43454" b="2315"/>
            <a:stretch/>
          </p:blipFill>
          <p:spPr bwMode="auto">
            <a:xfrm>
              <a:off x="3804557" y="4414837"/>
              <a:ext cx="1326243" cy="2154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Text Box 31"/>
            <p:cNvSpPr txBox="1">
              <a:spLocks noChangeArrowheads="1"/>
            </p:cNvSpPr>
            <p:nvPr/>
          </p:nvSpPr>
          <p:spPr bwMode="auto">
            <a:xfrm>
              <a:off x="5130800" y="5811838"/>
              <a:ext cx="2368550" cy="568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 dirty="0"/>
                <a:t>Protein expressed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1800" b="1" dirty="0"/>
                <a:t>from gene of interest</a:t>
              </a:r>
            </a:p>
          </p:txBody>
        </p:sp>
        <p:sp>
          <p:nvSpPr>
            <p:cNvPr id="62" name="Text Box 31"/>
            <p:cNvSpPr txBox="1">
              <a:spLocks noChangeArrowheads="1"/>
            </p:cNvSpPr>
            <p:nvPr/>
          </p:nvSpPr>
          <p:spPr bwMode="auto">
            <a:xfrm>
              <a:off x="4465638" y="4414838"/>
              <a:ext cx="3630612" cy="803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700" b="1" dirty="0"/>
                <a:t>Host cell grown in culture to 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1700" b="1" dirty="0"/>
                <a:t>form a clone of cells containing 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1700" b="1" dirty="0"/>
                <a:t>the “cloned” gene of interest</a:t>
              </a:r>
            </a:p>
          </p:txBody>
        </p:sp>
        <p:sp>
          <p:nvSpPr>
            <p:cNvPr id="63" name="Line 69"/>
            <p:cNvSpPr>
              <a:spLocks noChangeShapeType="1"/>
            </p:cNvSpPr>
            <p:nvPr/>
          </p:nvSpPr>
          <p:spPr bwMode="auto">
            <a:xfrm>
              <a:off x="4456113" y="5749925"/>
              <a:ext cx="606425" cy="1730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4" name="Group 90"/>
            <p:cNvGrpSpPr>
              <a:grpSpLocks/>
            </p:cNvGrpSpPr>
            <p:nvPr/>
          </p:nvGrpSpPr>
          <p:grpSpPr bwMode="auto">
            <a:xfrm>
              <a:off x="4146550" y="4418013"/>
              <a:ext cx="249238" cy="246062"/>
              <a:chOff x="2154" y="1354"/>
              <a:chExt cx="157" cy="155"/>
            </a:xfrm>
          </p:grpSpPr>
          <p:sp>
            <p:nvSpPr>
              <p:cNvPr id="65" name="Oval 91"/>
              <p:cNvSpPr>
                <a:spLocks noChangeArrowheads="1"/>
              </p:cNvSpPr>
              <p:nvPr/>
            </p:nvSpPr>
            <p:spPr bwMode="auto">
              <a:xfrm>
                <a:off x="2154" y="1354"/>
                <a:ext cx="157" cy="155"/>
              </a:xfrm>
              <a:prstGeom prst="ellipse">
                <a:avLst/>
              </a:prstGeom>
              <a:solidFill>
                <a:srgbClr val="008E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US" altLang="en-US" b="1">
                  <a:latin typeface="Times" pitchFamily="84" charset="0"/>
                </a:endParaRPr>
              </a:p>
            </p:txBody>
          </p:sp>
          <p:sp>
            <p:nvSpPr>
              <p:cNvPr id="66" name="Text Box 31"/>
              <p:cNvSpPr txBox="1">
                <a:spLocks noChangeArrowheads="1"/>
              </p:cNvSpPr>
              <p:nvPr/>
            </p:nvSpPr>
            <p:spPr bwMode="auto">
              <a:xfrm>
                <a:off x="2197" y="1357"/>
                <a:ext cx="89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</a:pPr>
                <a:r>
                  <a:rPr lang="en-US" altLang="en-US" sz="160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67" name="Group 66"/>
          <p:cNvGrpSpPr/>
          <p:nvPr/>
        </p:nvGrpSpPr>
        <p:grpSpPr>
          <a:xfrm>
            <a:off x="296864" y="5218113"/>
            <a:ext cx="3491366" cy="1350962"/>
            <a:chOff x="296864" y="5218113"/>
            <a:chExt cx="3491366" cy="1350962"/>
          </a:xfrm>
        </p:grpSpPr>
        <p:pic>
          <p:nvPicPr>
            <p:cNvPr id="68" name="Picture 93" descr="13_22aGeneCloningSteps-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169" r="59159" b="2315"/>
            <a:stretch/>
          </p:blipFill>
          <p:spPr bwMode="auto">
            <a:xfrm>
              <a:off x="296864" y="5218113"/>
              <a:ext cx="3491366" cy="1350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" name="Text Box 31"/>
            <p:cNvSpPr txBox="1">
              <a:spLocks noChangeArrowheads="1"/>
            </p:cNvSpPr>
            <p:nvPr/>
          </p:nvSpPr>
          <p:spPr bwMode="auto">
            <a:xfrm>
              <a:off x="1444625" y="5384800"/>
              <a:ext cx="976313" cy="46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/>
                <a:t>Gene of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1800" b="1"/>
                <a:t>interest</a:t>
              </a:r>
            </a:p>
          </p:txBody>
        </p:sp>
        <p:sp>
          <p:nvSpPr>
            <p:cNvPr id="70" name="Line 68"/>
            <p:cNvSpPr>
              <a:spLocks noChangeShapeType="1"/>
            </p:cNvSpPr>
            <p:nvPr/>
          </p:nvSpPr>
          <p:spPr bwMode="auto">
            <a:xfrm flipH="1" flipV="1">
              <a:off x="2338388" y="5764213"/>
              <a:ext cx="549275" cy="777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241925" y="131763"/>
            <a:ext cx="2257425" cy="2107406"/>
            <a:chOff x="5241925" y="131763"/>
            <a:chExt cx="2257425" cy="2107406"/>
          </a:xfrm>
        </p:grpSpPr>
        <p:pic>
          <p:nvPicPr>
            <p:cNvPr id="36" name="Picture 93" descr="13_22aGeneCloningSteps-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846" r="15748" b="68069"/>
            <a:stretch/>
          </p:blipFill>
          <p:spPr bwMode="auto">
            <a:xfrm>
              <a:off x="5241925" y="136525"/>
              <a:ext cx="2257425" cy="2102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 Box 31"/>
            <p:cNvSpPr txBox="1">
              <a:spLocks noChangeArrowheads="1"/>
            </p:cNvSpPr>
            <p:nvPr/>
          </p:nvSpPr>
          <p:spPr bwMode="auto">
            <a:xfrm>
              <a:off x="5241925" y="131763"/>
              <a:ext cx="1781175" cy="554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 dirty="0"/>
                <a:t>Cell containing 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1800" b="1" dirty="0"/>
                <a:t>gene of interest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907088" y="1546810"/>
            <a:ext cx="3232901" cy="857250"/>
            <a:chOff x="5907088" y="1546810"/>
            <a:chExt cx="3232901" cy="857250"/>
          </a:xfrm>
        </p:grpSpPr>
        <p:sp>
          <p:nvSpPr>
            <p:cNvPr id="41" name="Line 74"/>
            <p:cNvSpPr>
              <a:spLocks noChangeShapeType="1"/>
            </p:cNvSpPr>
            <p:nvPr/>
          </p:nvSpPr>
          <p:spPr bwMode="auto">
            <a:xfrm flipV="1">
              <a:off x="5907088" y="1677988"/>
              <a:ext cx="1131887" cy="79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Text Box 31"/>
            <p:cNvSpPr txBox="1">
              <a:spLocks noChangeArrowheads="1"/>
            </p:cNvSpPr>
            <p:nvPr/>
          </p:nvSpPr>
          <p:spPr bwMode="auto">
            <a:xfrm>
              <a:off x="7331827" y="1546810"/>
              <a:ext cx="1808162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600" b="1" dirty="0"/>
                <a:t>DNA of 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1600" b="1" dirty="0"/>
                <a:t>chromosome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1600" b="1" dirty="0"/>
                <a:t>(“foreign” DNA)</a:t>
              </a:r>
            </a:p>
          </p:txBody>
        </p:sp>
      </p:grpSp>
      <p:cxnSp>
        <p:nvCxnSpPr>
          <p:cNvPr id="10" name="Straight Connector 9"/>
          <p:cNvCxnSpPr/>
          <p:nvPr/>
        </p:nvCxnSpPr>
        <p:spPr>
          <a:xfrm flipV="1">
            <a:off x="5394325" y="1600200"/>
            <a:ext cx="244475" cy="6794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37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thumbs.dreamstime.com/z/death-skull-made-cigarette-smoke-783444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33"/>
          <a:stretch/>
        </p:blipFill>
        <p:spPr bwMode="auto">
          <a:xfrm>
            <a:off x="5867400" y="2895601"/>
            <a:ext cx="35052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that can damage DNA</a:t>
            </a:r>
          </a:p>
        </p:txBody>
      </p:sp>
      <p:pic>
        <p:nvPicPr>
          <p:cNvPr id="1028" name="Picture 4" descr="http://ufwildlife.ifas.ufl.edu/images/poison_sig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647" y="1076327"/>
            <a:ext cx="2255835" cy="186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kraaloogje.files.wordpress.com/2012/06/manure-happen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43287"/>
            <a:ext cx="21907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heal-all.org/pics/small/7317_4613.jpg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blogs.discovermagazine.com/80beats/files/2011/10/radiatio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4" y="38862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50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AID and mismatch repair in antibody diversific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5129"/>
          <a:stretch/>
        </p:blipFill>
        <p:spPr bwMode="auto">
          <a:xfrm>
            <a:off x="1887952" y="190501"/>
            <a:ext cx="7162800" cy="109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6634" y="0"/>
            <a:ext cx="5966673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DNA Mismatch Repair</a:t>
            </a:r>
          </a:p>
        </p:txBody>
      </p:sp>
      <p:pic>
        <p:nvPicPr>
          <p:cNvPr id="6" name="Picture 2" descr="AID and mismatch repair in antibody diversific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3" b="45471"/>
          <a:stretch/>
        </p:blipFill>
        <p:spPr bwMode="auto">
          <a:xfrm>
            <a:off x="1887952" y="1195754"/>
            <a:ext cx="7162800" cy="302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33800" y="1600200"/>
            <a:ext cx="1143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009947" y="1793630"/>
            <a:ext cx="3000453" cy="24501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AID and mismatch repair in antibody diversific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46" b="31512"/>
          <a:stretch/>
        </p:blipFill>
        <p:spPr bwMode="auto">
          <a:xfrm>
            <a:off x="1887952" y="4243754"/>
            <a:ext cx="7162800" cy="100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/>
          <p:cNvSpPr/>
          <p:nvPr/>
        </p:nvSpPr>
        <p:spPr>
          <a:xfrm>
            <a:off x="5909504" y="4658681"/>
            <a:ext cx="803719" cy="3895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AID and mismatch repair in antibody diversific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57" b="10295"/>
          <a:stretch/>
        </p:blipFill>
        <p:spPr bwMode="auto">
          <a:xfrm>
            <a:off x="1887952" y="5345722"/>
            <a:ext cx="7162800" cy="147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41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887952" y="190501"/>
            <a:ext cx="7162800" cy="6629399"/>
            <a:chOff x="2362200" y="1076325"/>
            <a:chExt cx="5428803" cy="5186502"/>
          </a:xfrm>
        </p:grpSpPr>
        <p:pic>
          <p:nvPicPr>
            <p:cNvPr id="43010" name="Picture 2" descr="AID and mismatch repair in antibody diversification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294"/>
            <a:stretch/>
          </p:blipFill>
          <p:spPr bwMode="auto">
            <a:xfrm>
              <a:off x="2362200" y="1076325"/>
              <a:ext cx="5428803" cy="5186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val 3"/>
            <p:cNvSpPr/>
            <p:nvPr/>
          </p:nvSpPr>
          <p:spPr>
            <a:xfrm>
              <a:off x="3818992" y="2238817"/>
              <a:ext cx="2367840" cy="20351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5410200" y="4572000"/>
              <a:ext cx="609152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6634" y="0"/>
            <a:ext cx="5966673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DNA Mismatch Repair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824819" y="990600"/>
            <a:ext cx="7162800" cy="50292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667000" y="609600"/>
            <a:ext cx="4509037" cy="60198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emedtravel.files.wordpress.com/2012/06/stages-of-colon-canc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9" y="2438400"/>
            <a:ext cx="2920687" cy="289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518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7" descr="13_19DNAExcisionRepair_3-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37"/>
          <a:stretch/>
        </p:blipFill>
        <p:spPr bwMode="auto">
          <a:xfrm>
            <a:off x="3059113" y="136526"/>
            <a:ext cx="3024187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31"/>
          <p:cNvSpPr txBox="1">
            <a:spLocks noChangeArrowheads="1"/>
          </p:cNvSpPr>
          <p:nvPr/>
        </p:nvSpPr>
        <p:spPr bwMode="auto">
          <a:xfrm>
            <a:off x="3244850" y="723900"/>
            <a:ext cx="207963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3</a:t>
            </a:r>
            <a:r>
              <a:rPr lang="en-US" altLang="en-US" sz="1800" b="1">
                <a:sym typeface="Symbol" pitchFamily="84" charset="2"/>
              </a:rPr>
              <a:t></a:t>
            </a:r>
            <a:endParaRPr lang="en-US" altLang="en-US" sz="1800" b="1"/>
          </a:p>
        </p:txBody>
      </p:sp>
      <p:sp>
        <p:nvSpPr>
          <p:cNvPr id="9221" name="Text Box 31"/>
          <p:cNvSpPr txBox="1">
            <a:spLocks noChangeArrowheads="1"/>
          </p:cNvSpPr>
          <p:nvPr/>
        </p:nvSpPr>
        <p:spPr bwMode="auto">
          <a:xfrm>
            <a:off x="3246438" y="193675"/>
            <a:ext cx="214312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5</a:t>
            </a:r>
            <a:r>
              <a:rPr lang="en-US" altLang="en-US" sz="1800" b="1">
                <a:sym typeface="Symbol" pitchFamily="84" charset="2"/>
              </a:rPr>
              <a:t></a:t>
            </a:r>
            <a:endParaRPr lang="en-US" altLang="en-US" sz="1800" b="1"/>
          </a:p>
        </p:txBody>
      </p:sp>
      <p:sp>
        <p:nvSpPr>
          <p:cNvPr id="9224" name="Text Box 31"/>
          <p:cNvSpPr txBox="1">
            <a:spLocks noChangeArrowheads="1"/>
          </p:cNvSpPr>
          <p:nvPr/>
        </p:nvSpPr>
        <p:spPr bwMode="auto">
          <a:xfrm>
            <a:off x="5613400" y="196850"/>
            <a:ext cx="207963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3</a:t>
            </a:r>
            <a:r>
              <a:rPr lang="en-US" altLang="en-US" sz="1800" b="1">
                <a:sym typeface="Symbol" pitchFamily="84" charset="2"/>
              </a:rPr>
              <a:t></a:t>
            </a:r>
            <a:endParaRPr lang="en-US" altLang="en-US" sz="1800" b="1"/>
          </a:p>
        </p:txBody>
      </p:sp>
      <p:sp>
        <p:nvSpPr>
          <p:cNvPr id="9225" name="Text Box 31"/>
          <p:cNvSpPr txBox="1">
            <a:spLocks noChangeArrowheads="1"/>
          </p:cNvSpPr>
          <p:nvPr/>
        </p:nvSpPr>
        <p:spPr bwMode="auto">
          <a:xfrm>
            <a:off x="5610225" y="725488"/>
            <a:ext cx="214313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5</a:t>
            </a:r>
            <a:r>
              <a:rPr lang="en-US" altLang="en-US" sz="1800" b="1">
                <a:sym typeface="Symbol" pitchFamily="84" charset="2"/>
              </a:rPr>
              <a:t></a:t>
            </a:r>
            <a:endParaRPr lang="en-US" altLang="en-US" sz="1800" b="1"/>
          </a:p>
        </p:txBody>
      </p:sp>
      <p:sp>
        <p:nvSpPr>
          <p:cNvPr id="2" name="Rectangle 1"/>
          <p:cNvSpPr/>
          <p:nvPr/>
        </p:nvSpPr>
        <p:spPr>
          <a:xfrm>
            <a:off x="38100" y="186293"/>
            <a:ext cx="302101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b="1" dirty="0"/>
              <a:t>Nucleotide excision repair</a:t>
            </a:r>
            <a:r>
              <a:rPr lang="en-US" altLang="en-US" sz="4400" dirty="0"/>
              <a:t> </a:t>
            </a:r>
            <a:endParaRPr lang="en-US" sz="44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3059113" y="957263"/>
            <a:ext cx="3024187" cy="2103437"/>
            <a:chOff x="3059113" y="957263"/>
            <a:chExt cx="3024187" cy="2103437"/>
          </a:xfrm>
        </p:grpSpPr>
        <p:pic>
          <p:nvPicPr>
            <p:cNvPr id="28" name="Picture 27" descr="13_19DNAExcisionRepair_3-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464" b="55593"/>
            <a:stretch/>
          </p:blipFill>
          <p:spPr bwMode="auto">
            <a:xfrm>
              <a:off x="3059113" y="957263"/>
              <a:ext cx="3024187" cy="2103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 Box 31"/>
            <p:cNvSpPr txBox="1">
              <a:spLocks noChangeArrowheads="1"/>
            </p:cNvSpPr>
            <p:nvPr/>
          </p:nvSpPr>
          <p:spPr bwMode="auto">
            <a:xfrm>
              <a:off x="3244850" y="1198563"/>
              <a:ext cx="1039813" cy="280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363538" indent="-36353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1800" b="1"/>
                <a:t>Nuclease</a:t>
              </a:r>
            </a:p>
          </p:txBody>
        </p:sp>
        <p:sp>
          <p:nvSpPr>
            <p:cNvPr id="30" name="Line 7"/>
            <p:cNvSpPr>
              <a:spLocks noChangeShapeType="1"/>
            </p:cNvSpPr>
            <p:nvPr/>
          </p:nvSpPr>
          <p:spPr bwMode="auto">
            <a:xfrm>
              <a:off x="3852863" y="1452563"/>
              <a:ext cx="541337" cy="4524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Text Box 31"/>
            <p:cNvSpPr txBox="1">
              <a:spLocks noChangeArrowheads="1"/>
            </p:cNvSpPr>
            <p:nvPr/>
          </p:nvSpPr>
          <p:spPr bwMode="auto">
            <a:xfrm>
              <a:off x="3243263" y="2617788"/>
              <a:ext cx="207962" cy="233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/>
                <a:t>3</a:t>
              </a:r>
              <a:r>
                <a:rPr lang="en-US" altLang="en-US" sz="1800" b="1">
                  <a:sym typeface="Symbol" pitchFamily="84" charset="2"/>
                </a:rPr>
                <a:t></a:t>
              </a:r>
              <a:endParaRPr lang="en-US" altLang="en-US" sz="1800" b="1"/>
            </a:p>
          </p:txBody>
        </p:sp>
        <p:sp>
          <p:nvSpPr>
            <p:cNvPr id="32" name="Text Box 31"/>
            <p:cNvSpPr txBox="1">
              <a:spLocks noChangeArrowheads="1"/>
            </p:cNvSpPr>
            <p:nvPr/>
          </p:nvSpPr>
          <p:spPr bwMode="auto">
            <a:xfrm>
              <a:off x="3244850" y="2092325"/>
              <a:ext cx="214313" cy="223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/>
                <a:t>5</a:t>
              </a:r>
              <a:r>
                <a:rPr lang="en-US" altLang="en-US" sz="1800" b="1">
                  <a:sym typeface="Symbol" pitchFamily="84" charset="2"/>
                </a:rPr>
                <a:t></a:t>
              </a:r>
              <a:endParaRPr lang="en-US" altLang="en-US" sz="1800" b="1"/>
            </a:p>
          </p:txBody>
        </p:sp>
        <p:sp>
          <p:nvSpPr>
            <p:cNvPr id="33" name="Text Box 31"/>
            <p:cNvSpPr txBox="1">
              <a:spLocks noChangeArrowheads="1"/>
            </p:cNvSpPr>
            <p:nvPr/>
          </p:nvSpPr>
          <p:spPr bwMode="auto">
            <a:xfrm>
              <a:off x="5611813" y="2095500"/>
              <a:ext cx="207962" cy="233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/>
                <a:t>3</a:t>
              </a:r>
              <a:r>
                <a:rPr lang="en-US" altLang="en-US" sz="1800" b="1">
                  <a:sym typeface="Symbol" pitchFamily="84" charset="2"/>
                </a:rPr>
                <a:t></a:t>
              </a:r>
              <a:endParaRPr lang="en-US" altLang="en-US" sz="1800" b="1"/>
            </a:p>
          </p:txBody>
        </p:sp>
        <p:sp>
          <p:nvSpPr>
            <p:cNvPr id="34" name="Text Box 31"/>
            <p:cNvSpPr txBox="1">
              <a:spLocks noChangeArrowheads="1"/>
            </p:cNvSpPr>
            <p:nvPr/>
          </p:nvSpPr>
          <p:spPr bwMode="auto">
            <a:xfrm>
              <a:off x="5608638" y="2624138"/>
              <a:ext cx="214312" cy="223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/>
                <a:t>5</a:t>
              </a:r>
              <a:r>
                <a:rPr lang="en-US" altLang="en-US" sz="1800" b="1">
                  <a:sym typeface="Symbol" pitchFamily="84" charset="2"/>
                </a:rPr>
                <a:t></a:t>
              </a:r>
              <a:endParaRPr lang="en-US" altLang="en-US" sz="1800" b="1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059113" y="3060700"/>
            <a:ext cx="3024187" cy="1752600"/>
            <a:chOff x="3059113" y="3060700"/>
            <a:chExt cx="3024187" cy="1752600"/>
          </a:xfrm>
        </p:grpSpPr>
        <p:pic>
          <p:nvPicPr>
            <p:cNvPr id="36" name="Picture 27" descr="13_19DNAExcisionRepair_3-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407" b="28977"/>
            <a:stretch/>
          </p:blipFill>
          <p:spPr bwMode="auto">
            <a:xfrm>
              <a:off x="3059113" y="3060700"/>
              <a:ext cx="3024187" cy="175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 Box 31"/>
            <p:cNvSpPr txBox="1">
              <a:spLocks noChangeArrowheads="1"/>
            </p:cNvSpPr>
            <p:nvPr/>
          </p:nvSpPr>
          <p:spPr bwMode="auto">
            <a:xfrm>
              <a:off x="3100388" y="3060700"/>
              <a:ext cx="1285875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363538" indent="-36353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1800" b="1"/>
                <a:t>DNA</a:t>
              </a:r>
            </a:p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1800" b="1"/>
                <a:t>polymerase</a:t>
              </a:r>
            </a:p>
          </p:txBody>
        </p:sp>
        <p:sp>
          <p:nvSpPr>
            <p:cNvPr id="38" name="Line 15"/>
            <p:cNvSpPr>
              <a:spLocks noChangeShapeType="1"/>
            </p:cNvSpPr>
            <p:nvPr/>
          </p:nvSpPr>
          <p:spPr bwMode="auto">
            <a:xfrm>
              <a:off x="3903663" y="3576638"/>
              <a:ext cx="701675" cy="419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Text Box 31"/>
            <p:cNvSpPr txBox="1">
              <a:spLocks noChangeArrowheads="1"/>
            </p:cNvSpPr>
            <p:nvPr/>
          </p:nvSpPr>
          <p:spPr bwMode="auto">
            <a:xfrm>
              <a:off x="3244850" y="4518025"/>
              <a:ext cx="207963" cy="233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/>
                <a:t>3</a:t>
              </a:r>
              <a:r>
                <a:rPr lang="en-US" altLang="en-US" sz="1800" b="1">
                  <a:sym typeface="Symbol" pitchFamily="84" charset="2"/>
                </a:rPr>
                <a:t></a:t>
              </a:r>
              <a:endParaRPr lang="en-US" altLang="en-US" sz="1800" b="1"/>
            </a:p>
          </p:txBody>
        </p:sp>
        <p:sp>
          <p:nvSpPr>
            <p:cNvPr id="40" name="Text Box 31"/>
            <p:cNvSpPr txBox="1">
              <a:spLocks noChangeArrowheads="1"/>
            </p:cNvSpPr>
            <p:nvPr/>
          </p:nvSpPr>
          <p:spPr bwMode="auto">
            <a:xfrm>
              <a:off x="3246438" y="3992563"/>
              <a:ext cx="214312" cy="223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/>
                <a:t>5</a:t>
              </a:r>
              <a:r>
                <a:rPr lang="en-US" altLang="en-US" sz="1800" b="1">
                  <a:sym typeface="Symbol" pitchFamily="84" charset="2"/>
                </a:rPr>
                <a:t></a:t>
              </a:r>
              <a:endParaRPr lang="en-US" altLang="en-US" sz="1800" b="1"/>
            </a:p>
          </p:txBody>
        </p:sp>
        <p:sp>
          <p:nvSpPr>
            <p:cNvPr id="41" name="Text Box 31"/>
            <p:cNvSpPr txBox="1">
              <a:spLocks noChangeArrowheads="1"/>
            </p:cNvSpPr>
            <p:nvPr/>
          </p:nvSpPr>
          <p:spPr bwMode="auto">
            <a:xfrm>
              <a:off x="5613400" y="3995738"/>
              <a:ext cx="207963" cy="233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/>
                <a:t>3</a:t>
              </a:r>
              <a:r>
                <a:rPr lang="en-US" altLang="en-US" sz="1800" b="1">
                  <a:sym typeface="Symbol" pitchFamily="84" charset="2"/>
                </a:rPr>
                <a:t></a:t>
              </a:r>
              <a:endParaRPr lang="en-US" altLang="en-US" sz="1800" b="1"/>
            </a:p>
          </p:txBody>
        </p:sp>
        <p:sp>
          <p:nvSpPr>
            <p:cNvPr id="42" name="Text Box 31"/>
            <p:cNvSpPr txBox="1">
              <a:spLocks noChangeArrowheads="1"/>
            </p:cNvSpPr>
            <p:nvPr/>
          </p:nvSpPr>
          <p:spPr bwMode="auto">
            <a:xfrm>
              <a:off x="5610225" y="4524375"/>
              <a:ext cx="214313" cy="223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/>
                <a:t>5</a:t>
              </a:r>
              <a:r>
                <a:rPr lang="en-US" altLang="en-US" sz="1800" b="1">
                  <a:sym typeface="Symbol" pitchFamily="84" charset="2"/>
                </a:rPr>
                <a:t></a:t>
              </a:r>
              <a:endParaRPr lang="en-US" altLang="en-US" sz="1800" b="1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059113" y="4953000"/>
            <a:ext cx="3024187" cy="1612900"/>
            <a:chOff x="3059113" y="4953000"/>
            <a:chExt cx="3024187" cy="1612900"/>
          </a:xfrm>
        </p:grpSpPr>
        <p:pic>
          <p:nvPicPr>
            <p:cNvPr id="44" name="Picture 27" descr="13_19DNAExcisionRepair_3-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144" b="2362"/>
            <a:stretch/>
          </p:blipFill>
          <p:spPr bwMode="auto">
            <a:xfrm>
              <a:off x="3059113" y="4953000"/>
              <a:ext cx="3024187" cy="161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Text Box 31"/>
            <p:cNvSpPr txBox="1">
              <a:spLocks noChangeArrowheads="1"/>
            </p:cNvSpPr>
            <p:nvPr/>
          </p:nvSpPr>
          <p:spPr bwMode="auto">
            <a:xfrm>
              <a:off x="4837113" y="5178425"/>
              <a:ext cx="1244600" cy="280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363538" indent="-36353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1800" b="1"/>
                <a:t>DNA ligase</a:t>
              </a:r>
            </a:p>
          </p:txBody>
        </p:sp>
        <p:sp>
          <p:nvSpPr>
            <p:cNvPr id="46" name="Line 21"/>
            <p:cNvSpPr>
              <a:spLocks noChangeShapeType="1"/>
            </p:cNvSpPr>
            <p:nvPr/>
          </p:nvSpPr>
          <p:spPr bwMode="auto">
            <a:xfrm>
              <a:off x="5100638" y="5435600"/>
              <a:ext cx="190500" cy="2333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Text Box 31"/>
            <p:cNvSpPr txBox="1">
              <a:spLocks noChangeArrowheads="1"/>
            </p:cNvSpPr>
            <p:nvPr/>
          </p:nvSpPr>
          <p:spPr bwMode="auto">
            <a:xfrm>
              <a:off x="3241675" y="6245225"/>
              <a:ext cx="207963" cy="233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/>
                <a:t>3</a:t>
              </a:r>
              <a:r>
                <a:rPr lang="en-US" altLang="en-US" sz="1800" b="1">
                  <a:sym typeface="Symbol" pitchFamily="84" charset="2"/>
                </a:rPr>
                <a:t></a:t>
              </a:r>
              <a:endParaRPr lang="en-US" altLang="en-US" sz="1800" b="1"/>
            </a:p>
          </p:txBody>
        </p:sp>
        <p:sp>
          <p:nvSpPr>
            <p:cNvPr id="48" name="Text Box 31"/>
            <p:cNvSpPr txBox="1">
              <a:spLocks noChangeArrowheads="1"/>
            </p:cNvSpPr>
            <p:nvPr/>
          </p:nvSpPr>
          <p:spPr bwMode="auto">
            <a:xfrm>
              <a:off x="3243263" y="5719763"/>
              <a:ext cx="214312" cy="223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/>
                <a:t>5</a:t>
              </a:r>
              <a:r>
                <a:rPr lang="en-US" altLang="en-US" sz="1800" b="1">
                  <a:sym typeface="Symbol" pitchFamily="84" charset="2"/>
                </a:rPr>
                <a:t></a:t>
              </a:r>
              <a:endParaRPr lang="en-US" altLang="en-US" sz="1800" b="1"/>
            </a:p>
          </p:txBody>
        </p:sp>
        <p:sp>
          <p:nvSpPr>
            <p:cNvPr id="49" name="Text Box 31"/>
            <p:cNvSpPr txBox="1">
              <a:spLocks noChangeArrowheads="1"/>
            </p:cNvSpPr>
            <p:nvPr/>
          </p:nvSpPr>
          <p:spPr bwMode="auto">
            <a:xfrm>
              <a:off x="5610225" y="5722938"/>
              <a:ext cx="207963" cy="233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/>
                <a:t>3</a:t>
              </a:r>
              <a:r>
                <a:rPr lang="en-US" altLang="en-US" sz="1800" b="1">
                  <a:sym typeface="Symbol" pitchFamily="84" charset="2"/>
                </a:rPr>
                <a:t></a:t>
              </a:r>
              <a:endParaRPr lang="en-US" altLang="en-US" sz="1800" b="1"/>
            </a:p>
          </p:txBody>
        </p:sp>
        <p:sp>
          <p:nvSpPr>
            <p:cNvPr id="50" name="Text Box 31"/>
            <p:cNvSpPr txBox="1">
              <a:spLocks noChangeArrowheads="1"/>
            </p:cNvSpPr>
            <p:nvPr/>
          </p:nvSpPr>
          <p:spPr bwMode="auto">
            <a:xfrm>
              <a:off x="5607050" y="6251575"/>
              <a:ext cx="214313" cy="223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/>
                <a:t>5</a:t>
              </a:r>
              <a:r>
                <a:rPr lang="en-US" altLang="en-US" sz="1800" b="1">
                  <a:sym typeface="Symbol" pitchFamily="84" charset="2"/>
                </a:rPr>
                <a:t></a:t>
              </a:r>
              <a:endParaRPr lang="en-US" altLang="en-US" sz="1800" b="1"/>
            </a:p>
          </p:txBody>
        </p:sp>
      </p:grpSp>
    </p:spTree>
    <p:extLst>
      <p:ext uri="{BB962C8B-B14F-4D97-AF65-F5344CB8AC3E}">
        <p14:creationId xmlns:p14="http://schemas.microsoft.com/office/powerpoint/2010/main" val="153668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5562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b="1" dirty="0"/>
              <a:t>Nucleotide excision repair malfunction</a:t>
            </a:r>
            <a:endParaRPr lang="en-US" sz="4400" dirty="0"/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42900"/>
            <a:ext cx="3216275" cy="651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" descr="http://myword.info/images/derm_1b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9" y="1837653"/>
            <a:ext cx="2684462" cy="359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itle 1"/>
          <p:cNvSpPr txBox="1">
            <a:spLocks/>
          </p:cNvSpPr>
          <p:nvPr/>
        </p:nvSpPr>
        <p:spPr>
          <a:xfrm>
            <a:off x="-228600" y="5715000"/>
            <a:ext cx="52578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Xeroderma</a:t>
            </a:r>
            <a:r>
              <a:rPr lang="en-US" dirty="0"/>
              <a:t> </a:t>
            </a:r>
            <a:r>
              <a:rPr lang="en-US" dirty="0" err="1"/>
              <a:t>pigmentosum</a:t>
            </a:r>
            <a:r>
              <a:rPr lang="en-US" dirty="0"/>
              <a:t>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6096000" y="1446550"/>
            <a:ext cx="2552212" cy="499235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5400920" y="1676400"/>
            <a:ext cx="2981080" cy="473618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553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genetic vari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25" y="5086349"/>
            <a:ext cx="3000375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63513"/>
            <a:ext cx="8686800" cy="935037"/>
          </a:xfrm>
        </p:spPr>
        <p:txBody>
          <a:bodyPr lIns="91440" tIns="45720" rIns="91440" bIns="45720" anchor="ctr">
            <a:normAutofit fontScale="90000"/>
          </a:bodyPr>
          <a:lstStyle/>
          <a:p>
            <a:pPr marL="0" indent="0" eaLnBrk="1" hangingPunct="1"/>
            <a:r>
              <a:rPr lang="en-US" altLang="en-US"/>
              <a:t>Evolutionary Significance of Altered DNA Nucleotides</a:t>
            </a:r>
          </a:p>
        </p:txBody>
      </p:sp>
      <p:sp>
        <p:nvSpPr>
          <p:cNvPr id="10244" name="Line 6"/>
          <p:cNvSpPr>
            <a:spLocks noChangeShapeType="1"/>
          </p:cNvSpPr>
          <p:nvPr/>
        </p:nvSpPr>
        <p:spPr bwMode="auto">
          <a:xfrm>
            <a:off x="182563" y="11842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700" name="Picture 4" descr="http://images6.alphacoders.com/438/4387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3999"/>
            <a:ext cx="3590925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6" descr="http://www.liveaboards-indonesia.com/images/destinations/komodo_drag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81124"/>
            <a:ext cx="3590925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data:image/jpeg;base64,/9j/4AAQSkZJRgABAQAAAQABAAD/2wCEAAkGBxQTEhQUExQWFRUXGB8bGBcYGSAbHxwbHxsfHBshHBodHyggHx8nGxsfITEhJiksLi4vHiAzODMsNygtLisBCgoKDg0OGxAQGzQkICQsLCw0LCwsLCwsLCwsLCwsLCwsLCwsLCwsLCwsLCwsLCwsLCwsLCwsLCwsLCwsLCwsLP/AABEIALcBFAMBIgACEQEDEQH/xAAcAAADAAMBAQEAAAAAAAAAAAAEBQYAAwcBAgj/xAA9EAACAQIEBAQDBgUEAgMBAQABAhEDIQAEEjEFIkFRBhNhcTKBkUJSobHR8AcUI2LBM3Lh8SSiQ4KS0hb/xAAYAQADAQEAAAAAAAAAAAAAAAABAgMABP/EACcRAAICAgIDAAEDBQAAAAAAAAABAhEhMQMSE0FRIgQUMkJScaHR/9oADAMBAAIRAxEAPwD58VeKa9bMGZ8snSi6iFVCQQSB9qIve5O0YC4bw2kSHZyNZgQdM35RyxzC197YWZnMeZ/VpsGDuNUAWWbXJNwIG3T0w74cgUMKgAYKxLmG07Gw6TOmw6Thya2eIxcwKjrfTqtcwuqJ6Te1unpjVxDKhaettLuWXSI6gRBBvYbn54ENMs1YqdOkmGBIkzN1MTzEkf5tO3w+3nn+rU1MYgrZTpNxpYGNUgnYn0jAsJqrVGZIsKn/AMUCxO4n7vqYBw2r0aeZFKudQdUJVRC7iCCDG07T+Qx5mskrgsJJVjBAmD12uQCY2x88GUIWUg/eAIP2rke83v3HyZgQLkWU0zTuCGlFYiQ+zDUJBmNgd4sNsZxXKUzQZTTJUCY+h5Qbg6jb9nCvinGUptWFNU1UwoC9WEtFgS3LqUfXacUPBs2mZywcqV1khkNrwA17Hc/hhWxkhL4Vy5hkck0w+ui3cMCCoIJgCxg9x2ws8e5QQlQSHFlIkap3g9dwfnginwhMpmgiVHVKjAqrmAJmBJFuomfuz3w64oq5hRTH2ai1Axi4vYW3BkXwoSM8IZw5asyM2kMJnfoe3Xa29sdAyNQOanMWF1Bk2YXgQI0giQTvINusZ4g8piz0aZQKFKkXhiJG3wzv8p64ovB1TVQGiZFOYa1xaeskkaT3j6NoUZcElKrUmnq1NTtvD6TEXmbC841cZoltSknsbTa8GJ/D298MfFeXZ6a1qbMrpzIQd43iL8y8vzB6YEyuZQrQZQ7JWWzKJCg83MTBmbe+Eex0RvHOEgkQSqyTAIgMR36Qeg6m8YKydNqahfhVQPhA3/3G56nfqYjD7O5JWDoQbSSqqIKn6TJvthJw3iCl2pmQwMKdNiu436/MCdWChWhhmc9qVUqArYAESdU/W5Meh62wFmc0rU2jUlYIAVkyymOpi5gSR2F7YKzmVeNKk82qRAEz0EbGwPpA9cAcNzWsmULkyJYSgmdus29Nu2C0jKxbxHO6QFkstNxBO+9jcC8f9Yo3qWWqiwTIa/wzc9AIvv8A3YQZ3ghWpppJqCgMCTbYzN+4mfcW3xRNWp1dSyAXYuAZGm5mwsBqnlvYkYAVWgGnRD1NJ1a6UmkQQCQRcTYMAbgTeIuDhhSqktTlhpFTSVUGOxmbz16Rgeur0dBgaywBDRtcg+kH5GSO2PnNZrymWsFd0YkVkAE2urE7zBiesC4jAYU6LVtcFGaGEaWiQ47kD0sT13xM8Q4p52qmtNg6ygNVCNRiVGokRcSP8jDw5tKigoenK02M7GN5g4+eG8cVqho5mBtoqyAWiwDH7J7dD74GkNsjxxpqjAOhSpAWBc6xeCvSx73E+k1nD80KZgfCfiUxysYgfp09sffH+GaadWoqJVphCVElKisOqsN4AsP+MRPhfxJVFYM0MZgADtc26bROG2sCaZeZ6lq/04AsTq2fuPQxscL+LZRdJanq1J9QJFm7+/174OpcQFQA/ACTbSTfb/OPk0WYg0yAyWJOzL1/fTAX0LJmpmWcaCwki4Ox9vTAKZCsQ1NTqWC2iTAggmFHUevrgziKkVKgWNBa0C6g7qfn+GBqOcdGARtj8XU+hxek1aJW1hi9kIkppPvt8zv9MH5DO03RgBpYGCN5MXIPXG7iHEQonSo+9AjruB3wLRyVKooanUWOhXvuT05hOCLRrqcMDXmOy7A/PfGjiwVF2GqNvTDKiBTBE6hvBM/9YWZ1xUYXnrB6A4IBGaWqCWUHqJjGYLzWVJIlWUgfZkA3N4xmFoJW5LgyJMMNLAttFmMiRPcxFtsevRhah3NNSYCw0EBoBJ2t1neJwfUYikGFXUxjlNtXYMY5R1mY+RnAuUAzAH9TSzAyBFxqLQ1ojTAv/wA4lbHVMF4ZWNSiajPpqpUJPLysCBAvYghh19tsbOCZcLm3YEodMqFlRezgiIP2TaRIxv4NRWmXUiRJUwdjPckyIIi18LuJZhKdSnNT+opiJ5gpIMnpcCDP3jgx0GWx+ud01wphVcwSRp5tgCOhsb7G19sFZgt8TIBYSpJmCL3AsRAEem+BOLVWNIugDFYOowByxFt5m/ywbl84tanrVxB3Xt6Efh8z3xgkb4i4XTR6ldkLKb6gLox2H1mDtEbHHnhnNBNSodWqW+L7aaS0+pVuk/DhxxmlrVqYJlrDrG/RftX9dojtFvUOWrCdM+hnmBgmI5Sd49jjIzKLxLxAMysVJWBqGkbT9Jn2+Im0DA3hzOFUVSTyksC3RGMQT6WP16YLz2XqFYkOCAVqMIF13Ebk2MWF/S0aJFT+oxLAwZJ5h9oGbdbe/W0BYNY98RUUp5nmaUqghkHqel5+Igg++PeC516aKtxpZ1Qg9iQSDEm9vYDC/MKs+Zs10Kix1LJHtIv8xgqlmaVOEMAoT5Z3Gmp2LGWiSOu47E4wfVF0M0VUVqatokeYpET/ALZA5u3aSMa8rXC1/JuyVAalE7EMP9RQLw0c0f7vXEqfEjItWhqBUSFfa3w8ygSY/wBs26Rik8L8MqZ7SaSmmib1iZAYbFR1aIsIsbx1DWTIYZlSIOklrgmDBH2ZM/M+3Tosq8DqnM0atOmWWSHJgQpH9xg3g27Y6JR4QE6ljEFj+mwvJtjYMuovfHPLnaf4o6I8Ce2S1Pwsx59K6umomB6wAR8o+ePc94SFRQsqpG8CZ63264usvUWPXG3+WRuowO83ph6wW0RGS8EnQA1VmOxKgXF7Xnvgip4Mp7CoQYgWUafa0jfbFmmURLgmca6z0n3MN0Iwe0ksvIqULwsEwnht+lQGQAdSTYbdf374WZrwRUUuUZSrA6luTJ7BjH44t6FSJB39cbldWG4wVJ/TSivhxbw/SOXYZbMrDOxFMqbSBJB6iYkW6eow441kaM6qliF6zt7dvXDzxx4dNdVKNpqU3DKwHbcfQmPWMTlDN1KyqpCmobAxAJH2vUdYGGhLsLOPU0cE8ZA1RQTn1EAM3KI2uPyIv3wDm+CVDVarC+YG5lA5dOyqDHYWOPtOCeRWbUVqI2kxHVd4JNr7gdxGH2dIZlemDqazx2ixv+eKxdMm1YLl6jVqYemfhZlIOxI3Hy/wMOshxRKilVFx8SiJgDpFiMKBmalOv5YVQjrrPT0tH2pue974DemzVFegdDBpvbUPtT7i/wBMBBYfxLJrUUMphlsT39D3nCKrldDb2/DGqpx7y6ytUqGHYA0yv2dgQB1Pf0wdxjNalUIsCJBO69we3th4NpiSVoR8TfUdMADaI2HvgTIcONJwwY6WtAvc7W9T1w0Sl8M9NhvOMz1YosgFrbA/litEj6zNWQFIHr6YVUTpLMV1L94XgD0/zgapqnVTO+6z09Scb6dQuFXTDNYDv7emCA+3z0nfawxmBs5kRScoxlhvpMj8MZgBLdMoJK03MmASXgqtiOnNLE7ncthTm1FB35Q4qKKmqREkm/KNIX4uk7HrgzIZIo+oOGOq+4BkwhkbjmDdMF0vDNRWrMWfynvS0LZVJELpBBEKYIm8G1hiDXVjQi2yVzGfbL5hKjAhag3WfiU6TInsVMT0GG3F2GZoBwlmXcGHY2iRHMADMg/LGjjVH+otKoiipAKEFmk/CNI67k7T0w84NlHWmZRTqBJU6hDr9iTMT0I37RgjsW+D+IU3Qo/x6V1AnrGhYBMRCjb5i+MyqVFqOqsNIWVUKIZftAk3BAaRBG5xq4hw5KNdKhUyfjUGY3AMwN5Ig9pxu4q7grUszLzSF+0vxA3t97vOnphgHzmVqMDPxA2BMCwMQwAkEAyfXEt4qZdKMamqoRZBNhPU+x69vXFdmcyKwRbMwAYEc0LNpsINo+XXrPeIOEKQGpINiYB+AloYdyvbeDgGPrgoq1qPlzCUwAAtpBjlJJOx+d16Wxoy/CVZ9OxTVBXre4JK7gX6mMa/DTinUBJlWBBggQYupB6iNQ22nFbmSpVlUQEJYNMgnTGoAGSbxHciMFAZJZnLBNSEAINTMEM2OxAktK3F+/sMLMhzlGdQ2kk3Nh1Ntt4+nripz2QVafJywsEBYswg6p9+n4GMS6kKy6ukjaBYSCLTBBB9LYzVBQxr8HNTMUaQIH8xUVQQYK3hjAseW9+vzx+i+EcOp5ejTo0lC00UKo/Mk9STcnqZOPzN4YreXncsVTURVUdSRzCSB7Sdtp2x+k8jnhEH2xzz5FGSTLwhcbQxqUwRGNLZNemCVvfGPAOGai8sClJYQA2QnaMepkThiFxsXCeGAfNIV1cmT1MbxP6+uM/kF2O/76YZNj5WNyBjeKJvLIDGWHW4xoFBUsoAHtgmvmrxgJ3nEpuK0Vj2ezTWM7Y5Z4zc0cyWpg8rIzKsSsgNrHpeDtjofEeJJSgEyx2Ubn97friBz1Q5lqpem9NkJK1NgQCSUgxsPwEemB+nb7OXo3NlUE0OI064UPFMna3UiBPUTbDjJBRAZlIOxBk/7SO+2IGpKMJMf3C/y9vzth1n+JxTWqrhBYtO+rpEbyeluntjtnCtHLCVjTj3C8zVrLUytRCaYPIx0hvTb63GAuLZRzURatI0yF1EatjG8gwZuLYY+FeNKxHmjRrEg9CB26jvHr64ruJvl6qcz0mpTG+7RNjuDHticW0UaOQ8XpI7CKM1UICA777SDfv6Y2rlW841TAUxq+W4t7/j743ZDN0mzDFzpClgCB8AnlB72tI98OF8L1XQGlUBAHIdJ26Getu+K9kmSUWKhnZe4kGw7/l2wpzfFETVP5/l2w6bhZpaqdWabkcpMcxm+iJJ3FjBxNcb4UaYCJU1lieRlG39uG8iuhejNTZ1SA4XSp6dT0+e2NflB/6gaQQSNNj2+uPclUpBC9Qwq8unRedvYAbk/rgL+YVGnTpSZj7x7/TBsWjfRzFvh/frjMfQrUzcrE7cw29ZvOMxrZqHNDiYpBGNSlSnm0aZYn2UGAImSY33x1bJcQBoptBFwe++OJ+Ic0HaoQGBXSpAFgJvPST1Hrjc3jCqVCIIgQRfbpEXmPbEeWLbwW4mlsq/EudZ8yiqqED4CVm1tcGDeB07fLD3h/EG1CmeYVE1XMsIibWmxXa9wYjEBR4o7GAFDMCC0yqBjaxF949YtbSRvq1GSmrKSVotJadwV5v7hy8sMdxfacaMcBnLJXcdySVEZm1hioC8/aTEDe5/9j2wo8kVqZDOEDqJYiNNRVABa9wydNwVXeMbaVarTXWAzaRIXVpVmax3G8mY6atrDCytxanrdKv9NvMmOmkiNIZbagwm8WPyD0JYw8L5CotJlZweaxgmxkTNvtAD/wDXfGniGZ5oEQynSYN5A1wdoJKmIwXnc4UoaqZDgLpUAkxcA3O8KZPs0YX5bIMQpN2UjqbixJlhs0ET0j0wUAneLIE1JT1FQ2rmtpJgG5JJJI/fWn4Fxda1JAyqSliSdJkm0AC5G87fTD/KeA2rR5kLTaTudUN0EiQPn0+tNw/wllcsulaKMZnUw1MT6z6YjLmSKx4mzm/Fg9OdIYN9og3g35d/WwkxiS4llKztPk1dSiAQhmPXSCszOxG9osMfoJaCjZQvsAMM6FCnp2E98S/cuTwir4FFZZxD+GuWWi9StWXSwWFlSCJfmInvK+uDKH8QK2XzdWnmVmkah0kCGRJOkgCzrF++9ztjqvFOFBwCHZY6CL+8g4514h8H06rHVpLDZgulo9wYPbbE24yk+/sdRaj+JaZDxJTdQVcFYkEGQR39sFZfjak8tRT8wTji1TgGZygbyWL0yOambTO8dNvrGE2e4xrkOCrCxBER8sBcH9sg9/qP0ovFehjG+nxMT/zjkfgfKVKWULVHeX5gpJ5QRC26W5o9fTFXw55CBiZ6k/jhW+SL2ZRi1osKvFluSRA6zhFnvG+UU6GzNEMbR5i/Kb2+eIT+MeeFPKpSUj+q4kd1XmP/ALaccr4bwp3ZbaV7n9MVjCUlcpE21F1FHdeO+PstliA763P2aUOR73AHzOEOc/ivRIZaKMWuFNTlBPTlBkjrup9Jwt4D4Oy8AsgeerXn/GGHE/4d5asDomi8WZbja0qTEe0G2+ES406dso+70S9Dxaa2s1r1LkEWhgLaSPhG469MUWV40zIrsrKXUB7EAAHfcweo64nqXg7NUHbXSNTaDTMggWkH4gYPUdDvjdQz7IfKUP5ioI1Ahhvp13mR1ECPpjpXV6IO1spc7w9KqllIsLwt4HZcInyyrobTqouQQTfS06RAN0YTBU23+RfDOI1KlIO8ipcQQCrC9wN/swDA/AY+K5p6DVSWR3BdSNQtFwu5cRfcn8qKT0ybito88W0mSjRNJC+htRCDUBJtAuRzDtGwwo4XWqSZRwSJcOpXSxJPLIsF6HthzxExL03ilp+NSbN2nYj57zjRR4sulj5aBIg6wS1uskyJJ3M4ZR+Ac8UzYKIgAaR9/UN/Wd5+WNuQ8RfyZ00nnVJKEkqJ/tmw9owrpcRp1AGWZFpa4A6HuL269seZnLhiDyyBNpOo9Iab2uflhpUJGzqFLMUczTplh8aksCWOl5hxO4g3HpGOfeOuGinzUT5iyBfSdA7mwJ7avrgnwpXYg5dJYyWMzuRN9yLgbdMG8UyeYq5Z0q0NVWppvTkWU2EH1MwN8RSqRVu4nP8AhvCK9QHy6WteswF+sxi0yWVyVHLMKiU3qaCtTUxMCena/UdsAcK4HxDMJ/LUaXkZdWIaq4ZSwm+kNzE3N4gmNsE+MvBn8tRNU1KVQtCojU9VVo3htQEAXkD88O2ngRJrJN8SzeQZ/wCitbTAFysT106r6e04zC7MU0WAU8u3wkx84x7hhX/g3ZWhrq8xswJJIEjUJOoREgW9/fC00WWGGm4Bub+u3uPf2kYteAZAa/Ne2qwFSCbwLr0O9sC5vIq9J3sAuowtuUyGE9og/I4LQExNwrIPqKEkA8xIJFj27+vvvfFaMmPK8s3BG0BgbnTPebH9MKMtmkVAJQCTaY1Eb6et7/5OH1KsYU6gF2boRIkRAuTaZtufQjAwAju40AEDdg1mhRYmxB7R7GbYEq8MqVgysCsSRG8KeUi07n6j6O8tlHLs6AHWqyS0BSDEzBvpHSLjbD7LZMaAKdgFK6rmADBjWSxOqb729cZYM1ZJZDjYahUSuqlQ245NLqJuDIhuh/vjD/wZxBHGVNQBFYjVcmVmEv0UmNyO0ThHm+A062ouqSjlIDSLRGqDaxEje/bA9WlWp1C/Ko1SaQjSVghlEwdJkGLX374Vp+gqj9DikNxj5egG337Y5NwLxjmKRWoJq5ZhLBmWUHcMWHT7J7b3nHQOBeJ8rmzqpVE1gDUuzgETcG4HrtiNpYa/4Up+mGZnI9hgCpQZcUSsDscfJpA7jCy4Iyyh487WyeZqm18DVeHzcripNMDYY9ZBib/TXtj/ALj4iAznDCJsfniI8W+FkqAVQnOhBI+8oNwf33747PncuCs4i/EcU0Y79AO5OwHzxL8uOSRRNTiTWTzRcemGmWqQ1u1/aMKeF8BraZkCf2MHVuB1SpAcgn7UC3rh5KN7MrInxdnxms2AOZaXKP8Acfi/ID3BwZwzhc3M4YcI8Lig2mow3+I9fc9D74scrwlYtEYdzSVRAl9E3DkZYEfhh/l5OCaOQA7YI8kKMc8rZVKj6y9MRP8AjC/jnCUzCztUX4HFmHpPYxcH8xg1q4GPnQWwvZr+IeqeyC8OcCrVEceV5WppV2IBKk3EXgfIRbD7h3hFtMKyPYyTcz9Ld8XfCcoAMM2oKdwMd0O8lZxzcYuj89eJeC5jKMRWVvLYwjRNMknm1GZVtomO974nKpqEaaeoiZIsZM2tvGP1FnKC6GDCVIuN8Q9bwll3D/0z/uG4Hy7euHfL0wxFxd8o5NR4a9X+kAuoLqcixj1Ajr+PrfD2hQqrTSkUGpRILKYVNhOoCP0jBHiThH8qaBObq09RKl1ADkCNOp/iNiRPYXw34T4wpin5dXzKzpIZ3KfCDY6aZ2mLxPeTjLktWM+P0HcE4XVPIySpUnlXla5uTIXVYXGHuRydaghGlKxXpq0HvABXpaJN8Q3H/wCJzppTLCkOSfNOsIokCBEF4HVQI9cAp/EHNOVo5PQw/wDkrCn5QLTbS1RngRuWEm8AWwXJv0KopD7ininPVNbCglOmFJRma8ReSSCD2IHUfMb+WqZhKFbOMAqJKIgJXmAnmggza+4jfCvPcNoAN57LTdhqaapeWMS11XUZIEktbtiaprmeTL0nq5lNlDKy0xM8pDb0wBIBgHpgL6Fr0V2Y4tkkOk5VXI3JBb5Xa3tjMSua4dmcuQj0VkgNKIADP+23SOhtj3D9mDqhrxmiMvKl+RhZFk3kCGMWPXVImPS+uhxBVp1CVUUwsAL1MEEXuN+vb1wHnsu1amtRHIrhBaLMVF1CmZI5oJgn2jE7U4gyI9OqpLwQCwBiQoE6r25iB30xtiikRcR94aZ66VKSjmUyHIBN7TDdYjFBksm9NEDQYiehAuV+K5te0b+lpPwzmkWt5jJFMyDcmFsQSbTpYX7hjvF6l87UBASioRd6YEvcSIgwoBjvPpIwoRkyuyyrAdQBa8XHX7W56XwTk+KhqZ1HTDFZQkgEWsRtBB32jE5mOL1KYUpTUKXjR2BN94/qapJ+d98b2z1QnS4Yu1kphF3kHmUW1EbXiwHfGYUfVKvpLImpmhjqYgGoBd5vMmQZ6FveN9HwrmKwO9Is0tVM6o6BE1WIkjUxHt1xYeGvC1HK6qgQea92bsTuE6AE/uAMUZpaQCRY+x6Tt7Y53yt6LrjrZD5fw8KdJaagkKsc15EdbafwwpzvC6dBgyoqtO6JpPvqUSPfF5nn/f7vifz6azpZTbY/oQf0xzKcu2To6qsAmR8W16MSdY9bNH+6L/MHFFwH+JFOuWQo9N03V426EQTI/LExX4MYMXvOJzOZVqDirE6Jn/aRB+cYpGv6XQko3s67W8aUgCf8HCbiH8UMrSEuHPoFJ/4/HEPVzIa/cT/x+OEP8p/M16VI/CWkj0AJ/GPxwyi9yk/9C9V6R03KfxE88AUaFUTtqCi3yY/jgukKlZ0aqFEGwH5+pj88ecE4OtMCBiny2TEYkl2eCmIoHp0liwB9NsbauWUr2PbBJyg6Yz+VEYt1ftE+y9Mnq2R1XjpgdsiU+G3p0xV06cYX52nc4hOFKy0Z26JY8WKMVZGBF+kEdwZwNxTxGKVNnKtCgk7frhjxOkDBi+31xMeM6QGUrdP6bfkcbjhGSsWc3F0OPCWefNIazroUsRTU7wLEn3MiOw9cWWToSBjnn8OOKI+UpKrDVTXSyzcEdx674vMrxGO2EbjGbsbLjge0aUbY383phTS42OsY2HjqY648/HWzllxTvQbU1RtPvhHmrMYEA9jt6YMrcbQi2FGb4mokkgDEubkjLTLcMHHZH/xFzH/g1GYXpss8oMgtpEBgRuQfQjETwLxF5TJRghSshmtJI6NMHcgEx9cE+MfEwrUq9EOYNQRtdQwBAI3FpJ7yMT2Uy9F6ZYBwBZkk6VO+wMkH9MW4YVGmS5ZXK0UmdyGWrkmop1XNpWZJHOBvzGZBvI3jAtLh2WT4KcSY0+YwJvYDUYJJA2+t8DUs3TKimQFgW5jBjuTLSQZAtfa+PCy09LeTMH4lJUzMmR8LC25v6YskibbKGtWXMFW1NysDq+OChkhg4JsRte1pvjZkA+U8ys9U1i7atbSCLRspiOw6SBhFls86kOo1TYgCxtYRJ2CkSB+cFpR4qrN5bqApGm4A0ki4Ybb7wO2FeNh3oYUvFZqS2tDePhAiOlwx39ceY554o4QaVcqgIBEwIA3Itfa2MwaTBlFcWbzQrjTqNgokRMySbjmUmbWOBuMBajww5YLUyRcA3ljq267SQTHWa/KeHP5hC7OaZIt2Fpl5uBBEjpItJIEuuSzADiWYG3nQTJm0wI0x29DO0sKSFPPshqU0B0sAumCQI2KkmdQPWLjcYp8tqaka5qPSA+1MEtFwwgaoMCNgBt0x6vhpmYTB1hlhiUkkqQeVWgfr2wvzOXNGm0tyophSTBiRIaVJBbqBt+JzQPY+4RlKeXUisdaveGB5RudzMEEbkXxTcDppVzNNoGlV1rbrtueY3MgnqDiGo8TLUkepOogBQTfsZYAsBN5jr8sUnhrPgMPLAkLzQDMWHW5Ft957zGF5U+uBuOu2Tq9GiSbGCB+/nHXHxWyhJvMnecJeGeI0JVCwDMJCEgN7i9/l3xRZXPobH8ccP4vDwdbbWVkXZ7LGx37/ALGA2yU9MUFfO01kkgdycSvF/HGVoyQ+tvupzTfuLD5nGlCLeGGM3WjY+Xjf54jP4gcQpUaDSRrflResmxMdh3wo8SfxXrOrJSoikT9v4iO+4ifrjmtbOu7HUSzMbkmSfc4fj/T07bEnzKqRYeH8yGWCSLG+PDxQZWvSqxIU8wH3TY/ODOEfDqsKL7dMZxU6ltuAZx0dRbxZ+hOBcVp1aSujBla4Yfv6jFFQrqeuPyt4Z8SZjKE+S/KTzIwlSe8dD6iMdH4T/E3VZ6JB7q0j6GPpjncJw1lDKUZrOGdn80Y11Mzv+eI7I+INYUqCNQG8dRj3M8c0SSLATv2wvkn8CoR+lPVzWFudzYEmfrjl3Ef4uIf9Ki5P95Cj8NWIfxD4xzWbBWo+lD9hLD59T7Ex6YPi5J7wHyQjo7XlOJLVJZCGXYEbG4kjCD+IdcLlqgn4kMfX/n88DeDK/lZNS1gBuflM/PCzx5W15c3v39CRP6YaEVF0hJZVs51kqpDqwMMLg7fOcUNHxZmVABzPtZfTeFnvv0xMlIFuv4e+NSxN9pv7Y6Wk9kE2tHXvB3E849Z6eatpUEWiZJ+WOipkkIBk3Hc45H/CrNF2qKSSEVdM9JJsLbWx1h35I9fp7Y55qKei0W2tnK/HniLMUcxmMtTcKgCkNcvp0qxhiYFyRaCdvfn+Y4pWZtXm1CRsSxn87fLFP/FRYzuqfjprPe0i/wBB9MSKKI9r+/pPffF4JUqIybvIVnuM1qpHmuW26AdIGwxu4bmgoEHQ03aent16ewwuYAxG56AdZ2GCUyroFZkdZusgjVEbSLj9Rh7FKJn1qEdSpPNzLE2mR7wDEzbbGvMCoOT4kAgtst4s2o339xYi1sH5DKtVBNSnUQby06jO/KOYC29p6HDgKWQeTqW0HVZjvNp0hQLAD3MzfBRN5HVRIZX5dyAZgERJn6fnhhQoAuXVhpgNB2MkgiZEEEdJgkYKbhaqXYMDq5YUqAJveQwL9dK2PXAQ4cEXSkXBLE1WEsGgjlgJHcibAeuB1bCpJbGNPO0gADWroe3lhxe9mWmwO/Q/jjMMKC5SkqolLlA3CU2n1JcFiem/TGYPjYPIj58YeK3p5cJSYqzkgzIKqDJI9bzMn4gT0xL5HidR6ylzUBNnLGZTsNZ3Bj5YJ4gyVarMGRUB/pqWgFQToJLAGINz15e4x9cT4eEo0q87HSdSk6lkgkjoRv7gWvgejXkoKeXlSwbnKxcM0rJJkQSACSQQIuNpxpz3D61NC70zz9A8wEMhiVmDvHaJ3sYrO8VZamtGkm6NJI0z91/bbocG5LNVan/kIX1rbUJsfQgbxEf9Y3Zm63o20sizu5DAgNMA/wBokH3Py7dYNaoKXO82EJBvqi286hHrEAWERjXlc2motZdQGspYa/vRsNUdhcbQSMDcXqEc1JOQ2GpSIJN3A+EztLFt5EHDJqhWmmKeP1qj1lqFSgJGljM2PUySIM7R6d8a8z4kzK8tOvXp6bECs8GCbgFiVtuJOD8tQNelG5FpEt/9tuUQSOnpM4WUOCVYLBQY+KYECBc6oHXcHodrSjSexk2eUeO1TPm1KlSYjWxaL3PNN/8AnBwzj9Iws/lVMl2CRPxA3PppBuMMOG1AywL4DSRTjd4BOK1WIU7QIMe9vXCrqMU2dykoZG/6/wDeEVCnzEb+vp/3GCgTWQqgCBacb1zOnXJIBUraOot+MY+qVKJxqzuULSw6AfiY+uAO00hblgJMmB1wZlq2km//AF0xpoZaS3oP1/TGkpeO+GJJ0dd4FnpoqR0QA+hi+GbsHpsDuRHzxM8HoMtMkbxbtsP8Tiiy7Ag/9XIxyzWTqRw0nBPD6HmVEQbk4Fw58NUZeTjpZyxVs6xwtV8lUW6gkA977/h+Ppie8fwKFtxvA9QB8r4o/DT6AARYf/zA/P8AAYQePKJ8tjErEwesTJHaN/pjnj/M6JfxOba53mP31xqZQftfX/jG7zVt+UQQffqP3bGumS0KACTYfPHScpefwyplVqGLsRB9AD/knHUFqyMQnhagKVMDsN8WFGsAsk3/AOAMcXLmR2QVROWfxOoF88dAJ00l1R3uR+GJrM8OZXRFDFyoLACYMnoBMaYO2KHjmeapm81VVoTUAJMA6YUfis+nXDLwjnqLpUBQGo3+rcszKbSBIFjaRta18dUcJHM8sWeH6a/BTSGHxOw1EkkgECBA94i8zfFFl+Er5i1Wao7JsH0ECOkwdI/tEHcx2FzaUKOZZjpphkGknkkAmQfWIkCNhacOKddKi6tQVT8DNEtbVyzygwJvJtPvS8C1kGzOdVBqdwhJOkRYj+xLlu0welxvgWlximagVQV1TDFTqYgE8sAhb3677zj4qUySTSBMg6neZjoyo4v1OozPuIxqpcKSmxeox+EXP67369o23wVG0I5UzcFVTrC2sLg+9xygGRMReDMdS+GZQ13MjQLktpJLHssA/wCOsxj7yz+auoMlNI0lqjzv2B2tsYA23g4BbjjBalIE61vIUQ6TIKAQthtuT3jBusI1XljdqVOny+dfrJcwZNhocCBt19zjMIaWbBEmrScG4JQzBv1nrOPcJ2YaAct4UrLDVSqIebSxBcCbqWAAgr6wCQY64MzuSNPKlKZ0oGvz6pkDc3USAPQESNxgDLeIalEKPL1C7CTpuZJAEEd7DeZGBeLcW87+zoyzMdpm28mRE6iLbYfHoGfZoyHCyYZihGoqqsWAYbliyrsZ+Kfs+2CaeXrZYgVUKrc06lMnRzH7Lg6T1gEz0wP/ACTzUqIxVKYCtoMzqYAKl+ZdVwCTYDBOU8UV8s3lpUL0wbB1K7feX/F8TkmVg1sLo8PIOtXFXmdWvpEReTMGJPWZO3UhUc5XLfbqMHaFIJMyQdugO4M7fVxS8UZatUDVKb06hMB6cTuN0IIeW/tn8cE+LK1IJ5lL4qpEEsJedIKsDtAAPSDBPxHCqT0GUU8gFHNuqh6lJkRwdWhdJOnVsCRMmSLdTaRJC45SPlipRLeW32STIvIBvJG/xdu4E1h4PW8mn5VZ69OdLNEFCCBBQ9BtAntaxwoyPDqy1TqKFSDJBLBp3EEnTtMWMjabYNgoQ5X+Wpia1JqpIEHzCAu/RNJ3BMnvtjdQrUHfTRpNT1QQCS0QLzJJINj8sN+KcPoOVZUIdhpmCJYSSp6FoFjuR7TiWy9RKVeWEKOxvG/X1P72wdmX4sfvSJDDSbCSBJjCvhWVU1Ksm2ke+/54353iSqJpvOocpB9N2/KMI8pm3p1J1XMgyYB9z++mAkxpSQ6fy0s7KLWv07xvgSvDuCjGN5Anr0mBMdzjzNEIyssajMkXAEgAA+wH1wHnszPwzI62t0JsBv3wUjSlgNytRA+poC1NYE32i0+vfAObUBjBsDf64BdmhQZgbD33wyywY0mME6Z1T+veOmCTRecKzJKAXAi1vaP0w0y2xv1X5w1x9BhL4YzVOtlhDKr04DgmOkar9D+eKKnyhTMg373m/wCOOaezqjlHL+J+G3V30RpkxNoHbDHgmT0VEU25ZN9zab4u+IUULGw01IaYt9T19MIs7wuYKCCLjrH3vkQJ+WKKdqhOlO0WWkKBHWD+GFXitSaFRQC0U2IAvICnV+AGFeU40SAG6A3+XT8Prg7N57UsQZMyskSuxBIMwTYib7G04nCFPI0nao5Flso7/CrN6gWHudhil8O8FKnW4lhsO3774raGSL/EwCiOUQq/S21thj4zBWkPzxVzvCEjCjdSrKq3sB36zhPx/wASMgCI0MevYfrhTxPj2lrgOBfTJH1I9MAPm0rmxWgx1RJlYiwLnmTsDtJ6DGjD2zTn6QHxHMM0B999osJAwV4d4hVpMwoAEuADygtAk8k7d/WBgMqwOlouRqJYEE/7hYj2n88e5TLhqkNqFMm5RSwA+W4j54oQOmZTMQF8vWzEc1OoZBO5FyfXvBJ7xhlVyqLTR5/l0UkllGlLySANlHqsG29zKHJeLMmilgKhcW0uumRaY+IACYiZscIs/wARIzFSoR5itoOksDohQRB2EXj2waNYdnuKl6iBJVBMtc32+CNUgiJPczdbLeIsKhCnXVOpheQTNuUlQJvH0MnBuZrJm1VvMcu39N1Nj1IZZEEb8tyCbE4HzGUqoEFEKQdR8sAkoVMByIEGLmCQL2wbYArJtkqFU0a+WqOgAIepV8plnSeVdSLbtJJ+uK3hmfyddj5Zy7gg2fLsrBSIZDU16Ty9cRtR6zIGZqJMEKxRiRA09QJibKZA3icAZfg8uNddXaDEozhP/qYE+m3z2Tox+6OqHL5K016dO3wK7MB8+W/vPv2zHM6pppCN5ZKiPW24MgmZnGYbxxE8jLvw94LalSD5hdLFSxRakKknVeZCkCDK7EW9Zk8Po+YKuTdqtzFOqQpe9ylVhzLf4Wve/bCXO8VztTJU6NSswo3IDkAv2ExqI33Nyb9ME+FuL1AFy7KBSLB1j4gSAoKm9jAlfoRthJfUUj8Y0qcLrOKpXSC6q+l+Qwupfuwtjsex2wgfh1almCa1JqLSWWftaQTeSZBgDtfcXOL/AIrm0y2WatSAdlICiozHS3wkESCSJ2MTAxz7PcRqVvLqxLcwKkabglgF0gdDYAdxeMGLvYJKngc8cyC1UastOitVkJIIYWiZUAwrgj7W89LY++H501D5XkIKsLqp1UDiRbWC7TMQIa+12NsIeB8XdKuh6hNJwBLdALqR9IMb4qOJ5BPIq6X0VCFIfniFJNqmwQkiYja22FlQ8bDvF+bMKKZdKtI6k0rABYxeIUBmvzAm07G5eSywZCGJV2AKuAE5iI59IAm11jse0TVLPUqFB6q1RUdq2iQGVQTzEmILEIAJnc3nFZl82tVQ0zIMyOUj1F4OmwIJ7HfE5YWB45AM5wf/AMZqia38qRVWZiDIYiALAghhut7A453xDJszKCdSkyrdTPSe4giI3n1htxLxLmMvmRVouFZlAIC8rRAKkGzARY+pvfAma4jTqQQTTDyxVRPlvuY2lSRadp9BisVglJ5EGaVUZgDqAJFxBta/a+MdPhI2+tx+xhvk8uz5hjysJJPLqDW2CkXJ7C+5GFlVZdioKAGwna9hbY/lhhSl8PZBXoPUdpO0NsBsN9u/09cK8zl1YmpT0qJnTItf0EekC3tgHLZutrlCxY2I+IEe379MG5g0xuDqIlhzCGJBIj0v2sPXBQHlGqhQApuxVgRMOByhuncX2HqekX38E4RVqJWemwVV5ShuSCDPTt1AneMBqmm4BgiQskSDvYGfTBeTp5iks0w4WzSR/jr9MBhSFuZyxUjlIix3ubn8vyxceHfEWqiisSWWQZ/Az1t+XrhMnHFdZZF1/aERPQEWkWJ26E4Hy6qSRSEOCdIJs25i+x3jofTCyjY8ZUy4q50HTbZZPSTfpO8dYvvhnwkB2UiLXn8gfpiCyFWsy6mZlkxEC0GCCPQ+mHmZzbCmClfyyoJJgTpiD0+83TuO4GFXHkZ8mMDhuFUjVZacRJPQ6VJMT6wYGPc2qU+YAQu/cDa3Q9O+IDh/iOrl6j1AoK1CNYiLCSvW1j+AxS8S4tTI1srqCJYGDN7XBg9dj3wXH4JGT9jBONIDzDl3ib+3pbE5xbiS1HYLqA6TBJPYREe/bCji3EQr6abByTMi4vfrvvsZ+uNeQz9RUc1FLGmQec3knSB3HefTGUMjOeMBDcHCI1atJEjT9mSfnt03+fYzKZWk5/qoq1SDykEEQCQAmywq7kCdx6CfzbZpfNqv/pERTCHSASACIkEg9D0+eG2cz1LykaQ1UElVDHUCwhyw7R1PcYdiL6KMpSKuR5akBiebYTveJE+oj54a5zjIRboSbEi0gH2IMXF4v8sLaYBUVAW1noQB2mCSAQR0giNxjXX4ijEzAaIY6QZECN9veJ9+jKqJyuweqVZtYD6N3Uc2k/avbqNu2BaKgk6fhF9M/KJFxY4JEopZQHpkBWMMBNmCloE+o6zscamCqNYF7chNzMztbTa8dwOuMzILydd6ZVQgnoYvIIbmggwYvtuThjks9T83TmA4RQTFPSzltwEF1FibnoLdMJqOcZdh6ybSYImRc+nucY2YpELqLTM7AmB1M7HsAduojGMNs9n1rMpy6LQXRpYE65IPKbj4tIEsbzPudOVzl9JZSpgGyqSbfaXcfMW39VT5i7FtMSbWJ7i43gjf33x5QfW4JWV66VNpBuOpiJ/xg3Rqsoaq1mJI8gjpJUW//Pf5zOMwtTgxM+a9VWBiFpMwj3LL+WPcYw24PkhVpVvMqclImBplxA1jSDMgyRfthZ/OJXqUkVGpPqgVF3C31Hl3gTtEYFPEajE1adTSRANOIGkCAIA0kQTbpOPvNoKRo1qdXRUYTpWTonfmO9jBHSe2JlDfxOnXyuqk7B5BHmXI0Ha/3ibwRIsQcBZGu5lAdSnnClhCst5AIsSAR0seuC/PqEaMzFWnIIhlkXsUO0QfhiIPTAgp6Sppw2hryt2MgEeq2/HBM7DOHcK8xfN8xERRJUmSP9q9bwYNvXD3hXFSNNCqxfTytoNiOlwJMf564QjMJKeTrWo0zTVZgzaO/fSJid7Y38NVRW/rv5Ya7OLFSQCSVi8bwPT3wGrCpUOs/mFo5dFKAgVGQooA8xDykn4ftAH4TeBbHuR4m1DMLQMLTeNBnVCG5UkG9wf/AGEmMG1eHpXorVy7rUNNRcoVLsSCQQ4BOqLdjO+2BOEZmlUpDLuiiqL09aQA32ZF4E9OkwRhPQ4u8WeHgup1Rgour69XflZN1uI1bbbXGEFOirpchYEEmOgMX97fP6VtGkXcLXLMxZlZxbSsAQ6EmVLC+0mIMi8dn6Bo12RfQgEBokargz0PXBg/QvJH2b8nlX5qkKxQ2cOoXbZvwAmN4ODeHcBqBiTDGSGKsGA+8HCzHeCINr4n2QhyBJBaAQIkfPbvGKFQipRbMiuJhlqIyFmUEqwUbjlIGpm6CxEDD3QlWfVTha0yS0gk3E2YASbdOpue3zHzFGmxOlyA19WmxMCR7g2gSZx0PP0OHiiCtTzFgNrLeadNwBLSwJcaehBkW6TLUg4C5cU9CtNTUC1uwb4p9Fi0DAjK/QXGvZKCtURiEaN/sgbdL/v0wz4JlhXkq1QEEBlDdTcehErMW7YHzHCKsuKaebAk6RJAkgELJO4II3EXAGHfg3iBy6+RmkIoVSHVuisSAbmwlRsb2HfGkjRbBc3wUu6slTSV6hQLRa4Ok3tbpj7zWSgry6RqtEnTeSQbmOoEk274q8zkGY66LaqQ2LTcSYi0nad/ynC3M1H5S6VQ2sKhW0vcxJI0gwZHY/PCpsd0yczuZcQ7EalENGzADvsGj6jvgWo1as14HKoKb8gIKgiOkAn3vE2pKlWQD5D02YkK1UqsgxOhbswmW1BY9d8C5rilCmSoipW6BZAL7y7A8x2jQw39LtYojSs5V6aq7r1CgsGMkg2G0mR3nD/L8GqPSUVyKUiCapAYRMDTqBYj5E9e+BP/APR5uiKippokkFgtBeXUQOZ3WenXr64V02qeYlQ/1Gm2oa4JnlCk8wiCI2+U41NgtI9ajTVmChLEjU25jaEPwyQQTFrX64FqXYTNzdJMMR167DrgniQZGqazTRyRYLJkdF30RPUgnAFWkQLx3mb/AIdP+cMqEdh+Tz700enTWVqkArFgRcEHfffpYTMYHrK5eNS9QGBGkxNwRa/1xuQVKN181FZDDX5lNyLHbruOhjAZYz8AbV0HST3H+f0OCApvBnAaeaap58lQAouQQzA3MQBGkwD87YQZNEVmHxcxCEnTIB+KBI7GJ74eeDcszJmaUsAWpagp3+ORIixWQT2nFBxPwPLnyAlNTJHmAjTtYMFJF5IJ2vhU6djNWiLqV9FraWN17yIJAMxyiNW+2NDUjVdaYkktAOskR2B6Dr+7UHFcm2X0Cu+piGssE6QQIYxFtp640cFerVrBadA+YzrFS0LMAltUoR1vtc3jDWmCmhbwzgb1wYlQJjVPxRIAEz6k+2NHEc6FQ5dadPlbnqxLsQx69B0i+2+OmZ7LplKVRUMijQ0a2EaqhuSAfvVGuDt8P2bc25KasAdRZeZmG87iCJmwMj6xuGjWfXCsvSXS1aqCp2RAWNvvGIHeJvad7+8Qz9QghSdI5WiQWjYtAsY6ehx5l8qgI1UXbUsqeYTMxYemw6xj4y6lwVQMHBkCTBjvJiSDEdup2xg0aGSoI1NVBgH5G469sZgXNA6jLaj1P6W2xmMYIyyFzCf6igkdLKCxv3gHfBDZ1a3LB1EbQANZtIgdTFrC2MxmAYLzWR8vTTZz5wKifs3UQsdSACJtjbw3ilM66T0y7EaV5up/tJ0hl+9IP0xmMxmhkxXnWYsTCo+u4UfaNjBvaenqcHcAyC1c1ToVWMs0PvuOUKbxEgC3Q+mMxmCxUMuC8bRA6VEmnq0mGY+mx6RJ36bTGCOL5H+XU1RVdgwAU/ao3mASeZZtb0t1xmMxN4ZWOUbMvxlKgZ0BqOo1M8aG2IY7kEQLi1jsSMI+OgVnaqxCushgqxIA5JvvHWdoECL+YzBoVtmcJ4dWNE1EdSCb0zNjcqdtOwnAQz5VmWoAwJuDYLvzLpiCJ2G+MxmCjPAblmajTNKoZGuVIuDqAE94sDcW7DDHgVRqzsKKR5dJjOoDSACZAMi4m0bn1OPMZjN0rMlmgnNUwWLKV0xqYlQwkm2qmQJEGxBm+1saPJdg6NA+HmpWBXVqJUNdWgRcg+/XMZhxCu4fRzPlu9KtCUQGql4imCDMKoJY72Ei+46IPEnjOD5KBdY+J2FlJjZQCbd79Ix5jMLJZCngV5GlmMypb+YWerwZvpUAWEdNvrjM54WKUadSm4bUyl2a2m8WA6SZPWwjGYzGo1lllMxTzVNajhbCASoaxH2tQJKkdPwtOEnijhYTL6EAEGRJPw7GJm+3bGYzCocjKHD3qGFBg/aJG03kb2HQYN4cGo1qXmKCRdAD1HLPtqvcEyo+fuMwwoz4nxdq2mjmFHlz5vJuVCHVJaSTtfcxsOk2+ZVDCC3czHztJjvvbGYzGWgSyyu/hfLNVn7ywdzMHf5H88V+ZzxarGpiqSI7tH5Af4xmMwd4MsEB4uZamZqiWK0QKRAgSRJaCduct0w88BmpQqOqlTSd6ZI2MAEsLQAGUEd/bfGYzAozN3izMvUy20ms6lpPVjywPVobpt8jCqoQkVJAiAwuZA7fTfv749xmGYpj6QA0sJJhpm0mAACCIiPrj7yFOpmHSnTHOxPloDGo2tJIC+5+vbMZhRjvHg7+EuXp5ZRnaavXY6mhpC2ACg9YA37kgWAxmMxmMY//2Q=="/>
          <p:cNvSpPr>
            <a:spLocks noChangeAspect="1" noChangeArrowheads="1"/>
          </p:cNvSpPr>
          <p:nvPr/>
        </p:nvSpPr>
        <p:spPr bwMode="auto">
          <a:xfrm>
            <a:off x="155575" y="-1143000"/>
            <a:ext cx="35909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data:image/jpeg;base64,/9j/4AAQSkZJRgABAQAAAQABAAD/2wCEAAkGBxQTEhQUExQWFRUXGB8bGBcYGSAbHxwbHxsfHBshHBodHyggHx8nGxsfITEhJiksLi4vHiAzODMsNygtLisBCgoKDg0OGxAQGzQkICQsLCw0LCwsLCwsLCwsLCwsLCwsLCwsLCwsLCwsLCwsLCwsLCwsLCwsLCwsLCwsLCwsLP/AABEIALcBFAMBIgACEQEDEQH/xAAcAAADAAMBAQEAAAAAAAAAAAAEBQYAAwcBAgj/xAA9EAACAQIEBAQDBgUEAgMBAQABAhEDIQAEEjEFIkFRBhNhcTKBkUJSobHR8AcUI2LBM3Lh8SSiQ4KS0hb/xAAYAQADAQEAAAAAAAAAAAAAAAABAgMABP/EACcRAAICAgIDAAEDBQAAAAAAAAABAhEhMQMSE0FRIgQUMkJScaHR/9oADAMBAAIRAxEAPwD58VeKa9bMGZ8snSi6iFVCQQSB9qIve5O0YC4bw2kSHZyNZgQdM35RyxzC197YWZnMeZ/VpsGDuNUAWWbXJNwIG3T0w74cgUMKgAYKxLmG07Gw6TOmw6Thya2eIxcwKjrfTqtcwuqJ6Te1unpjVxDKhaettLuWXSI6gRBBvYbn54ENMs1YqdOkmGBIkzN1MTzEkf5tO3w+3nn+rU1MYgrZTpNxpYGNUgnYn0jAsJqrVGZIsKn/AMUCxO4n7vqYBw2r0aeZFKudQdUJVRC7iCCDG07T+Qx5mskrgsJJVjBAmD12uQCY2x88GUIWUg/eAIP2rke83v3HyZgQLkWU0zTuCGlFYiQ+zDUJBmNgd4sNsZxXKUzQZTTJUCY+h5Qbg6jb9nCvinGUptWFNU1UwoC9WEtFgS3LqUfXacUPBs2mZywcqV1khkNrwA17Hc/hhWxkhL4Vy5hkck0w+ui3cMCCoIJgCxg9x2ws8e5QQlQSHFlIkap3g9dwfnginwhMpmgiVHVKjAqrmAJmBJFuomfuz3w64oq5hRTH2ai1Axi4vYW3BkXwoSM8IZw5asyM2kMJnfoe3Xa29sdAyNQOanMWF1Bk2YXgQI0giQTvINusZ4g8piz0aZQKFKkXhiJG3wzv8p64ovB1TVQGiZFOYa1xaeskkaT3j6NoUZcElKrUmnq1NTtvD6TEXmbC841cZoltSknsbTa8GJ/D298MfFeXZ6a1qbMrpzIQd43iL8y8vzB6YEyuZQrQZQ7JWWzKJCg83MTBmbe+Eex0RvHOEgkQSqyTAIgMR36Qeg6m8YKydNqahfhVQPhA3/3G56nfqYjD7O5JWDoQbSSqqIKn6TJvthJw3iCl2pmQwMKdNiu436/MCdWChWhhmc9qVUqArYAESdU/W5Meh62wFmc0rU2jUlYIAVkyymOpi5gSR2F7YKzmVeNKk82qRAEz0EbGwPpA9cAcNzWsmULkyJYSgmdus29Nu2C0jKxbxHO6QFkstNxBO+9jcC8f9Yo3qWWqiwTIa/wzc9AIvv8A3YQZ3ghWpppJqCgMCTbYzN+4mfcW3xRNWp1dSyAXYuAZGm5mwsBqnlvYkYAVWgGnRD1NJ1a6UmkQQCQRcTYMAbgTeIuDhhSqktTlhpFTSVUGOxmbz16Rgeur0dBgaywBDRtcg+kH5GSO2PnNZrymWsFd0YkVkAE2urE7zBiesC4jAYU6LVtcFGaGEaWiQ47kD0sT13xM8Q4p52qmtNg6ygNVCNRiVGokRcSP8jDw5tKigoenK02M7GN5g4+eG8cVqho5mBtoqyAWiwDH7J7dD74GkNsjxxpqjAOhSpAWBc6xeCvSx73E+k1nD80KZgfCfiUxysYgfp09sffH+GaadWoqJVphCVElKisOqsN4AsP+MRPhfxJVFYM0MZgADtc26bROG2sCaZeZ6lq/04AsTq2fuPQxscL+LZRdJanq1J9QJFm7+/174OpcQFQA/ACTbSTfb/OPk0WYg0yAyWJOzL1/fTAX0LJmpmWcaCwki4Ox9vTAKZCsQ1NTqWC2iTAggmFHUevrgziKkVKgWNBa0C6g7qfn+GBqOcdGARtj8XU+hxek1aJW1hi9kIkppPvt8zv9MH5DO03RgBpYGCN5MXIPXG7iHEQonSo+9AjruB3wLRyVKooanUWOhXvuT05hOCLRrqcMDXmOy7A/PfGjiwVF2GqNvTDKiBTBE6hvBM/9YWZ1xUYXnrB6A4IBGaWqCWUHqJjGYLzWVJIlWUgfZkA3N4xmFoJW5LgyJMMNLAttFmMiRPcxFtsevRhah3NNSYCw0EBoBJ2t1neJwfUYikGFXUxjlNtXYMY5R1mY+RnAuUAzAH9TSzAyBFxqLQ1ojTAv/wA4lbHVMF4ZWNSiajPpqpUJPLysCBAvYghh19tsbOCZcLm3YEodMqFlRezgiIP2TaRIxv4NRWmXUiRJUwdjPckyIIi18LuJZhKdSnNT+opiJ5gpIMnpcCDP3jgx0GWx+ud01wphVcwSRp5tgCOhsb7G19sFZgt8TIBYSpJmCL3AsRAEem+BOLVWNIugDFYOowByxFt5m/ywbl84tanrVxB3Xt6Efh8z3xgkb4i4XTR6ldkLKb6gLox2H1mDtEbHHnhnNBNSodWqW+L7aaS0+pVuk/DhxxmlrVqYJlrDrG/RftX9dojtFvUOWrCdM+hnmBgmI5Sd49jjIzKLxLxAMysVJWBqGkbT9Jn2+Im0DA3hzOFUVSTyksC3RGMQT6WP16YLz2XqFYkOCAVqMIF13Ebk2MWF/S0aJFT+oxLAwZJ5h9oGbdbe/W0BYNY98RUUp5nmaUqghkHqel5+Igg++PeC516aKtxpZ1Qg9iQSDEm9vYDC/MKs+Zs10Kix1LJHtIv8xgqlmaVOEMAoT5Z3Gmp2LGWiSOu47E4wfVF0M0VUVqatokeYpET/ALZA5u3aSMa8rXC1/JuyVAalE7EMP9RQLw0c0f7vXEqfEjItWhqBUSFfa3w8ygSY/wBs26Rik8L8MqZ7SaSmmib1iZAYbFR1aIsIsbx1DWTIYZlSIOklrgmDBH2ZM/M+3Tosq8DqnM0atOmWWSHJgQpH9xg3g27Y6JR4QE6ljEFj+mwvJtjYMuovfHPLnaf4o6I8Ce2S1Pwsx59K6umomB6wAR8o+ePc94SFRQsqpG8CZ63264usvUWPXG3+WRuowO83ph6wW0RGS8EnQA1VmOxKgXF7Xnvgip4Mp7CoQYgWUafa0jfbFmmURLgmca6z0n3MN0Iwe0ksvIqULwsEwnht+lQGQAdSTYbdf374WZrwRUUuUZSrA6luTJ7BjH44t6FSJB39cbldWG4wVJ/TSivhxbw/SOXYZbMrDOxFMqbSBJB6iYkW6eow441kaM6qliF6zt7dvXDzxx4dNdVKNpqU3DKwHbcfQmPWMTlDN1KyqpCmobAxAJH2vUdYGGhLsLOPU0cE8ZA1RQTn1EAM3KI2uPyIv3wDm+CVDVarC+YG5lA5dOyqDHYWOPtOCeRWbUVqI2kxHVd4JNr7gdxGH2dIZlemDqazx2ixv+eKxdMm1YLl6jVqYemfhZlIOxI3Hy/wMOshxRKilVFx8SiJgDpFiMKBmalOv5YVQjrrPT0tH2pue974DemzVFegdDBpvbUPtT7i/wBMBBYfxLJrUUMphlsT39D3nCKrldDb2/DGqpx7y6ytUqGHYA0yv2dgQB1Pf0wdxjNalUIsCJBO69we3th4NpiSVoR8TfUdMADaI2HvgTIcONJwwY6WtAvc7W9T1w0Sl8M9NhvOMz1YosgFrbA/litEj6zNWQFIHr6YVUTpLMV1L94XgD0/zgapqnVTO+6z09Scb6dQuFXTDNYDv7emCA+3z0nfawxmBs5kRScoxlhvpMj8MZgBLdMoJK03MmASXgqtiOnNLE7ncthTm1FB35Q4qKKmqREkm/KNIX4uk7HrgzIZIo+oOGOq+4BkwhkbjmDdMF0vDNRWrMWfynvS0LZVJELpBBEKYIm8G1hiDXVjQi2yVzGfbL5hKjAhag3WfiU6TInsVMT0GG3F2GZoBwlmXcGHY2iRHMADMg/LGjjVH+otKoiipAKEFmk/CNI67k7T0w84NlHWmZRTqBJU6hDr9iTMT0I37RgjsW+D+IU3Qo/x6V1AnrGhYBMRCjb5i+MyqVFqOqsNIWVUKIZftAk3BAaRBG5xq4hw5KNdKhUyfjUGY3AMwN5Ig9pxu4q7grUszLzSF+0vxA3t97vOnphgHzmVqMDPxA2BMCwMQwAkEAyfXEt4qZdKMamqoRZBNhPU+x69vXFdmcyKwRbMwAYEc0LNpsINo+XXrPeIOEKQGpINiYB+AloYdyvbeDgGPrgoq1qPlzCUwAAtpBjlJJOx+d16Wxoy/CVZ9OxTVBXre4JK7gX6mMa/DTinUBJlWBBggQYupB6iNQ22nFbmSpVlUQEJYNMgnTGoAGSbxHciMFAZJZnLBNSEAINTMEM2OxAktK3F+/sMLMhzlGdQ2kk3Nh1Ntt4+nripz2QVafJywsEBYswg6p9+n4GMS6kKy6ukjaBYSCLTBBB9LYzVBQxr8HNTMUaQIH8xUVQQYK3hjAseW9+vzx+i+EcOp5ejTo0lC00UKo/Mk9STcnqZOPzN4YreXncsVTURVUdSRzCSB7Sdtp2x+k8jnhEH2xzz5FGSTLwhcbQxqUwRGNLZNemCVvfGPAOGai8sClJYQA2QnaMepkThiFxsXCeGAfNIV1cmT1MbxP6+uM/kF2O/76YZNj5WNyBjeKJvLIDGWHW4xoFBUsoAHtgmvmrxgJ3nEpuK0Vj2ezTWM7Y5Z4zc0cyWpg8rIzKsSsgNrHpeDtjofEeJJSgEyx2Ubn97friBz1Q5lqpem9NkJK1NgQCSUgxsPwEemB+nb7OXo3NlUE0OI064UPFMna3UiBPUTbDjJBRAZlIOxBk/7SO+2IGpKMJMf3C/y9vzth1n+JxTWqrhBYtO+rpEbyeluntjtnCtHLCVjTj3C8zVrLUytRCaYPIx0hvTb63GAuLZRzURatI0yF1EatjG8gwZuLYY+FeNKxHmjRrEg9CB26jvHr64ruJvl6qcz0mpTG+7RNjuDHticW0UaOQ8XpI7CKM1UICA777SDfv6Y2rlW841TAUxq+W4t7/j743ZDN0mzDFzpClgCB8AnlB72tI98OF8L1XQGlUBAHIdJ26Getu+K9kmSUWKhnZe4kGw7/l2wpzfFETVP5/l2w6bhZpaqdWabkcpMcxm+iJJ3FjBxNcb4UaYCJU1lieRlG39uG8iuhejNTZ1SA4XSp6dT0+e2NflB/6gaQQSNNj2+uPclUpBC9Qwq8unRedvYAbk/rgL+YVGnTpSZj7x7/TBsWjfRzFvh/frjMfQrUzcrE7cw29ZvOMxrZqHNDiYpBGNSlSnm0aZYn2UGAImSY33x1bJcQBoptBFwe++OJ+Ic0HaoQGBXSpAFgJvPST1Hrjc3jCqVCIIgQRfbpEXmPbEeWLbwW4mlsq/EudZ8yiqqED4CVm1tcGDeB07fLD3h/EG1CmeYVE1XMsIibWmxXa9wYjEBR4o7GAFDMCC0yqBjaxF949YtbSRvq1GSmrKSVotJadwV5v7hy8sMdxfacaMcBnLJXcdySVEZm1hioC8/aTEDe5/9j2wo8kVqZDOEDqJYiNNRVABa9wydNwVXeMbaVarTXWAzaRIXVpVmax3G8mY6atrDCytxanrdKv9NvMmOmkiNIZbagwm8WPyD0JYw8L5CotJlZweaxgmxkTNvtAD/wDXfGniGZ5oEQynSYN5A1wdoJKmIwXnc4UoaqZDgLpUAkxcA3O8KZPs0YX5bIMQpN2UjqbixJlhs0ET0j0wUAneLIE1JT1FQ2rmtpJgG5JJJI/fWn4Fxda1JAyqSliSdJkm0AC5G87fTD/KeA2rR5kLTaTudUN0EiQPn0+tNw/wllcsulaKMZnUw1MT6z6YjLmSKx4mzm/Fg9OdIYN9og3g35d/WwkxiS4llKztPk1dSiAQhmPXSCszOxG9osMfoJaCjZQvsAMM6FCnp2E98S/cuTwir4FFZZxD+GuWWi9StWXSwWFlSCJfmInvK+uDKH8QK2XzdWnmVmkah0kCGRJOkgCzrF++9ztjqvFOFBwCHZY6CL+8g4514h8H06rHVpLDZgulo9wYPbbE24yk+/sdRaj+JaZDxJTdQVcFYkEGQR39sFZfjak8tRT8wTji1TgGZygbyWL0yOambTO8dNvrGE2e4xrkOCrCxBER8sBcH9sg9/qP0ovFehjG+nxMT/zjkfgfKVKWULVHeX5gpJ5QRC26W5o9fTFXw55CBiZ6k/jhW+SL2ZRi1osKvFluSRA6zhFnvG+UU6GzNEMbR5i/Kb2+eIT+MeeFPKpSUj+q4kd1XmP/ALaccr4bwp3ZbaV7n9MVjCUlcpE21F1FHdeO+PstliA763P2aUOR73AHzOEOc/ivRIZaKMWuFNTlBPTlBkjrup9Jwt4D4Oy8AsgeerXn/GGHE/4d5asDomi8WZbja0qTEe0G2+ES406dso+70S9Dxaa2s1r1LkEWhgLaSPhG469MUWV40zIrsrKXUB7EAAHfcweo64nqXg7NUHbXSNTaDTMggWkH4gYPUdDvjdQz7IfKUP5ioI1Ahhvp13mR1ECPpjpXV6IO1spc7w9KqllIsLwt4HZcInyyrobTqouQQTfS06RAN0YTBU23+RfDOI1KlIO8ipcQQCrC9wN/swDA/AY+K5p6DVSWR3BdSNQtFwu5cRfcn8qKT0ybito88W0mSjRNJC+htRCDUBJtAuRzDtGwwo4XWqSZRwSJcOpXSxJPLIsF6HthzxExL03ilp+NSbN2nYj57zjRR4sulj5aBIg6wS1uskyJJ3M4ZR+Ac8UzYKIgAaR9/UN/Wd5+WNuQ8RfyZ00nnVJKEkqJ/tmw9owrpcRp1AGWZFpa4A6HuL269seZnLhiDyyBNpOo9Iab2uflhpUJGzqFLMUczTplh8aksCWOl5hxO4g3HpGOfeOuGinzUT5iyBfSdA7mwJ7avrgnwpXYg5dJYyWMzuRN9yLgbdMG8UyeYq5Z0q0NVWppvTkWU2EH1MwN8RSqRVu4nP8AhvCK9QHy6WteswF+sxi0yWVyVHLMKiU3qaCtTUxMCena/UdsAcK4HxDMJ/LUaXkZdWIaq4ZSwm+kNzE3N4gmNsE+MvBn8tRNU1KVQtCojU9VVo3htQEAXkD88O2ngRJrJN8SzeQZ/wCitbTAFysT106r6e04zC7MU0WAU8u3wkx84x7hhX/g3ZWhrq8xswJJIEjUJOoREgW9/fC00WWGGm4Bub+u3uPf2kYteAZAa/Ne2qwFSCbwLr0O9sC5vIq9J3sAuowtuUyGE9og/I4LQExNwrIPqKEkA8xIJFj27+vvvfFaMmPK8s3BG0BgbnTPebH9MKMtmkVAJQCTaY1Eb6et7/5OH1KsYU6gF2boRIkRAuTaZtufQjAwAju40AEDdg1mhRYmxB7R7GbYEq8MqVgysCsSRG8KeUi07n6j6O8tlHLs6AHWqyS0BSDEzBvpHSLjbD7LZMaAKdgFK6rmADBjWSxOqb729cZYM1ZJZDjYahUSuqlQ245NLqJuDIhuh/vjD/wZxBHGVNQBFYjVcmVmEv0UmNyO0ThHm+A062ouqSjlIDSLRGqDaxEje/bA9WlWp1C/Ko1SaQjSVghlEwdJkGLX374Vp+gqj9DikNxj5egG337Y5NwLxjmKRWoJq5ZhLBmWUHcMWHT7J7b3nHQOBeJ8rmzqpVE1gDUuzgETcG4HrtiNpYa/4Up+mGZnI9hgCpQZcUSsDscfJpA7jCy4Iyyh487WyeZqm18DVeHzcripNMDYY9ZBib/TXtj/ALj4iAznDCJsfniI8W+FkqAVQnOhBI+8oNwf33747PncuCs4i/EcU0Y79AO5OwHzxL8uOSRRNTiTWTzRcemGmWqQ1u1/aMKeF8BraZkCf2MHVuB1SpAcgn7UC3rh5KN7MrInxdnxms2AOZaXKP8Acfi/ID3BwZwzhc3M4YcI8Lig2mow3+I9fc9D74scrwlYtEYdzSVRAl9E3DkZYEfhh/l5OCaOQA7YI8kKMc8rZVKj6y9MRP8AjC/jnCUzCztUX4HFmHpPYxcH8xg1q4GPnQWwvZr+IeqeyC8OcCrVEceV5WppV2IBKk3EXgfIRbD7h3hFtMKyPYyTcz9Ld8XfCcoAMM2oKdwMd0O8lZxzcYuj89eJeC5jKMRWVvLYwjRNMknm1GZVtomO974nKpqEaaeoiZIsZM2tvGP1FnKC6GDCVIuN8Q9bwll3D/0z/uG4Hy7euHfL0wxFxd8o5NR4a9X+kAuoLqcixj1Ajr+PrfD2hQqrTSkUGpRILKYVNhOoCP0jBHiThH8qaBObq09RKl1ADkCNOp/iNiRPYXw34T4wpin5dXzKzpIZ3KfCDY6aZ2mLxPeTjLktWM+P0HcE4XVPIySpUnlXla5uTIXVYXGHuRydaghGlKxXpq0HvABXpaJN8Q3H/wCJzppTLCkOSfNOsIokCBEF4HVQI9cAp/EHNOVo5PQw/wDkrCn5QLTbS1RngRuWEm8AWwXJv0KopD7ininPVNbCglOmFJRma8ReSSCD2IHUfMb+WqZhKFbOMAqJKIgJXmAnmggza+4jfCvPcNoAN57LTdhqaapeWMS11XUZIEktbtiaprmeTL0nq5lNlDKy0xM8pDb0wBIBgHpgL6Fr0V2Y4tkkOk5VXI3JBb5Xa3tjMSua4dmcuQj0VkgNKIADP+23SOhtj3D9mDqhrxmiMvKl+RhZFk3kCGMWPXVImPS+uhxBVp1CVUUwsAL1MEEXuN+vb1wHnsu1amtRHIrhBaLMVF1CmZI5oJgn2jE7U4gyI9OqpLwQCwBiQoE6r25iB30xtiikRcR94aZ66VKSjmUyHIBN7TDdYjFBksm9NEDQYiehAuV+K5te0b+lpPwzmkWt5jJFMyDcmFsQSbTpYX7hjvF6l87UBASioRd6YEvcSIgwoBjvPpIwoRkyuyyrAdQBa8XHX7W56XwTk+KhqZ1HTDFZQkgEWsRtBB32jE5mOL1KYUpTUKXjR2BN94/qapJ+d98b2z1QnS4Yu1kphF3kHmUW1EbXiwHfGYUfVKvpLImpmhjqYgGoBd5vMmQZ6FveN9HwrmKwO9Is0tVM6o6BE1WIkjUxHt1xYeGvC1HK6qgQea92bsTuE6AE/uAMUZpaQCRY+x6Tt7Y53yt6LrjrZD5fw8KdJaagkKsc15EdbafwwpzvC6dBgyoqtO6JpPvqUSPfF5nn/f7vifz6azpZTbY/oQf0xzKcu2To6qsAmR8W16MSdY9bNH+6L/MHFFwH+JFOuWQo9N03V426EQTI/LExX4MYMXvOJzOZVqDirE6Jn/aRB+cYpGv6XQko3s67W8aUgCf8HCbiH8UMrSEuHPoFJ/4/HEPVzIa/cT/x+OEP8p/M16VI/CWkj0AJ/GPxwyi9yk/9C9V6R03KfxE88AUaFUTtqCi3yY/jgukKlZ0aqFEGwH5+pj88ecE4OtMCBiny2TEYkl2eCmIoHp0liwB9NsbauWUr2PbBJyg6Yz+VEYt1ftE+y9Mnq2R1XjpgdsiU+G3p0xV06cYX52nc4hOFKy0Z26JY8WKMVZGBF+kEdwZwNxTxGKVNnKtCgk7frhjxOkDBi+31xMeM6QGUrdP6bfkcbjhGSsWc3F0OPCWefNIazroUsRTU7wLEn3MiOw9cWWToSBjnn8OOKI+UpKrDVTXSyzcEdx674vMrxGO2EbjGbsbLjge0aUbY383phTS42OsY2HjqY648/HWzllxTvQbU1RtPvhHmrMYEA9jt6YMrcbQi2FGb4mokkgDEubkjLTLcMHHZH/xFzH/g1GYXpss8oMgtpEBgRuQfQjETwLxF5TJRghSshmtJI6NMHcgEx9cE+MfEwrUq9EOYNQRtdQwBAI3FpJ7yMT2Uy9F6ZYBwBZkk6VO+wMkH9MW4YVGmS5ZXK0UmdyGWrkmop1XNpWZJHOBvzGZBvI3jAtLh2WT4KcSY0+YwJvYDUYJJA2+t8DUs3TKimQFgW5jBjuTLSQZAtfa+PCy09LeTMH4lJUzMmR8LC25v6YskibbKGtWXMFW1NysDq+OChkhg4JsRte1pvjZkA+U8ys9U1i7atbSCLRspiOw6SBhFls86kOo1TYgCxtYRJ2CkSB+cFpR4qrN5bqApGm4A0ki4Ybb7wO2FeNh3oYUvFZqS2tDePhAiOlwx39ceY554o4QaVcqgIBEwIA3Itfa2MwaTBlFcWbzQrjTqNgokRMySbjmUmbWOBuMBajww5YLUyRcA3ljq267SQTHWa/KeHP5hC7OaZIt2Fpl5uBBEjpItJIEuuSzADiWYG3nQTJm0wI0x29DO0sKSFPPshqU0B0sAumCQI2KkmdQPWLjcYp8tqaka5qPSA+1MEtFwwgaoMCNgBt0x6vhpmYTB1hlhiUkkqQeVWgfr2wvzOXNGm0tyophSTBiRIaVJBbqBt+JzQPY+4RlKeXUisdaveGB5RudzMEEbkXxTcDppVzNNoGlV1rbrtueY3MgnqDiGo8TLUkepOogBQTfsZYAsBN5jr8sUnhrPgMPLAkLzQDMWHW5Ft957zGF5U+uBuOu2Tq9GiSbGCB+/nHXHxWyhJvMnecJeGeI0JVCwDMJCEgN7i9/l3xRZXPobH8ccP4vDwdbbWVkXZ7LGx37/ALGA2yU9MUFfO01kkgdycSvF/HGVoyQ+tvupzTfuLD5nGlCLeGGM3WjY+Xjf54jP4gcQpUaDSRrflResmxMdh3wo8SfxXrOrJSoikT9v4iO+4ifrjmtbOu7HUSzMbkmSfc4fj/T07bEnzKqRYeH8yGWCSLG+PDxQZWvSqxIU8wH3TY/ODOEfDqsKL7dMZxU6ltuAZx0dRbxZ+hOBcVp1aSujBla4Yfv6jFFQrqeuPyt4Z8SZjKE+S/KTzIwlSe8dD6iMdH4T/E3VZ6JB7q0j6GPpjncJw1lDKUZrOGdn80Y11Mzv+eI7I+INYUqCNQG8dRj3M8c0SSLATv2wvkn8CoR+lPVzWFudzYEmfrjl3Ef4uIf9Ki5P95Cj8NWIfxD4xzWbBWo+lD9hLD59T7Ex6YPi5J7wHyQjo7XlOJLVJZCGXYEbG4kjCD+IdcLlqgn4kMfX/n88DeDK/lZNS1gBuflM/PCzx5W15c3v39CRP6YaEVF0hJZVs51kqpDqwMMLg7fOcUNHxZmVABzPtZfTeFnvv0xMlIFuv4e+NSxN9pv7Y6Wk9kE2tHXvB3E849Z6eatpUEWiZJ+WOipkkIBk3Hc45H/CrNF2qKSSEVdM9JJsLbWx1h35I9fp7Y55qKei0W2tnK/HniLMUcxmMtTcKgCkNcvp0qxhiYFyRaCdvfn+Y4pWZtXm1CRsSxn87fLFP/FRYzuqfjprPe0i/wBB9MSKKI9r+/pPffF4JUqIybvIVnuM1qpHmuW26AdIGwxu4bmgoEHQ03aent16ewwuYAxG56AdZ2GCUyroFZkdZusgjVEbSLj9Rh7FKJn1qEdSpPNzLE2mR7wDEzbbGvMCoOT4kAgtst4s2o339xYi1sH5DKtVBNSnUQby06jO/KOYC29p6HDgKWQeTqW0HVZjvNp0hQLAD3MzfBRN5HVRIZX5dyAZgERJn6fnhhQoAuXVhpgNB2MkgiZEEEdJgkYKbhaqXYMDq5YUqAJveQwL9dK2PXAQ4cEXSkXBLE1WEsGgjlgJHcibAeuB1bCpJbGNPO0gADWroe3lhxe9mWmwO/Q/jjMMKC5SkqolLlA3CU2n1JcFiem/TGYPjYPIj58YeK3p5cJSYqzkgzIKqDJI9bzMn4gT0xL5HidR6ylzUBNnLGZTsNZ3Bj5YJ4gyVarMGRUB/pqWgFQToJLAGINz15e4x9cT4eEo0q87HSdSk6lkgkjoRv7gWvgejXkoKeXlSwbnKxcM0rJJkQSACSQQIuNpxpz3D61NC70zz9A8wEMhiVmDvHaJ3sYrO8VZamtGkm6NJI0z91/bbocG5LNVan/kIX1rbUJsfQgbxEf9Y3Zm63o20sizu5DAgNMA/wBokH3Py7dYNaoKXO82EJBvqi286hHrEAWERjXlc2motZdQGspYa/vRsNUdhcbQSMDcXqEc1JOQ2GpSIJN3A+EztLFt5EHDJqhWmmKeP1qj1lqFSgJGljM2PUySIM7R6d8a8z4kzK8tOvXp6bECs8GCbgFiVtuJOD8tQNelG5FpEt/9tuUQSOnpM4WUOCVYLBQY+KYECBc6oHXcHodrSjSexk2eUeO1TPm1KlSYjWxaL3PNN/8AnBwzj9Iws/lVMl2CRPxA3PppBuMMOG1AywL4DSRTjd4BOK1WIU7QIMe9vXCrqMU2dykoZG/6/wDeEVCnzEb+vp/3GCgTWQqgCBacb1zOnXJIBUraOot+MY+qVKJxqzuULSw6AfiY+uAO00hblgJMmB1wZlq2km//AF0xpoZaS3oP1/TGkpeO+GJJ0dd4FnpoqR0QA+hi+GbsHpsDuRHzxM8HoMtMkbxbtsP8Tiiy7Ag/9XIxyzWTqRw0nBPD6HmVEQbk4Fw58NUZeTjpZyxVs6xwtV8lUW6gkA977/h+Ppie8fwKFtxvA9QB8r4o/DT6AARYf/zA/P8AAYQePKJ8tjErEwesTJHaN/pjnj/M6JfxOba53mP31xqZQftfX/jG7zVt+UQQffqP3bGumS0KACTYfPHScpefwyplVqGLsRB9AD/knHUFqyMQnhagKVMDsN8WFGsAsk3/AOAMcXLmR2QVROWfxOoF88dAJ00l1R3uR+GJrM8OZXRFDFyoLACYMnoBMaYO2KHjmeapm81VVoTUAJMA6YUfis+nXDLwjnqLpUBQGo3+rcszKbSBIFjaRta18dUcJHM8sWeH6a/BTSGHxOw1EkkgECBA94i8zfFFl+Er5i1Wao7JsH0ECOkwdI/tEHcx2FzaUKOZZjpphkGknkkAmQfWIkCNhacOKddKi6tQVT8DNEtbVyzygwJvJtPvS8C1kGzOdVBqdwhJOkRYj+xLlu0welxvgWlximagVQV1TDFTqYgE8sAhb3677zj4qUySTSBMg6neZjoyo4v1OozPuIxqpcKSmxeox+EXP67369o23wVG0I5UzcFVTrC2sLg+9xygGRMReDMdS+GZQ13MjQLktpJLHssA/wCOsxj7yz+auoMlNI0lqjzv2B2tsYA23g4BbjjBalIE61vIUQ6TIKAQthtuT3jBusI1XljdqVOny+dfrJcwZNhocCBt19zjMIaWbBEmrScG4JQzBv1nrOPcJ2YaAct4UrLDVSqIebSxBcCbqWAAgr6wCQY64MzuSNPKlKZ0oGvz6pkDc3USAPQESNxgDLeIalEKPL1C7CTpuZJAEEd7DeZGBeLcW87+zoyzMdpm28mRE6iLbYfHoGfZoyHCyYZihGoqqsWAYbliyrsZ+Kfs+2CaeXrZYgVUKrc06lMnRzH7Lg6T1gEz0wP/ACTzUqIxVKYCtoMzqYAKl+ZdVwCTYDBOU8UV8s3lpUL0wbB1K7feX/F8TkmVg1sLo8PIOtXFXmdWvpEReTMGJPWZO3UhUc5XLfbqMHaFIJMyQdugO4M7fVxS8UZatUDVKb06hMB6cTuN0IIeW/tn8cE+LK1IJ5lL4qpEEsJedIKsDtAAPSDBPxHCqT0GUU8gFHNuqh6lJkRwdWhdJOnVsCRMmSLdTaRJC45SPlipRLeW32STIvIBvJG/xdu4E1h4PW8mn5VZ69OdLNEFCCBBQ9BtAntaxwoyPDqy1TqKFSDJBLBp3EEnTtMWMjabYNgoQ5X+Wpia1JqpIEHzCAu/RNJ3BMnvtjdQrUHfTRpNT1QQCS0QLzJJINj8sN+KcPoOVZUIdhpmCJYSSp6FoFjuR7TiWy9RKVeWEKOxvG/X1P72wdmX4sfvSJDDSbCSBJjCvhWVU1Ksm2ke+/54353iSqJpvOocpB9N2/KMI8pm3p1J1XMgyYB9z++mAkxpSQ6fy0s7KLWv07xvgSvDuCjGN5Anr0mBMdzjzNEIyssajMkXAEgAA+wH1wHnszPwzI62t0JsBv3wUjSlgNytRA+poC1NYE32i0+vfAObUBjBsDf64BdmhQZgbD33wyywY0mME6Z1T+veOmCTRecKzJKAXAi1vaP0w0y2xv1X5w1x9BhL4YzVOtlhDKr04DgmOkar9D+eKKnyhTMg373m/wCOOaezqjlHL+J+G3V30RpkxNoHbDHgmT0VEU25ZN9zab4u+IUULGw01IaYt9T19MIs7wuYKCCLjrH3vkQJ+WKKdqhOlO0WWkKBHWD+GFXitSaFRQC0U2IAvICnV+AGFeU40SAG6A3+XT8Prg7N57UsQZMyskSuxBIMwTYib7G04nCFPI0nao5Flso7/CrN6gWHudhil8O8FKnW4lhsO3774raGSL/EwCiOUQq/S21thj4zBWkPzxVzvCEjCjdSrKq3sB36zhPx/wASMgCI0MevYfrhTxPj2lrgOBfTJH1I9MAPm0rmxWgx1RJlYiwLnmTsDtJ6DGjD2zTn6QHxHMM0B999osJAwV4d4hVpMwoAEuADygtAk8k7d/WBgMqwOlouRqJYEE/7hYj2n88e5TLhqkNqFMm5RSwA+W4j54oQOmZTMQF8vWzEc1OoZBO5FyfXvBJ7xhlVyqLTR5/l0UkllGlLySANlHqsG29zKHJeLMmilgKhcW0uumRaY+IACYiZscIs/wARIzFSoR5itoOksDohQRB2EXj2waNYdnuKl6iBJVBMtc32+CNUgiJPczdbLeIsKhCnXVOpheQTNuUlQJvH0MnBuZrJm1VvMcu39N1Nj1IZZEEb8tyCbE4HzGUqoEFEKQdR8sAkoVMByIEGLmCQL2wbYArJtkqFU0a+WqOgAIepV8plnSeVdSLbtJJ+uK3hmfyddj5Zy7gg2fLsrBSIZDU16Ty9cRtR6zIGZqJMEKxRiRA09QJibKZA3icAZfg8uNddXaDEozhP/qYE+m3z2Tox+6OqHL5K016dO3wK7MB8+W/vPv2zHM6pppCN5ZKiPW24MgmZnGYbxxE8jLvw94LalSD5hdLFSxRakKknVeZCkCDK7EW9Zk8Po+YKuTdqtzFOqQpe9ylVhzLf4Wve/bCXO8VztTJU6NSswo3IDkAv2ExqI33Nyb9ME+FuL1AFy7KBSLB1j4gSAoKm9jAlfoRthJfUUj8Y0qcLrOKpXSC6q+l+Qwupfuwtjsex2wgfh1almCa1JqLSWWftaQTeSZBgDtfcXOL/AIrm0y2WatSAdlICiozHS3wkESCSJ2MTAxz7PcRqVvLqxLcwKkabglgF0gdDYAdxeMGLvYJKngc8cyC1UastOitVkJIIYWiZUAwrgj7W89LY++H501D5XkIKsLqp1UDiRbWC7TMQIa+12NsIeB8XdKuh6hNJwBLdALqR9IMb4qOJ5BPIq6X0VCFIfniFJNqmwQkiYja22FlQ8bDvF+bMKKZdKtI6k0rABYxeIUBmvzAm07G5eSywZCGJV2AKuAE5iI59IAm11jse0TVLPUqFB6q1RUdq2iQGVQTzEmILEIAJnc3nFZl82tVQ0zIMyOUj1F4OmwIJ7HfE5YWB45AM5wf/AMZqia38qRVWZiDIYiALAghhut7A453xDJszKCdSkyrdTPSe4giI3n1htxLxLmMvmRVouFZlAIC8rRAKkGzARY+pvfAma4jTqQQTTDyxVRPlvuY2lSRadp9BisVglJ5EGaVUZgDqAJFxBta/a+MdPhI2+tx+xhvk8uz5hjysJJPLqDW2CkXJ7C+5GFlVZdioKAGwna9hbY/lhhSl8PZBXoPUdpO0NsBsN9u/09cK8zl1YmpT0qJnTItf0EekC3tgHLZutrlCxY2I+IEe379MG5g0xuDqIlhzCGJBIj0v2sPXBQHlGqhQApuxVgRMOByhuncX2HqekX38E4RVqJWemwVV5ShuSCDPTt1AneMBqmm4BgiQskSDvYGfTBeTp5iks0w4WzSR/jr9MBhSFuZyxUjlIix3ubn8vyxceHfEWqiisSWWQZ/Az1t+XrhMnHFdZZF1/aERPQEWkWJ26E4Hy6qSRSEOCdIJs25i+x3jofTCyjY8ZUy4q50HTbZZPSTfpO8dYvvhnwkB2UiLXn8gfpiCyFWsy6mZlkxEC0GCCPQ+mHmZzbCmClfyyoJJgTpiD0+83TuO4GFXHkZ8mMDhuFUjVZacRJPQ6VJMT6wYGPc2qU+YAQu/cDa3Q9O+IDh/iOrl6j1AoK1CNYiLCSvW1j+AxS8S4tTI1srqCJYGDN7XBg9dj3wXH4JGT9jBONIDzDl3ib+3pbE5xbiS1HYLqA6TBJPYREe/bCji3EQr6abByTMi4vfrvvsZ+uNeQz9RUc1FLGmQec3knSB3HefTGUMjOeMBDcHCI1atJEjT9mSfnt03+fYzKZWk5/qoq1SDykEEQCQAmywq7kCdx6CfzbZpfNqv/pERTCHSASACIkEg9D0+eG2cz1LykaQ1UElVDHUCwhyw7R1PcYdiL6KMpSKuR5akBiebYTveJE+oj54a5zjIRboSbEi0gH2IMXF4v8sLaYBUVAW1noQB2mCSAQR0giNxjXX4ijEzAaIY6QZECN9veJ9+jKqJyuweqVZtYD6N3Uc2k/avbqNu2BaKgk6fhF9M/KJFxY4JEopZQHpkBWMMBNmCloE+o6zscamCqNYF7chNzMztbTa8dwOuMzILydd6ZVQgnoYvIIbmggwYvtuThjks9T83TmA4RQTFPSzltwEF1FibnoLdMJqOcZdh6ybSYImRc+nucY2YpELqLTM7AmB1M7HsAduojGMNs9n1rMpy6LQXRpYE65IPKbj4tIEsbzPudOVzl9JZSpgGyqSbfaXcfMW39VT5i7FtMSbWJ7i43gjf33x5QfW4JWV66VNpBuOpiJ/xg3Rqsoaq1mJI8gjpJUW//Pf5zOMwtTgxM+a9VWBiFpMwj3LL+WPcYw24PkhVpVvMqclImBplxA1jSDMgyRfthZ/OJXqUkVGpPqgVF3C31Hl3gTtEYFPEajE1adTSRANOIGkCAIA0kQTbpOPvNoKRo1qdXRUYTpWTonfmO9jBHSe2JlDfxOnXyuqk7B5BHmXI0Ha/3ibwRIsQcBZGu5lAdSnnClhCst5AIsSAR0seuC/PqEaMzFWnIIhlkXsUO0QfhiIPTAgp6Sppw2hryt2MgEeq2/HBM7DOHcK8xfN8xERRJUmSP9q9bwYNvXD3hXFSNNCqxfTytoNiOlwJMf564QjMJKeTrWo0zTVZgzaO/fSJid7Y38NVRW/rv5Ya7OLFSQCSVi8bwPT3wGrCpUOs/mFo5dFKAgVGQooA8xDykn4ftAH4TeBbHuR4m1DMLQMLTeNBnVCG5UkG9wf/AGEmMG1eHpXorVy7rUNNRcoVLsSCQQ4BOqLdjO+2BOEZmlUpDLuiiqL09aQA32ZF4E9OkwRhPQ4u8WeHgup1Rgour69XflZN1uI1bbbXGEFOirpchYEEmOgMX97fP6VtGkXcLXLMxZlZxbSsAQ6EmVLC+0mIMi8dn6Bo12RfQgEBokargz0PXBg/QvJH2b8nlX5qkKxQ2cOoXbZvwAmN4ODeHcBqBiTDGSGKsGA+8HCzHeCINr4n2QhyBJBaAQIkfPbvGKFQipRbMiuJhlqIyFmUEqwUbjlIGpm6CxEDD3QlWfVTha0yS0gk3E2YASbdOpue3zHzFGmxOlyA19WmxMCR7g2gSZx0PP0OHiiCtTzFgNrLeadNwBLSwJcaehBkW6TLUg4C5cU9CtNTUC1uwb4p9Fi0DAjK/QXGvZKCtURiEaN/sgbdL/v0wz4JlhXkq1QEEBlDdTcehErMW7YHzHCKsuKaebAk6RJAkgELJO4II3EXAGHfg3iBy6+RmkIoVSHVuisSAbmwlRsb2HfGkjRbBc3wUu6slTSV6hQLRa4Ok3tbpj7zWSgry6RqtEnTeSQbmOoEk274q8zkGY66LaqQ2LTcSYi0nad/ynC3M1H5S6VQ2sKhW0vcxJI0gwZHY/PCpsd0yczuZcQ7EalENGzADvsGj6jvgWo1as14HKoKb8gIKgiOkAn3vE2pKlWQD5D02YkK1UqsgxOhbswmW1BY9d8C5rilCmSoipW6BZAL7y7A8x2jQw39LtYojSs5V6aq7r1CgsGMkg2G0mR3nD/L8GqPSUVyKUiCapAYRMDTqBYj5E9e+BP/APR5uiKippokkFgtBeXUQOZ3WenXr64V02qeYlQ/1Gm2oa4JnlCk8wiCI2+U41NgtI9ajTVmChLEjU25jaEPwyQQTFrX64FqXYTNzdJMMR167DrgniQZGqazTRyRYLJkdF30RPUgnAFWkQLx3mb/AIdP+cMqEdh+Tz700enTWVqkArFgRcEHfffpYTMYHrK5eNS9QGBGkxNwRa/1xuQVKN181FZDDX5lNyLHbruOhjAZYz8AbV0HST3H+f0OCApvBnAaeaap58lQAouQQzA3MQBGkwD87YQZNEVmHxcxCEnTIB+KBI7GJ74eeDcszJmaUsAWpagp3+ORIixWQT2nFBxPwPLnyAlNTJHmAjTtYMFJF5IJ2vhU6djNWiLqV9FraWN17yIJAMxyiNW+2NDUjVdaYkktAOskR2B6Dr+7UHFcm2X0Cu+piGssE6QQIYxFtp640cFerVrBadA+YzrFS0LMAltUoR1vtc3jDWmCmhbwzgb1wYlQJjVPxRIAEz6k+2NHEc6FQ5dadPlbnqxLsQx69B0i+2+OmZ7LplKVRUMijQ0a2EaqhuSAfvVGuDt8P2bc25KasAdRZeZmG87iCJmwMj6xuGjWfXCsvSXS1aqCp2RAWNvvGIHeJvad7+8Qz9QghSdI5WiQWjYtAsY6ehx5l8qgI1UXbUsqeYTMxYemw6xj4y6lwVQMHBkCTBjvJiSDEdup2xg0aGSoI1NVBgH5G469sZgXNA6jLaj1P6W2xmMYIyyFzCf6igkdLKCxv3gHfBDZ1a3LB1EbQANZtIgdTFrC2MxmAYLzWR8vTTZz5wKifs3UQsdSACJtjbw3ilM66T0y7EaV5up/tJ0hl+9IP0xmMxmhkxXnWYsTCo+u4UfaNjBvaenqcHcAyC1c1ToVWMs0PvuOUKbxEgC3Q+mMxmCxUMuC8bRA6VEmnq0mGY+mx6RJ36bTGCOL5H+XU1RVdgwAU/ao3mASeZZtb0t1xmMxN4ZWOUbMvxlKgZ0BqOo1M8aG2IY7kEQLi1jsSMI+OgVnaqxCushgqxIA5JvvHWdoECL+YzBoVtmcJ4dWNE1EdSCb0zNjcqdtOwnAQz5VmWoAwJuDYLvzLpiCJ2G+MxmCjPAblmajTNKoZGuVIuDqAE94sDcW7DDHgVRqzsKKR5dJjOoDSACZAMi4m0bn1OPMZjN0rMlmgnNUwWLKV0xqYlQwkm2qmQJEGxBm+1saPJdg6NA+HmpWBXVqJUNdWgRcg+/XMZhxCu4fRzPlu9KtCUQGql4imCDMKoJY72Ei+46IPEnjOD5KBdY+J2FlJjZQCbd79Ix5jMLJZCngV5GlmMypb+YWerwZvpUAWEdNvrjM54WKUadSm4bUyl2a2m8WA6SZPWwjGYzGo1lllMxTzVNajhbCASoaxH2tQJKkdPwtOEnijhYTL6EAEGRJPw7GJm+3bGYzCocjKHD3qGFBg/aJG03kb2HQYN4cGo1qXmKCRdAD1HLPtqvcEyo+fuMwwoz4nxdq2mjmFHlz5vJuVCHVJaSTtfcxsOk2+ZVDCC3czHztJjvvbGYzGWgSyyu/hfLNVn7ywdzMHf5H88V+ZzxarGpiqSI7tH5Af4xmMwd4MsEB4uZamZqiWK0QKRAgSRJaCduct0w88BmpQqOqlTSd6ZI2MAEsLQAGUEd/bfGYzAozN3izMvUy20ms6lpPVjywPVobpt8jCqoQkVJAiAwuZA7fTfv749xmGYpj6QA0sJJhpm0mAACCIiPrj7yFOpmHSnTHOxPloDGo2tJIC+5+vbMZhRjvHg7+EuXp5ZRnaavXY6mhpC2ACg9YA37kgWAxmMxmMY//2Q=="/>
          <p:cNvSpPr>
            <a:spLocks noChangeAspect="1" noChangeArrowheads="1"/>
          </p:cNvSpPr>
          <p:nvPr/>
        </p:nvSpPr>
        <p:spPr bwMode="auto">
          <a:xfrm>
            <a:off x="307975" y="-990600"/>
            <a:ext cx="35909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708" name="Picture 12" descr="http://www.microbiologyonline.org.uk/themed/sgm/img/slideshows/3.1.4_fungi_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4154488"/>
            <a:ext cx="35909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8" name="Picture 2" descr="http://i.telegraph.co.uk/multimedia/archive/01456/ppet1_1456179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324" y="3276600"/>
            <a:ext cx="2284903" cy="143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12" name="Picture 16" descr="http://www.clevercrow.com/nz4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7" b="14185"/>
          <a:stretch/>
        </p:blipFill>
        <p:spPr bwMode="auto">
          <a:xfrm>
            <a:off x="675083" y="4154488"/>
            <a:ext cx="2856707" cy="254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89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new top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531303" cy="516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5021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1121</Words>
  <Application>Microsoft Office PowerPoint</Application>
  <PresentationFormat>On-screen Show (4:3)</PresentationFormat>
  <Paragraphs>247</Paragraphs>
  <Slides>22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Tahoma</vt:lpstr>
      <vt:lpstr>Times</vt:lpstr>
      <vt:lpstr>Times New Roman</vt:lpstr>
      <vt:lpstr>Wingdings</vt:lpstr>
      <vt:lpstr>Office Theme</vt:lpstr>
      <vt:lpstr>PowerPoint Presentation</vt:lpstr>
      <vt:lpstr>You Must Know</vt:lpstr>
      <vt:lpstr>Things that can damage DNA</vt:lpstr>
      <vt:lpstr>DNA Mismatch Repair</vt:lpstr>
      <vt:lpstr>DNA Mismatch Repair</vt:lpstr>
      <vt:lpstr>PowerPoint Presentation</vt:lpstr>
      <vt:lpstr>PowerPoint Presentation</vt:lpstr>
      <vt:lpstr>Evolutionary Significance of Altered DNA Nucleotides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Restriction Enzymes</vt:lpstr>
      <vt:lpstr>Example </vt:lpstr>
      <vt:lpstr>Example </vt:lpstr>
      <vt:lpstr>PowerPoint Presentation</vt:lpstr>
      <vt:lpstr>PowerPoint Presentation</vt:lpstr>
      <vt:lpstr>PowerPoint Presentation</vt:lpstr>
      <vt:lpstr>Nucleic Acid Hybridization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lauren.wingard</dc:creator>
  <cp:lastModifiedBy>Lauren Wingard</cp:lastModifiedBy>
  <cp:revision>67</cp:revision>
  <cp:lastPrinted>2020-01-16T16:32:55Z</cp:lastPrinted>
  <dcterms:created xsi:type="dcterms:W3CDTF">2015-01-15T11:57:03Z</dcterms:created>
  <dcterms:modified xsi:type="dcterms:W3CDTF">2020-01-16T21:36:27Z</dcterms:modified>
</cp:coreProperties>
</file>