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3" r:id="rId2"/>
  </p:sldMasterIdLst>
  <p:notesMasterIdLst>
    <p:notesMasterId r:id="rId25"/>
  </p:notesMasterIdLst>
  <p:sldIdLst>
    <p:sldId id="288" r:id="rId3"/>
    <p:sldId id="256" r:id="rId4"/>
    <p:sldId id="257" r:id="rId5"/>
    <p:sldId id="260" r:id="rId6"/>
    <p:sldId id="262" r:id="rId7"/>
    <p:sldId id="263" r:id="rId8"/>
    <p:sldId id="280" r:id="rId9"/>
    <p:sldId id="265" r:id="rId10"/>
    <p:sldId id="266" r:id="rId11"/>
    <p:sldId id="271" r:id="rId12"/>
    <p:sldId id="273" r:id="rId13"/>
    <p:sldId id="272" r:id="rId14"/>
    <p:sldId id="274" r:id="rId15"/>
    <p:sldId id="281" r:id="rId16"/>
    <p:sldId id="279" r:id="rId17"/>
    <p:sldId id="276" r:id="rId18"/>
    <p:sldId id="282" r:id="rId19"/>
    <p:sldId id="258" r:id="rId20"/>
    <p:sldId id="277" r:id="rId21"/>
    <p:sldId id="278" r:id="rId22"/>
    <p:sldId id="283" r:id="rId23"/>
    <p:sldId id="285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482A189-0F0B-414A-ADED-B28C253C32E9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22F00320-D78F-424F-8F38-A6AB349AE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4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9BC8CDA-84C4-46B1-B3FC-1785EDE468DE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25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1" tIns="47471" rIns="94941" bIns="4747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8F1DCA0-2E33-4E0A-9FE7-C04DF249511B}" type="slidenum">
              <a:rPr lang="en-US" altLang="en-US" sz="1200">
                <a:latin typeface="Times" pitchFamily="84" charset="0"/>
              </a:rPr>
              <a:pPr algn="r"/>
              <a:t>4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3"/>
            <a:ext cx="5140960" cy="418337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11.3-3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Inquiry: When F</a:t>
            </a:r>
            <a:r>
              <a:rPr lang="en-US" altLang="en-US" baseline="-2500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1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 hybrid pea plants self- or cross-pollinate, which traits appear in the F</a:t>
            </a:r>
            <a:r>
              <a:rPr lang="en-US" altLang="en-US" baseline="-2500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2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 generation? (step 3)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1" tIns="47471" rIns="94941" bIns="4747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1CDF9A8B-682C-4577-9A84-B73BFE5E75CE}" type="slidenum">
              <a:rPr lang="en-US" altLang="en-US" sz="1200">
                <a:latin typeface="Times" pitchFamily="84" charset="0"/>
              </a:rPr>
              <a:pPr algn="r"/>
              <a:t>9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3"/>
            <a:ext cx="5140960" cy="418337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11.4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Alleles, alternative versions of a gene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AAD1A9D4-D773-4594-96D9-68127B478D2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1" tIns="47471" rIns="94941" bIns="4747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8F1DCA0-2E33-4E0A-9FE7-C04DF249511B}" type="slidenum">
              <a:rPr lang="en-US" altLang="en-US" sz="1200">
                <a:latin typeface="Times" pitchFamily="84" charset="0"/>
              </a:rPr>
              <a:pPr algn="r"/>
              <a:t>19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3"/>
            <a:ext cx="5140960" cy="418337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11.3-3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Inquiry: When F</a:t>
            </a:r>
            <a:r>
              <a:rPr lang="en-US" altLang="en-US" baseline="-2500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1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 hybrid pea plants self- or cross-pollinate, which traits appear in the F</a:t>
            </a:r>
            <a:r>
              <a:rPr lang="en-US" altLang="en-US" baseline="-2500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2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 generation? (step 3)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1" tIns="47471" rIns="94941" bIns="4747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8F1DCA0-2E33-4E0A-9FE7-C04DF249511B}" type="slidenum">
              <a:rPr lang="en-US" altLang="en-US" sz="1200">
                <a:latin typeface="Times" pitchFamily="84" charset="0"/>
              </a:rPr>
              <a:pPr algn="r"/>
              <a:t>20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3"/>
            <a:ext cx="5140960" cy="418337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11.3-3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Inquiry: When F</a:t>
            </a:r>
            <a:r>
              <a:rPr lang="en-US" altLang="en-US" baseline="-2500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1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 hybrid pea plants self- or cross-pollinate, which traits appear in the F</a:t>
            </a:r>
            <a:r>
              <a:rPr lang="en-US" altLang="en-US" baseline="-25000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2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 generation? (step 3)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66D06-8FA3-4420-AD11-E47580CCEEA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66D06-8FA3-4420-AD11-E47580CCEEA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0FF2-F150-40DC-A22B-17077F4DB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51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0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6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15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8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0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2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0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0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0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1A2C58-6EEC-4C83-92D6-114AC274574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29CFED5-4349-44ED-8F15-E9E98CC9E7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EA55-C6D0-4BC9-82F3-8CF534975EF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9FDA7-5D5E-4400-96FA-C0DAA8111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5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0EF7B7-AA07-4750-B66E-D2CBC7B82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FC466A-A86A-4652-8836-FF3F42141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7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ngbloodbiology.wikispaces.com/file/view/mendel_P1.gif/121249395/mendel_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702549" cy="51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313674" y="982275"/>
            <a:ext cx="1839726" cy="1600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41440" cy="1442674"/>
          </a:xfrm>
        </p:spPr>
        <p:txBody>
          <a:bodyPr/>
          <a:lstStyle/>
          <a:p>
            <a:r>
              <a:rPr lang="en-US" sz="3200" dirty="0"/>
              <a:t>What is the genotype of the circled flower?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47800"/>
            <a:ext cx="1295400" cy="1009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4808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ngbloodbiology.wikispaces.com/file/view/mendel_P1.gif/121249395/mendel_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702549" cy="51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222611" y="4419600"/>
            <a:ext cx="1839726" cy="1600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41440" cy="1442674"/>
          </a:xfrm>
        </p:spPr>
        <p:txBody>
          <a:bodyPr/>
          <a:lstStyle/>
          <a:p>
            <a:r>
              <a:rPr lang="en-US" sz="3200" dirty="0"/>
              <a:t>Is the circled flower homozygous or heterozygous?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2438400"/>
            <a:ext cx="3048000" cy="10096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600" dirty="0"/>
              <a:t>homozygous</a:t>
            </a:r>
          </a:p>
        </p:txBody>
      </p:sp>
    </p:spTree>
    <p:extLst>
      <p:ext uri="{BB962C8B-B14F-4D97-AF65-F5344CB8AC3E}">
        <p14:creationId xmlns:p14="http://schemas.microsoft.com/office/powerpoint/2010/main" val="27339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ngbloodbiology.wikispaces.com/file/view/mendel_P1.gif/121249395/mendel_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702549" cy="51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222611" y="4419600"/>
            <a:ext cx="1839726" cy="1600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41440" cy="1442674"/>
          </a:xfrm>
        </p:spPr>
        <p:txBody>
          <a:bodyPr/>
          <a:lstStyle/>
          <a:p>
            <a:r>
              <a:rPr lang="en-US" sz="3200" dirty="0"/>
              <a:t>What is the phenotype of the circled flower?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47800"/>
            <a:ext cx="1676400" cy="10096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6600" dirty="0"/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40098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ngbloodbiology.wikispaces.com/file/view/mendel_P1.gif/121249395/mendel_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702549" cy="51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638800" y="2819400"/>
            <a:ext cx="1839726" cy="1600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41440" cy="1442674"/>
          </a:xfrm>
        </p:spPr>
        <p:txBody>
          <a:bodyPr/>
          <a:lstStyle/>
          <a:p>
            <a:r>
              <a:rPr lang="en-US" sz="3200" dirty="0"/>
              <a:t>Is the circled flower homozygous or heterozygous?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2438400"/>
            <a:ext cx="3048000" cy="10096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6600" dirty="0"/>
              <a:t>heterozygous</a:t>
            </a:r>
          </a:p>
        </p:txBody>
      </p:sp>
    </p:spTree>
    <p:extLst>
      <p:ext uri="{BB962C8B-B14F-4D97-AF65-F5344CB8AC3E}">
        <p14:creationId xmlns:p14="http://schemas.microsoft.com/office/powerpoint/2010/main" val="31626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ngbloodbiology.wikispaces.com/file/view/mendel_P1.gif/121249395/mendel_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702549" cy="51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638800" y="2819400"/>
            <a:ext cx="1839726" cy="1600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41440" cy="1442674"/>
          </a:xfrm>
        </p:spPr>
        <p:txBody>
          <a:bodyPr/>
          <a:lstStyle/>
          <a:p>
            <a:r>
              <a:rPr lang="en-US" sz="3200" dirty="0"/>
              <a:t>What is the genotype of the circled plant?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2438400"/>
            <a:ext cx="3048000" cy="10096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600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11751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ngbloodbiology.wikispaces.com/file/view/mendel_P1.gif/121249395/mendel_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702549" cy="51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4572000"/>
            <a:ext cx="990600" cy="1066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41440" cy="1442674"/>
          </a:xfrm>
        </p:spPr>
        <p:txBody>
          <a:bodyPr/>
          <a:lstStyle/>
          <a:p>
            <a:r>
              <a:rPr lang="en-US" sz="3200" dirty="0"/>
              <a:t>Is the circled flower homozygous or heterozygous?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132" y="1219200"/>
            <a:ext cx="3810000" cy="1009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There is not enough information to answer the question</a:t>
            </a:r>
          </a:p>
        </p:txBody>
      </p:sp>
      <p:graphicFrame>
        <p:nvGraphicFramePr>
          <p:cNvPr id="8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782427"/>
              </p:ext>
            </p:extLst>
          </p:nvPr>
        </p:nvGraphicFramePr>
        <p:xfrm>
          <a:off x="32197" y="2628900"/>
          <a:ext cx="4038600" cy="388620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A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ontent Placeholder 5"/>
          <p:cNvSpPr txBox="1">
            <a:spLocks/>
          </p:cNvSpPr>
          <p:nvPr/>
        </p:nvSpPr>
        <p:spPr>
          <a:xfrm>
            <a:off x="6934200" y="3628699"/>
            <a:ext cx="866104" cy="404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US" sz="6600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8042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ngbloodbiology.wikispaces.com/file/view/mendel_P1.gif/121249395/mendel_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702549" cy="51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410200" y="4572000"/>
            <a:ext cx="990600" cy="1066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3132" y="1219200"/>
            <a:ext cx="3810000" cy="10096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1000" y="2057400"/>
            <a:ext cx="4267200" cy="1009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US" sz="3200" dirty="0"/>
              <a:t>Work with the people at your table to devise an experiment you could do to figure out the genotype of the circled plant.   You don’t need to go into detail.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3" descr="11_07TestCros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"/>
          <a:stretch>
            <a:fillRect/>
          </a:stretch>
        </p:blipFill>
        <p:spPr bwMode="auto">
          <a:xfrm>
            <a:off x="1028700" y="136525"/>
            <a:ext cx="7085013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31"/>
          <p:cNvSpPr txBox="1">
            <a:spLocks noChangeArrowheads="1"/>
          </p:cNvSpPr>
          <p:nvPr/>
        </p:nvSpPr>
        <p:spPr bwMode="auto">
          <a:xfrm>
            <a:off x="152400" y="115105"/>
            <a:ext cx="10493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 dirty="0">
                <a:solidFill>
                  <a:srgbClr val="AA1016"/>
                </a:solidFill>
              </a:rPr>
              <a:t>Technique: the testcross </a:t>
            </a:r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  <a:p>
            <a:pPr>
              <a:lnSpc>
                <a:spcPct val="95000"/>
              </a:lnSpc>
            </a:pPr>
            <a:endParaRPr lang="en-US" altLang="en-US" sz="1600" b="1" dirty="0">
              <a:solidFill>
                <a:srgbClr val="AA1016"/>
              </a:solidFill>
            </a:endParaRPr>
          </a:p>
        </p:txBody>
      </p:sp>
      <p:sp>
        <p:nvSpPr>
          <p:cNvPr id="5125" name="Text Box 31"/>
          <p:cNvSpPr txBox="1">
            <a:spLocks noChangeArrowheads="1"/>
          </p:cNvSpPr>
          <p:nvPr/>
        </p:nvSpPr>
        <p:spPr bwMode="auto">
          <a:xfrm>
            <a:off x="2105025" y="1965325"/>
            <a:ext cx="12207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700" b="1"/>
              <a:t>Predictions</a:t>
            </a:r>
          </a:p>
        </p:txBody>
      </p:sp>
      <p:sp>
        <p:nvSpPr>
          <p:cNvPr id="5126" name="Text Box 31"/>
          <p:cNvSpPr txBox="1">
            <a:spLocks noChangeArrowheads="1"/>
          </p:cNvSpPr>
          <p:nvPr/>
        </p:nvSpPr>
        <p:spPr bwMode="auto">
          <a:xfrm>
            <a:off x="3152775" y="958850"/>
            <a:ext cx="2190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700" b="1"/>
              <a:t>Dominant phenotype,</a:t>
            </a:r>
          </a:p>
          <a:p>
            <a:pPr algn="ctr">
              <a:lnSpc>
                <a:spcPct val="95000"/>
              </a:lnSpc>
            </a:pPr>
            <a:r>
              <a:rPr lang="en-US" altLang="en-US" sz="1700" b="1"/>
              <a:t>unknown genotype:</a:t>
            </a:r>
          </a:p>
          <a:p>
            <a:pPr algn="ctr">
              <a:lnSpc>
                <a:spcPct val="95000"/>
              </a:lnSpc>
            </a:pPr>
            <a:r>
              <a:rPr lang="en-US" altLang="en-US" sz="1700" b="1" i="1"/>
              <a:t>PP</a:t>
            </a:r>
            <a:r>
              <a:rPr lang="en-US" altLang="en-US" sz="1700" b="1"/>
              <a:t> or </a:t>
            </a:r>
            <a:r>
              <a:rPr lang="en-US" altLang="en-US" sz="1700" b="1" i="1"/>
              <a:t>Pp</a:t>
            </a:r>
            <a:r>
              <a:rPr lang="en-US" altLang="en-US" sz="1700" b="1"/>
              <a:t>?</a:t>
            </a:r>
          </a:p>
        </p:txBody>
      </p:sp>
      <p:sp>
        <p:nvSpPr>
          <p:cNvPr id="5127" name="Text Box 31"/>
          <p:cNvSpPr txBox="1">
            <a:spLocks noChangeArrowheads="1"/>
          </p:cNvSpPr>
          <p:nvPr/>
        </p:nvSpPr>
        <p:spPr bwMode="auto">
          <a:xfrm>
            <a:off x="2462213" y="4170363"/>
            <a:ext cx="5588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Eggs</a:t>
            </a:r>
          </a:p>
        </p:txBody>
      </p:sp>
      <p:sp>
        <p:nvSpPr>
          <p:cNvPr id="5128" name="Text Box 31"/>
          <p:cNvSpPr txBox="1">
            <a:spLocks noChangeArrowheads="1"/>
          </p:cNvSpPr>
          <p:nvPr/>
        </p:nvSpPr>
        <p:spPr bwMode="auto">
          <a:xfrm>
            <a:off x="3900488" y="2806700"/>
            <a:ext cx="6937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Sperm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5735638" y="5962650"/>
            <a:ext cx="236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700" b="1"/>
              <a:t>½ offspring purple and</a:t>
            </a:r>
          </a:p>
          <a:p>
            <a:pPr algn="ctr"/>
            <a:r>
              <a:rPr lang="en-US" altLang="en-US" sz="1700" b="1"/>
              <a:t>½ offspring white</a:t>
            </a:r>
          </a:p>
        </p:txBody>
      </p:sp>
      <p:sp>
        <p:nvSpPr>
          <p:cNvPr id="5130" name="Text Box 31"/>
          <p:cNvSpPr txBox="1">
            <a:spLocks noChangeArrowheads="1"/>
          </p:cNvSpPr>
          <p:nvPr/>
        </p:nvSpPr>
        <p:spPr bwMode="auto">
          <a:xfrm>
            <a:off x="5702300" y="958850"/>
            <a:ext cx="2279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700" b="1"/>
              <a:t>Recessive phenotype,</a:t>
            </a:r>
          </a:p>
          <a:p>
            <a:pPr algn="ctr">
              <a:lnSpc>
                <a:spcPct val="95000"/>
              </a:lnSpc>
            </a:pPr>
            <a:r>
              <a:rPr lang="en-US" altLang="en-US" sz="1700" b="1"/>
              <a:t>known genotype:</a:t>
            </a:r>
          </a:p>
          <a:p>
            <a:pPr algn="ctr">
              <a:lnSpc>
                <a:spcPct val="95000"/>
              </a:lnSpc>
            </a:pPr>
            <a:r>
              <a:rPr lang="en-US" altLang="en-US" sz="1700" b="1" i="1"/>
              <a:t>pp</a:t>
            </a:r>
            <a:endParaRPr lang="en-US" altLang="en-US" sz="1700" b="1"/>
          </a:p>
        </p:txBody>
      </p:sp>
      <p:sp>
        <p:nvSpPr>
          <p:cNvPr id="5131" name="Text Box 31"/>
          <p:cNvSpPr txBox="1">
            <a:spLocks noChangeArrowheads="1"/>
          </p:cNvSpPr>
          <p:nvPr/>
        </p:nvSpPr>
        <p:spPr bwMode="auto">
          <a:xfrm>
            <a:off x="3340100" y="2263775"/>
            <a:ext cx="18145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If purple-flowered</a:t>
            </a:r>
          </a:p>
          <a:p>
            <a:pPr>
              <a:lnSpc>
                <a:spcPct val="95000"/>
              </a:lnSpc>
            </a:pPr>
            <a:r>
              <a:rPr lang="en-US" altLang="en-US" sz="1700" b="1"/>
              <a:t>parent is</a:t>
            </a:r>
            <a:r>
              <a:rPr lang="en-US" altLang="en-US" sz="1700" b="1" i="1"/>
              <a:t> PP</a:t>
            </a:r>
            <a:endParaRPr lang="en-US" altLang="en-US" sz="1700" b="1"/>
          </a:p>
        </p:txBody>
      </p:sp>
      <p:sp>
        <p:nvSpPr>
          <p:cNvPr id="5132" name="Text Box 31"/>
          <p:cNvSpPr txBox="1">
            <a:spLocks noChangeArrowheads="1"/>
          </p:cNvSpPr>
          <p:nvPr/>
        </p:nvSpPr>
        <p:spPr bwMode="auto">
          <a:xfrm>
            <a:off x="6219825" y="2263775"/>
            <a:ext cx="18049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If purple-flowered</a:t>
            </a:r>
          </a:p>
          <a:p>
            <a:pPr>
              <a:lnSpc>
                <a:spcPct val="95000"/>
              </a:lnSpc>
            </a:pPr>
            <a:r>
              <a:rPr lang="en-US" altLang="en-US" sz="1700" b="1"/>
              <a:t>parent is</a:t>
            </a:r>
            <a:r>
              <a:rPr lang="en-US" altLang="en-US" sz="1700" b="1" i="1"/>
              <a:t> Pp</a:t>
            </a:r>
            <a:endParaRPr lang="en-US" altLang="en-US" sz="1700" b="1"/>
          </a:p>
        </p:txBody>
      </p:sp>
      <p:sp>
        <p:nvSpPr>
          <p:cNvPr id="5133" name="Text Box 31"/>
          <p:cNvSpPr txBox="1">
            <a:spLocks noChangeArrowheads="1"/>
          </p:cNvSpPr>
          <p:nvPr/>
        </p:nvSpPr>
        <p:spPr bwMode="auto">
          <a:xfrm>
            <a:off x="5362575" y="4170363"/>
            <a:ext cx="5588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Eggs</a:t>
            </a:r>
          </a:p>
        </p:txBody>
      </p:sp>
      <p:sp>
        <p:nvSpPr>
          <p:cNvPr id="5134" name="Text Box 31"/>
          <p:cNvSpPr txBox="1">
            <a:spLocks noChangeArrowheads="1"/>
          </p:cNvSpPr>
          <p:nvPr/>
        </p:nvSpPr>
        <p:spPr bwMode="auto">
          <a:xfrm>
            <a:off x="6772275" y="2806700"/>
            <a:ext cx="6937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Sperm</a:t>
            </a:r>
          </a:p>
        </p:txBody>
      </p:sp>
      <p:sp>
        <p:nvSpPr>
          <p:cNvPr id="5135" name="Text Box 4"/>
          <p:cNvSpPr txBox="1">
            <a:spLocks noChangeArrowheads="1"/>
          </p:cNvSpPr>
          <p:nvPr/>
        </p:nvSpPr>
        <p:spPr bwMode="auto">
          <a:xfrm>
            <a:off x="2559050" y="5949950"/>
            <a:ext cx="20669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700" b="1"/>
              <a:t>All offspring purple</a:t>
            </a:r>
          </a:p>
        </p:txBody>
      </p:sp>
      <p:sp>
        <p:nvSpPr>
          <p:cNvPr id="5136" name="Text Box 31"/>
          <p:cNvSpPr txBox="1">
            <a:spLocks noChangeArrowheads="1"/>
          </p:cNvSpPr>
          <p:nvPr/>
        </p:nvSpPr>
        <p:spPr bwMode="auto">
          <a:xfrm>
            <a:off x="1068388" y="5424488"/>
            <a:ext cx="7731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>
                <a:solidFill>
                  <a:srgbClr val="AA1016"/>
                </a:solidFill>
              </a:rPr>
              <a:t>Results</a:t>
            </a:r>
          </a:p>
        </p:txBody>
      </p:sp>
      <p:sp>
        <p:nvSpPr>
          <p:cNvPr id="5137" name="Text Box 31"/>
          <p:cNvSpPr txBox="1">
            <a:spLocks noChangeArrowheads="1"/>
          </p:cNvSpPr>
          <p:nvPr/>
        </p:nvSpPr>
        <p:spPr bwMode="auto">
          <a:xfrm>
            <a:off x="5459413" y="2265363"/>
            <a:ext cx="2460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or</a:t>
            </a:r>
          </a:p>
        </p:txBody>
      </p:sp>
      <p:sp>
        <p:nvSpPr>
          <p:cNvPr id="5138" name="Text Box 31"/>
          <p:cNvSpPr txBox="1">
            <a:spLocks noChangeArrowheads="1"/>
          </p:cNvSpPr>
          <p:nvPr/>
        </p:nvSpPr>
        <p:spPr bwMode="auto">
          <a:xfrm>
            <a:off x="5021263" y="5602288"/>
            <a:ext cx="2460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/>
              <a:t>or</a:t>
            </a:r>
          </a:p>
        </p:txBody>
      </p:sp>
      <p:sp>
        <p:nvSpPr>
          <p:cNvPr id="5139" name="Text Box 31"/>
          <p:cNvSpPr txBox="1">
            <a:spLocks noChangeArrowheads="1"/>
          </p:cNvSpPr>
          <p:nvPr/>
        </p:nvSpPr>
        <p:spPr bwMode="auto">
          <a:xfrm>
            <a:off x="6697663" y="3117850"/>
            <a:ext cx="1889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</a:t>
            </a:r>
            <a:endParaRPr lang="en-US" altLang="en-US" sz="1700" b="1"/>
          </a:p>
        </p:txBody>
      </p:sp>
      <p:sp>
        <p:nvSpPr>
          <p:cNvPr id="5140" name="Text Box 31"/>
          <p:cNvSpPr txBox="1">
            <a:spLocks noChangeArrowheads="1"/>
          </p:cNvSpPr>
          <p:nvPr/>
        </p:nvSpPr>
        <p:spPr bwMode="auto">
          <a:xfrm>
            <a:off x="7415213" y="3121025"/>
            <a:ext cx="1889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</a:t>
            </a:r>
            <a:endParaRPr lang="en-US" altLang="en-US" sz="1700" b="1"/>
          </a:p>
        </p:txBody>
      </p:sp>
      <p:sp>
        <p:nvSpPr>
          <p:cNvPr id="5141" name="Text Box 31"/>
          <p:cNvSpPr txBox="1">
            <a:spLocks noChangeArrowheads="1"/>
          </p:cNvSpPr>
          <p:nvPr/>
        </p:nvSpPr>
        <p:spPr bwMode="auto">
          <a:xfrm>
            <a:off x="5954713" y="3810000"/>
            <a:ext cx="1889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</a:t>
            </a:r>
            <a:endParaRPr lang="en-US" altLang="en-US" sz="1700" b="1"/>
          </a:p>
        </p:txBody>
      </p:sp>
      <p:sp>
        <p:nvSpPr>
          <p:cNvPr id="5142" name="Text Box 31"/>
          <p:cNvSpPr txBox="1">
            <a:spLocks noChangeArrowheads="1"/>
          </p:cNvSpPr>
          <p:nvPr/>
        </p:nvSpPr>
        <p:spPr bwMode="auto">
          <a:xfrm>
            <a:off x="5959475" y="4595813"/>
            <a:ext cx="1889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</a:t>
            </a:r>
            <a:endParaRPr lang="en-US" altLang="en-US" sz="1700" b="1"/>
          </a:p>
        </p:txBody>
      </p:sp>
      <p:sp>
        <p:nvSpPr>
          <p:cNvPr id="5143" name="Text Box 31"/>
          <p:cNvSpPr txBox="1">
            <a:spLocks noChangeArrowheads="1"/>
          </p:cNvSpPr>
          <p:nvPr/>
        </p:nvSpPr>
        <p:spPr bwMode="auto">
          <a:xfrm>
            <a:off x="6642100" y="4062413"/>
            <a:ext cx="3429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Pp</a:t>
            </a:r>
            <a:endParaRPr lang="en-US" altLang="en-US" sz="1700" b="1"/>
          </a:p>
        </p:txBody>
      </p:sp>
      <p:sp>
        <p:nvSpPr>
          <p:cNvPr id="5144" name="Text Box 31"/>
          <p:cNvSpPr txBox="1">
            <a:spLocks noChangeArrowheads="1"/>
          </p:cNvSpPr>
          <p:nvPr/>
        </p:nvSpPr>
        <p:spPr bwMode="auto">
          <a:xfrm>
            <a:off x="7410450" y="4840288"/>
            <a:ext cx="307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pp</a:t>
            </a:r>
            <a:endParaRPr lang="en-US" altLang="en-US" sz="1700" b="1"/>
          </a:p>
        </p:txBody>
      </p:sp>
      <p:sp>
        <p:nvSpPr>
          <p:cNvPr id="5145" name="Text Box 31"/>
          <p:cNvSpPr txBox="1">
            <a:spLocks noChangeArrowheads="1"/>
          </p:cNvSpPr>
          <p:nvPr/>
        </p:nvSpPr>
        <p:spPr bwMode="auto">
          <a:xfrm>
            <a:off x="7445375" y="4052888"/>
            <a:ext cx="3429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Pp</a:t>
            </a:r>
            <a:endParaRPr lang="en-US" altLang="en-US" sz="1700" b="1"/>
          </a:p>
        </p:txBody>
      </p:sp>
      <p:sp>
        <p:nvSpPr>
          <p:cNvPr id="5146" name="Text Box 31"/>
          <p:cNvSpPr txBox="1">
            <a:spLocks noChangeArrowheads="1"/>
          </p:cNvSpPr>
          <p:nvPr/>
        </p:nvSpPr>
        <p:spPr bwMode="auto">
          <a:xfrm>
            <a:off x="6596063" y="4840288"/>
            <a:ext cx="307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pp</a:t>
            </a:r>
            <a:endParaRPr lang="en-US" altLang="en-US" sz="1700" b="1"/>
          </a:p>
        </p:txBody>
      </p:sp>
      <p:sp>
        <p:nvSpPr>
          <p:cNvPr id="5147" name="Text Box 31"/>
          <p:cNvSpPr txBox="1">
            <a:spLocks noChangeArrowheads="1"/>
          </p:cNvSpPr>
          <p:nvPr/>
        </p:nvSpPr>
        <p:spPr bwMode="auto">
          <a:xfrm>
            <a:off x="3813175" y="3117850"/>
            <a:ext cx="1889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</a:t>
            </a:r>
            <a:endParaRPr lang="en-US" altLang="en-US" sz="1700" b="1"/>
          </a:p>
        </p:txBody>
      </p:sp>
      <p:sp>
        <p:nvSpPr>
          <p:cNvPr id="5148" name="Text Box 31"/>
          <p:cNvSpPr txBox="1">
            <a:spLocks noChangeArrowheads="1"/>
          </p:cNvSpPr>
          <p:nvPr/>
        </p:nvSpPr>
        <p:spPr bwMode="auto">
          <a:xfrm>
            <a:off x="4506913" y="3121025"/>
            <a:ext cx="1889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</a:t>
            </a:r>
            <a:endParaRPr lang="en-US" altLang="en-US" sz="1700" b="1"/>
          </a:p>
        </p:txBody>
      </p:sp>
      <p:sp>
        <p:nvSpPr>
          <p:cNvPr id="5149" name="Text Box 31"/>
          <p:cNvSpPr txBox="1">
            <a:spLocks noChangeArrowheads="1"/>
          </p:cNvSpPr>
          <p:nvPr/>
        </p:nvSpPr>
        <p:spPr bwMode="auto">
          <a:xfrm>
            <a:off x="3036888" y="3810000"/>
            <a:ext cx="1889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</a:t>
            </a:r>
            <a:endParaRPr lang="en-US" altLang="en-US" sz="1700" b="1"/>
          </a:p>
        </p:txBody>
      </p:sp>
      <p:sp>
        <p:nvSpPr>
          <p:cNvPr id="5150" name="Text Box 31"/>
          <p:cNvSpPr txBox="1">
            <a:spLocks noChangeArrowheads="1"/>
          </p:cNvSpPr>
          <p:nvPr/>
        </p:nvSpPr>
        <p:spPr bwMode="auto">
          <a:xfrm>
            <a:off x="3041650" y="4543425"/>
            <a:ext cx="1889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</a:t>
            </a:r>
            <a:endParaRPr lang="en-US" altLang="en-US" sz="1700" b="1"/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724275" y="4062413"/>
            <a:ext cx="3429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Pp</a:t>
            </a:r>
            <a:endParaRPr lang="en-US" altLang="en-US" sz="1700" b="1"/>
          </a:p>
        </p:txBody>
      </p:sp>
      <p:sp>
        <p:nvSpPr>
          <p:cNvPr id="5152" name="Text Box 31"/>
          <p:cNvSpPr txBox="1">
            <a:spLocks noChangeArrowheads="1"/>
          </p:cNvSpPr>
          <p:nvPr/>
        </p:nvSpPr>
        <p:spPr bwMode="auto">
          <a:xfrm>
            <a:off x="4530725" y="4859338"/>
            <a:ext cx="307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Pp</a:t>
            </a:r>
            <a:endParaRPr lang="en-US" altLang="en-US" sz="1700" b="1"/>
          </a:p>
        </p:txBody>
      </p:sp>
      <p:sp>
        <p:nvSpPr>
          <p:cNvPr id="5153" name="Text Box 31"/>
          <p:cNvSpPr txBox="1">
            <a:spLocks noChangeArrowheads="1"/>
          </p:cNvSpPr>
          <p:nvPr/>
        </p:nvSpPr>
        <p:spPr bwMode="auto">
          <a:xfrm>
            <a:off x="4527550" y="4052888"/>
            <a:ext cx="3429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Pp</a:t>
            </a:r>
            <a:endParaRPr lang="en-US" altLang="en-US" sz="1700" b="1"/>
          </a:p>
        </p:txBody>
      </p:sp>
      <p:sp>
        <p:nvSpPr>
          <p:cNvPr id="5154" name="Text Box 31"/>
          <p:cNvSpPr txBox="1">
            <a:spLocks noChangeArrowheads="1"/>
          </p:cNvSpPr>
          <p:nvPr/>
        </p:nvSpPr>
        <p:spPr bwMode="auto">
          <a:xfrm>
            <a:off x="3671888" y="4846638"/>
            <a:ext cx="3079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 i="1"/>
              <a:t>Pp</a:t>
            </a:r>
            <a:endParaRPr lang="en-US" altLang="en-US" sz="1700" b="1"/>
          </a:p>
        </p:txBody>
      </p:sp>
    </p:spTree>
    <p:extLst>
      <p:ext uri="{BB962C8B-B14F-4D97-AF65-F5344CB8AC3E}">
        <p14:creationId xmlns:p14="http://schemas.microsoft.com/office/powerpoint/2010/main" val="157529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following as either characters or traits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4038600" cy="4290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Long fur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800" dirty="0"/>
              <a:t>Trait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Fur length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800" dirty="0"/>
              <a:t>Character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1816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trait</a:t>
            </a:r>
            <a:r>
              <a:rPr lang="en-US" sz="2800" dirty="0"/>
              <a:t> is a distinct variant of a phenotypic character of an organism</a:t>
            </a:r>
          </a:p>
        </p:txBody>
      </p:sp>
      <p:pic>
        <p:nvPicPr>
          <p:cNvPr id="3074" name="Picture 2" descr="http://www.thisplaceisazoo.com/files/505480/uploaded/GHC343T%20Long%20Hair%20Cat%20-%20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3352113" cy="25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7" descr="11_03FlowerColorCross_3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b="2362"/>
          <a:stretch/>
        </p:blipFill>
        <p:spPr bwMode="auto">
          <a:xfrm>
            <a:off x="1455738" y="2060620"/>
            <a:ext cx="6230937" cy="45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4" name="Text Box 31"/>
          <p:cNvSpPr txBox="1">
            <a:spLocks noChangeArrowheads="1"/>
          </p:cNvSpPr>
          <p:nvPr/>
        </p:nvSpPr>
        <p:spPr bwMode="auto">
          <a:xfrm>
            <a:off x="3854450" y="1344613"/>
            <a:ext cx="1608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endParaRPr lang="en-US" altLang="en-US" sz="1800" b="1" dirty="0"/>
          </a:p>
        </p:txBody>
      </p:sp>
      <p:sp>
        <p:nvSpPr>
          <p:cNvPr id="175117" name="Text Box 31"/>
          <p:cNvSpPr txBox="1">
            <a:spLocks noChangeArrowheads="1"/>
          </p:cNvSpPr>
          <p:nvPr/>
        </p:nvSpPr>
        <p:spPr bwMode="auto">
          <a:xfrm>
            <a:off x="4878812" y="3111189"/>
            <a:ext cx="28003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Self-pollination</a:t>
            </a:r>
          </a:p>
        </p:txBody>
      </p:sp>
      <p:sp>
        <p:nvSpPr>
          <p:cNvPr id="175118" name="Text Box 31"/>
          <p:cNvSpPr txBox="1">
            <a:spLocks noChangeArrowheads="1"/>
          </p:cNvSpPr>
          <p:nvPr/>
        </p:nvSpPr>
        <p:spPr bwMode="auto">
          <a:xfrm>
            <a:off x="3228975" y="6026150"/>
            <a:ext cx="22225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705 purple-flowered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plants</a:t>
            </a:r>
          </a:p>
        </p:txBody>
      </p:sp>
      <p:sp>
        <p:nvSpPr>
          <p:cNvPr id="175119" name="Text Box 31"/>
          <p:cNvSpPr txBox="1">
            <a:spLocks noChangeArrowheads="1"/>
          </p:cNvSpPr>
          <p:nvPr/>
        </p:nvSpPr>
        <p:spPr bwMode="auto">
          <a:xfrm>
            <a:off x="5581650" y="6022975"/>
            <a:ext cx="21351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224 white-flowered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plants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563" y="1353672"/>
            <a:ext cx="4098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What is the phenotype of this flower?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54450" y="2514600"/>
            <a:ext cx="109855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3848928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purple</a:t>
            </a:r>
          </a:p>
        </p:txBody>
      </p:sp>
    </p:spTree>
    <p:extLst>
      <p:ext uri="{BB962C8B-B14F-4D97-AF65-F5344CB8AC3E}">
        <p14:creationId xmlns:p14="http://schemas.microsoft.com/office/powerpoint/2010/main" val="39427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following as either characters or traits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4038600" cy="4290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Eye color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800" dirty="0"/>
              <a:t>Character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Brown  or blue eyes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800" dirty="0"/>
              <a:t>Trait</a:t>
            </a:r>
          </a:p>
        </p:txBody>
      </p:sp>
      <p:pic>
        <p:nvPicPr>
          <p:cNvPr id="1026" name="Picture 2" descr="http://www.cute-wallpaper.com/backgrounds/dogs/close_up_of_dog_with_blue_ey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51816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trait</a:t>
            </a:r>
            <a:r>
              <a:rPr lang="en-US" sz="2800" dirty="0"/>
              <a:t> is a distinct variant of a phenotypic character of an organism</a:t>
            </a:r>
          </a:p>
        </p:txBody>
      </p:sp>
    </p:spTree>
    <p:extLst>
      <p:ext uri="{BB962C8B-B14F-4D97-AF65-F5344CB8AC3E}">
        <p14:creationId xmlns:p14="http://schemas.microsoft.com/office/powerpoint/2010/main" val="12100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7" descr="11_03FlowerColorCross_3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b="2362"/>
          <a:stretch/>
        </p:blipFill>
        <p:spPr bwMode="auto">
          <a:xfrm>
            <a:off x="1455738" y="2060620"/>
            <a:ext cx="6230937" cy="45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4" name="Text Box 31"/>
          <p:cNvSpPr txBox="1">
            <a:spLocks noChangeArrowheads="1"/>
          </p:cNvSpPr>
          <p:nvPr/>
        </p:nvSpPr>
        <p:spPr bwMode="auto">
          <a:xfrm>
            <a:off x="3854450" y="1344613"/>
            <a:ext cx="1608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endParaRPr lang="en-US" altLang="en-US" sz="1800" b="1" dirty="0"/>
          </a:p>
        </p:txBody>
      </p:sp>
      <p:sp>
        <p:nvSpPr>
          <p:cNvPr id="175117" name="Text Box 31"/>
          <p:cNvSpPr txBox="1">
            <a:spLocks noChangeArrowheads="1"/>
          </p:cNvSpPr>
          <p:nvPr/>
        </p:nvSpPr>
        <p:spPr bwMode="auto">
          <a:xfrm>
            <a:off x="4878812" y="3111189"/>
            <a:ext cx="28003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Self-pollination</a:t>
            </a:r>
          </a:p>
        </p:txBody>
      </p:sp>
      <p:sp>
        <p:nvSpPr>
          <p:cNvPr id="175118" name="Text Box 31"/>
          <p:cNvSpPr txBox="1">
            <a:spLocks noChangeArrowheads="1"/>
          </p:cNvSpPr>
          <p:nvPr/>
        </p:nvSpPr>
        <p:spPr bwMode="auto">
          <a:xfrm>
            <a:off x="3228975" y="6026150"/>
            <a:ext cx="22225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705 purple-flowered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plants</a:t>
            </a:r>
          </a:p>
        </p:txBody>
      </p:sp>
      <p:sp>
        <p:nvSpPr>
          <p:cNvPr id="175119" name="Text Box 31"/>
          <p:cNvSpPr txBox="1">
            <a:spLocks noChangeArrowheads="1"/>
          </p:cNvSpPr>
          <p:nvPr/>
        </p:nvSpPr>
        <p:spPr bwMode="auto">
          <a:xfrm>
            <a:off x="5581650" y="6022975"/>
            <a:ext cx="21351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224 white-flowered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plants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563" y="1353672"/>
            <a:ext cx="4098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What is the genotype of this flower?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54450" y="2514600"/>
            <a:ext cx="109855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3848928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639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Group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21483"/>
              </p:ext>
            </p:extLst>
          </p:nvPr>
        </p:nvGraphicFramePr>
        <p:xfrm>
          <a:off x="-762000" y="1676400"/>
          <a:ext cx="4038600" cy="3892296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Brush Script MT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Brush Script MT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S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Brush Script MT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Brush Script MT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Brush Script MT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7853" name="Rectangle 29"/>
          <p:cNvSpPr>
            <a:spLocks noGrp="1" noChangeArrowheads="1"/>
          </p:cNvSpPr>
          <p:nvPr>
            <p:ph type="body" sz="half" idx="2"/>
          </p:nvPr>
        </p:nvSpPr>
        <p:spPr>
          <a:xfrm>
            <a:off x="3332747" y="2539592"/>
            <a:ext cx="5791200" cy="5791200"/>
          </a:xfrm>
          <a:noFill/>
        </p:spPr>
        <p:txBody>
          <a:bodyPr>
            <a:normAutofit/>
          </a:bodyPr>
          <a:lstStyle/>
          <a:p>
            <a:pPr marL="914400" lvl="1" indent="-457200" eaLnBrk="1" hangingPunct="1"/>
            <a:endParaRPr lang="en-US" sz="2000" dirty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dirty="0"/>
              <a:t>What is the predicted phenotypic ratio of the offspring?  </a:t>
            </a:r>
            <a:r>
              <a:rPr lang="en-US" sz="2000" dirty="0"/>
              <a:t>(dominant: recessive)</a:t>
            </a:r>
          </a:p>
          <a:p>
            <a:pPr marL="914400" lvl="1" indent="-457200" eaLnBrk="1" hangingPunct="1"/>
            <a:r>
              <a:rPr lang="en-US" sz="2000" dirty="0">
                <a:solidFill>
                  <a:srgbClr val="006600"/>
                </a:solidFill>
              </a:rPr>
              <a:t>1:1  or 2:2</a:t>
            </a:r>
          </a:p>
          <a:p>
            <a:pPr marL="914400" lvl="1" indent="-457200" eaLnBrk="1" hangingPunct="1"/>
            <a:endParaRPr lang="en-US" sz="2000" dirty="0">
              <a:solidFill>
                <a:srgbClr val="006600"/>
              </a:solidFill>
            </a:endParaRPr>
          </a:p>
          <a:p>
            <a:pPr marL="914400" lvl="1" indent="-457200" eaLnBrk="1" hangingPunct="1"/>
            <a:endParaRPr lang="en-US" sz="2000" dirty="0">
              <a:solidFill>
                <a:srgbClr val="006600"/>
              </a:solidFill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dirty="0"/>
              <a:t>What is the genotypic ratio?</a:t>
            </a:r>
          </a:p>
          <a:p>
            <a:pPr marL="914400" lvl="1" indent="-457200" eaLnBrk="1" hangingPunct="1">
              <a:buFont typeface="Wingdings" pitchFamily="2" charset="2"/>
              <a:buNone/>
            </a:pPr>
            <a:r>
              <a:rPr lang="en-US" sz="1800" dirty="0"/>
              <a:t>(Homozygous D, Heterozygous, Homozygous R)</a:t>
            </a:r>
          </a:p>
          <a:p>
            <a:pPr marL="914400" lvl="1" indent="-457200" eaLnBrk="1" hangingPunct="1"/>
            <a:r>
              <a:rPr lang="en-US" sz="2000" dirty="0">
                <a:solidFill>
                  <a:srgbClr val="006600"/>
                </a:solidFill>
              </a:rPr>
              <a:t>0:2:2 or 0:1:1</a:t>
            </a:r>
            <a:r>
              <a:rPr lang="en-US" sz="2000" dirty="0"/>
              <a:t>  </a:t>
            </a:r>
          </a:p>
          <a:p>
            <a:pPr marL="914400" lvl="1" indent="-457200" eaLnBrk="1" hangingPunct="1"/>
            <a:endParaRPr lang="en-US" sz="2400" dirty="0"/>
          </a:p>
        </p:txBody>
      </p:sp>
      <p:sp>
        <p:nvSpPr>
          <p:cNvPr id="12316" name="AutoShape 30"/>
          <p:cNvSpPr>
            <a:spLocks noChangeArrowheads="1"/>
          </p:cNvSpPr>
          <p:nvPr/>
        </p:nvSpPr>
        <p:spPr bwMode="auto">
          <a:xfrm>
            <a:off x="228600" y="6553200"/>
            <a:ext cx="304800" cy="3048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24063" y="914400"/>
            <a:ext cx="678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Mom is heterozygous for six fingers and dad has five fingers</a:t>
            </a:r>
            <a:r>
              <a:rPr lang="en-US" sz="2400" dirty="0"/>
              <a:t>.  Make a Punnett square of this cross.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60421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US" dirty="0"/>
              <a:t>Having six fingers on one hand is a dominant genetic trait.</a:t>
            </a:r>
          </a:p>
        </p:txBody>
      </p:sp>
      <p:pic>
        <p:nvPicPr>
          <p:cNvPr id="8" name="Picture 4" descr="http://www.dreamstime.com/hand-with-six-fingers-thumb40916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82" y="541421"/>
            <a:ext cx="1479762" cy="19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53" name="Rectangle 29"/>
          <p:cNvSpPr>
            <a:spLocks noGrp="1" noChangeArrowheads="1"/>
          </p:cNvSpPr>
          <p:nvPr>
            <p:ph type="body" sz="half" idx="2"/>
          </p:nvPr>
        </p:nvSpPr>
        <p:spPr>
          <a:xfrm>
            <a:off x="3699833" y="2511518"/>
            <a:ext cx="5444167" cy="5791200"/>
          </a:xfrm>
          <a:noFill/>
        </p:spPr>
        <p:txBody>
          <a:bodyPr>
            <a:normAutofit/>
          </a:bodyPr>
          <a:lstStyle/>
          <a:p>
            <a:pPr marL="914400" lvl="1" indent="-457200" eaLnBrk="1" hangingPunct="1"/>
            <a:endParaRPr lang="en-US" sz="2000" dirty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dirty="0"/>
              <a:t>What is the predicted phenotypic ratio of the offspring?  </a:t>
            </a:r>
            <a:r>
              <a:rPr lang="en-US" sz="2000" dirty="0"/>
              <a:t>(dominant: recessive)</a:t>
            </a:r>
          </a:p>
          <a:p>
            <a:pPr marL="914400" lvl="1" indent="-457200" eaLnBrk="1" hangingPunct="1"/>
            <a:r>
              <a:rPr lang="en-US" sz="2000">
                <a:solidFill>
                  <a:srgbClr val="006600"/>
                </a:solidFill>
              </a:rPr>
              <a:t>3:1</a:t>
            </a:r>
            <a:endParaRPr lang="en-US" sz="2000" dirty="0">
              <a:solidFill>
                <a:srgbClr val="006600"/>
              </a:solidFill>
            </a:endParaRPr>
          </a:p>
          <a:p>
            <a:pPr marL="914400" lvl="1" indent="-457200" eaLnBrk="1" hangingPunct="1"/>
            <a:endParaRPr lang="en-US" sz="2000" dirty="0">
              <a:solidFill>
                <a:srgbClr val="006600"/>
              </a:solidFill>
            </a:endParaRPr>
          </a:p>
          <a:p>
            <a:pPr marL="914400" lvl="1" indent="-457200" eaLnBrk="1" hangingPunct="1"/>
            <a:endParaRPr lang="en-US" sz="2000" dirty="0">
              <a:solidFill>
                <a:srgbClr val="006600"/>
              </a:solidFill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400" dirty="0"/>
              <a:t>What is the genotypic ratio?</a:t>
            </a:r>
          </a:p>
          <a:p>
            <a:pPr marL="914400" lvl="1" indent="-457200" eaLnBrk="1" hangingPunct="1">
              <a:buFont typeface="Wingdings" pitchFamily="2" charset="2"/>
              <a:buNone/>
            </a:pPr>
            <a:r>
              <a:rPr lang="en-US" sz="1800" dirty="0"/>
              <a:t>(Homozygous D, Heterozygous, Homozygous R)</a:t>
            </a:r>
          </a:p>
          <a:p>
            <a:pPr marL="914400" lvl="1" indent="-457200" eaLnBrk="1" hangingPunct="1"/>
            <a:r>
              <a:rPr lang="en-US" sz="2000" dirty="0">
                <a:solidFill>
                  <a:srgbClr val="006600"/>
                </a:solidFill>
              </a:rPr>
              <a:t>1:2:1</a:t>
            </a:r>
            <a:endParaRPr lang="en-US" sz="2000" dirty="0"/>
          </a:p>
          <a:p>
            <a:pPr marL="914400" lvl="1" indent="-457200" eaLnBrk="1" hangingPunct="1"/>
            <a:endParaRPr lang="en-US" sz="2400" dirty="0"/>
          </a:p>
        </p:txBody>
      </p:sp>
      <p:sp>
        <p:nvSpPr>
          <p:cNvPr id="12316" name="AutoShape 30"/>
          <p:cNvSpPr>
            <a:spLocks noChangeArrowheads="1"/>
          </p:cNvSpPr>
          <p:nvPr/>
        </p:nvSpPr>
        <p:spPr bwMode="auto">
          <a:xfrm>
            <a:off x="228600" y="6553200"/>
            <a:ext cx="304800" cy="3048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24063" y="914400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Mom and dad are both heterozygous for six fingers.  </a:t>
            </a:r>
            <a:r>
              <a:rPr lang="en-US" sz="2400" dirty="0"/>
              <a:t>Make a Punnett square of this cross.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60421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r>
              <a:rPr lang="en-US" dirty="0"/>
              <a:t>Having six fingers on one hand is a dominant genetic trait.</a:t>
            </a:r>
          </a:p>
        </p:txBody>
      </p:sp>
      <p:pic>
        <p:nvPicPr>
          <p:cNvPr id="8" name="Picture 4" descr="http://www.dreamstime.com/hand-with-six-fingers-thumb40916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52" y="541421"/>
            <a:ext cx="1479762" cy="19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805402"/>
              </p:ext>
            </p:extLst>
          </p:nvPr>
        </p:nvGraphicFramePr>
        <p:xfrm>
          <a:off x="-457200" y="1066800"/>
          <a:ext cx="4038600" cy="3895344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S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Brush Script MT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Brush Script MT" pitchFamily="66" charset="0"/>
                          <a:cs typeface="Arial" charset="0"/>
                        </a:rPr>
                        <a:t>s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Brush Script MT" pitchFamily="66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6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following as either characters or traits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4038600" cy="42902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Eight toes on one foot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800" dirty="0"/>
              <a:t>Trait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/>
              <a:t>Number of toes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800" dirty="0"/>
              <a:t>Character</a:t>
            </a:r>
          </a:p>
        </p:txBody>
      </p:sp>
      <p:pic>
        <p:nvPicPr>
          <p:cNvPr id="2050" name="Picture 2" descr="http://blogs.villagegreen.com/stlouis/files/2010/03/to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67400" y="2209799"/>
            <a:ext cx="1958539" cy="25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51816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trait</a:t>
            </a:r>
            <a:r>
              <a:rPr lang="en-US" sz="2800" dirty="0"/>
              <a:t> is a distinct variant of a phenotypic character of an organism</a:t>
            </a:r>
          </a:p>
        </p:txBody>
      </p:sp>
    </p:spTree>
    <p:extLst>
      <p:ext uri="{BB962C8B-B14F-4D97-AF65-F5344CB8AC3E}">
        <p14:creationId xmlns:p14="http://schemas.microsoft.com/office/powerpoint/2010/main" val="1958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7" descr="11_03FlowerColorCross_3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b="2362"/>
          <a:stretch/>
        </p:blipFill>
        <p:spPr bwMode="auto">
          <a:xfrm>
            <a:off x="1455738" y="2060620"/>
            <a:ext cx="6230937" cy="45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4" name="Text Box 31"/>
          <p:cNvSpPr txBox="1">
            <a:spLocks noChangeArrowheads="1"/>
          </p:cNvSpPr>
          <p:nvPr/>
        </p:nvSpPr>
        <p:spPr bwMode="auto">
          <a:xfrm>
            <a:off x="3854450" y="1344613"/>
            <a:ext cx="1608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endParaRPr lang="en-US" altLang="en-US" sz="1800" b="1" dirty="0"/>
          </a:p>
        </p:txBody>
      </p:sp>
      <p:sp>
        <p:nvSpPr>
          <p:cNvPr id="175116" name="Text Box 31"/>
          <p:cNvSpPr txBox="1">
            <a:spLocks noChangeArrowheads="1"/>
          </p:cNvSpPr>
          <p:nvPr/>
        </p:nvSpPr>
        <p:spPr bwMode="auto">
          <a:xfrm>
            <a:off x="4044950" y="3128963"/>
            <a:ext cx="31623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All plants had purple flowers</a:t>
            </a:r>
          </a:p>
        </p:txBody>
      </p:sp>
      <p:sp>
        <p:nvSpPr>
          <p:cNvPr id="175117" name="Text Box 31"/>
          <p:cNvSpPr txBox="1">
            <a:spLocks noChangeArrowheads="1"/>
          </p:cNvSpPr>
          <p:nvPr/>
        </p:nvSpPr>
        <p:spPr bwMode="auto">
          <a:xfrm>
            <a:off x="2790825" y="3565525"/>
            <a:ext cx="28003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Self-pollination</a:t>
            </a:r>
          </a:p>
        </p:txBody>
      </p:sp>
      <p:sp>
        <p:nvSpPr>
          <p:cNvPr id="175118" name="Text Box 31"/>
          <p:cNvSpPr txBox="1">
            <a:spLocks noChangeArrowheads="1"/>
          </p:cNvSpPr>
          <p:nvPr/>
        </p:nvSpPr>
        <p:spPr bwMode="auto">
          <a:xfrm>
            <a:off x="3228975" y="6026150"/>
            <a:ext cx="22225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705 purple-flowered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plants</a:t>
            </a:r>
          </a:p>
        </p:txBody>
      </p:sp>
      <p:sp>
        <p:nvSpPr>
          <p:cNvPr id="175119" name="Text Box 31"/>
          <p:cNvSpPr txBox="1">
            <a:spLocks noChangeArrowheads="1"/>
          </p:cNvSpPr>
          <p:nvPr/>
        </p:nvSpPr>
        <p:spPr bwMode="auto">
          <a:xfrm>
            <a:off x="5581650" y="6022975"/>
            <a:ext cx="21351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224 white-flowered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plants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5069" y="2159831"/>
            <a:ext cx="2669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this plant true-breeding?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54450" y="2514600"/>
            <a:ext cx="109855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3848928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No, because the plant was self-pollinated and not all the offspring match the parent.</a:t>
            </a:r>
          </a:p>
        </p:txBody>
      </p:sp>
    </p:spTree>
    <p:extLst>
      <p:ext uri="{BB962C8B-B14F-4D97-AF65-F5344CB8AC3E}">
        <p14:creationId xmlns:p14="http://schemas.microsoft.com/office/powerpoint/2010/main" val="6223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un.ca/biology/scarr/MGA2-05-05sm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12428"/>
          <a:stretch/>
        </p:blipFill>
        <p:spPr bwMode="auto">
          <a:xfrm>
            <a:off x="3818586" y="1384995"/>
            <a:ext cx="5325414" cy="48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un.ca/biology/scarr/MGA2-05-05sm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8"/>
          <a:stretch/>
        </p:blipFill>
        <p:spPr bwMode="auto">
          <a:xfrm>
            <a:off x="3195034" y="1376409"/>
            <a:ext cx="6019800" cy="48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True of False:  The red arrow is pointing to the P generation.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669" y="1637989"/>
            <a:ext cx="20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False, the red arrow is pointing to the F</a:t>
            </a:r>
            <a:r>
              <a:rPr lang="en-US" sz="3200" baseline="-25000" dirty="0"/>
              <a:t>1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94256" y="3692722"/>
            <a:ext cx="2895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un.ca/biology/scarr/MGA2-05-05sm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8"/>
          <a:stretch/>
        </p:blipFill>
        <p:spPr bwMode="auto">
          <a:xfrm>
            <a:off x="2948725" y="1469407"/>
            <a:ext cx="6019800" cy="48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106" y="0"/>
            <a:ext cx="670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green or yellow dominant?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8218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42577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un.ca/biology/scarr/MGA2-05-05sm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8"/>
          <a:stretch/>
        </p:blipFill>
        <p:spPr bwMode="auto">
          <a:xfrm>
            <a:off x="2948725" y="1469407"/>
            <a:ext cx="6019800" cy="48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106" y="0"/>
            <a:ext cx="861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genotype of the circled seed?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82180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AA</a:t>
            </a:r>
          </a:p>
          <a:p>
            <a:r>
              <a:rPr lang="en-US" sz="2000" dirty="0"/>
              <a:t>(I’m only using “A” because it is easy to tell the uppercase from the </a:t>
            </a:r>
            <a:r>
              <a:rPr lang="en-US" sz="2000"/>
              <a:t>lowercase.) 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3503053" y="1295400"/>
            <a:ext cx="2516747" cy="228599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6" y="0"/>
            <a:ext cx="670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purple or white dominant?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8218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purple</a:t>
            </a:r>
          </a:p>
        </p:txBody>
      </p:sp>
      <p:pic>
        <p:nvPicPr>
          <p:cNvPr id="2050" name="Picture 2" descr="http://youngbloodbiology.wikispaces.com/file/view/mendel_P1.gif/121249395/mendel_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702549" cy="51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1975" y="2844632"/>
            <a:ext cx="8582025" cy="3519487"/>
            <a:chOff x="296863" y="1611313"/>
            <a:chExt cx="8582025" cy="3519487"/>
          </a:xfrm>
        </p:grpSpPr>
        <p:pic>
          <p:nvPicPr>
            <p:cNvPr id="177154" name="Picture 46" descr="11_04Alleles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4"/>
            <a:stretch>
              <a:fillRect/>
            </a:stretch>
          </p:blipFill>
          <p:spPr bwMode="auto">
            <a:xfrm>
              <a:off x="296863" y="1611313"/>
              <a:ext cx="8548687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156" name="Text Box 31"/>
            <p:cNvSpPr txBox="1">
              <a:spLocks noChangeArrowheads="1"/>
            </p:cNvSpPr>
            <p:nvPr/>
          </p:nvSpPr>
          <p:spPr bwMode="auto">
            <a:xfrm>
              <a:off x="4059238" y="1627188"/>
              <a:ext cx="3073400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Allele for purple flowers</a:t>
              </a:r>
            </a:p>
          </p:txBody>
        </p:sp>
        <p:sp>
          <p:nvSpPr>
            <p:cNvPr id="177157" name="Text Box 31"/>
            <p:cNvSpPr txBox="1">
              <a:spLocks noChangeArrowheads="1"/>
            </p:cNvSpPr>
            <p:nvPr/>
          </p:nvSpPr>
          <p:spPr bwMode="auto">
            <a:xfrm>
              <a:off x="6969125" y="2851150"/>
              <a:ext cx="1909763" cy="89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Pair of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100" b="1"/>
                <a:t>homologous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100" b="1"/>
                <a:t>chromosomes</a:t>
              </a:r>
            </a:p>
          </p:txBody>
        </p:sp>
        <p:sp>
          <p:nvSpPr>
            <p:cNvPr id="177158" name="Text Box 31"/>
            <p:cNvSpPr txBox="1">
              <a:spLocks noChangeArrowheads="1"/>
            </p:cNvSpPr>
            <p:nvPr/>
          </p:nvSpPr>
          <p:spPr bwMode="auto">
            <a:xfrm>
              <a:off x="4152900" y="4808538"/>
              <a:ext cx="2936875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Allele for white flowers</a:t>
              </a:r>
            </a:p>
          </p:txBody>
        </p:sp>
        <p:sp>
          <p:nvSpPr>
            <p:cNvPr id="177159" name="Text Box 31"/>
            <p:cNvSpPr txBox="1">
              <a:spLocks noChangeArrowheads="1"/>
            </p:cNvSpPr>
            <p:nvPr/>
          </p:nvSpPr>
          <p:spPr bwMode="auto">
            <a:xfrm>
              <a:off x="1806575" y="3157538"/>
              <a:ext cx="3551238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2100" b="1"/>
                <a:t>Locus for flower-color gene</a:t>
              </a:r>
            </a:p>
          </p:txBody>
        </p:sp>
        <p:sp>
          <p:nvSpPr>
            <p:cNvPr id="177160" name="Line 41"/>
            <p:cNvSpPr>
              <a:spLocks noChangeShapeType="1"/>
            </p:cNvSpPr>
            <p:nvPr/>
          </p:nvSpPr>
          <p:spPr bwMode="auto">
            <a:xfrm>
              <a:off x="5575300" y="1955800"/>
              <a:ext cx="0" cy="338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1" name="Line 42"/>
            <p:cNvSpPr>
              <a:spLocks noChangeShapeType="1"/>
            </p:cNvSpPr>
            <p:nvPr/>
          </p:nvSpPr>
          <p:spPr bwMode="auto">
            <a:xfrm flipH="1">
              <a:off x="4999038" y="2824163"/>
              <a:ext cx="546100" cy="307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2" name="Line 43"/>
            <p:cNvSpPr>
              <a:spLocks noChangeShapeType="1"/>
            </p:cNvSpPr>
            <p:nvPr/>
          </p:nvSpPr>
          <p:spPr bwMode="auto">
            <a:xfrm flipH="1" flipV="1">
              <a:off x="5008563" y="3500438"/>
              <a:ext cx="536575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3" name="Line 44"/>
            <p:cNvSpPr>
              <a:spLocks noChangeShapeType="1"/>
            </p:cNvSpPr>
            <p:nvPr/>
          </p:nvSpPr>
          <p:spPr bwMode="auto">
            <a:xfrm>
              <a:off x="5575300" y="4398963"/>
              <a:ext cx="0" cy="388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4" name="AutoShape 45"/>
            <p:cNvSpPr>
              <a:spLocks/>
            </p:cNvSpPr>
            <p:nvPr/>
          </p:nvSpPr>
          <p:spPr bwMode="auto">
            <a:xfrm>
              <a:off x="6632575" y="2111375"/>
              <a:ext cx="247650" cy="2433638"/>
            </a:xfrm>
            <a:prstGeom prst="rightBrace">
              <a:avLst>
                <a:gd name="adj1" fmla="val 3976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33132"/>
            <a:ext cx="7770812" cy="39513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Is the flower that these chromosomes came from homozygous or heterozygous for flower color?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/>
              <a:t>Heterozygous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414</TotalTime>
  <Words>674</Words>
  <Application>Microsoft Office PowerPoint</Application>
  <PresentationFormat>On-screen Show (4:3)</PresentationFormat>
  <Paragraphs>172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Brush Script MT</vt:lpstr>
      <vt:lpstr>Calibri</vt:lpstr>
      <vt:lpstr>Cambria</vt:lpstr>
      <vt:lpstr>Rage Italic</vt:lpstr>
      <vt:lpstr>Times</vt:lpstr>
      <vt:lpstr>Times New Roman</vt:lpstr>
      <vt:lpstr>Wingdings</vt:lpstr>
      <vt:lpstr>Sketchbook</vt:lpstr>
      <vt:lpstr>Office Theme</vt:lpstr>
      <vt:lpstr>PowerPoint Presentation</vt:lpstr>
      <vt:lpstr>Identify the following as either characters or traits</vt:lpstr>
      <vt:lpstr>Identify the following as either characters or 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genotype of the circled flower? </vt:lpstr>
      <vt:lpstr>Is the circled flower homozygous or heterozygous? </vt:lpstr>
      <vt:lpstr>What is the phenotype of the circled flower? </vt:lpstr>
      <vt:lpstr>Is the circled flower homozygous or heterozygous? </vt:lpstr>
      <vt:lpstr>What is the genotype of the circled plant? </vt:lpstr>
      <vt:lpstr>Is the circled flower homozygous or heterozygous? </vt:lpstr>
      <vt:lpstr>PowerPoint Presentation</vt:lpstr>
      <vt:lpstr>PowerPoint Presentation</vt:lpstr>
      <vt:lpstr>Identify the following as either characters or traits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 the following as either characters or traits</dc:title>
  <dc:creator>lauren.wingard</dc:creator>
  <cp:lastModifiedBy>Lauren Wingard</cp:lastModifiedBy>
  <cp:revision>80</cp:revision>
  <cp:lastPrinted>2019-12-13T16:39:29Z</cp:lastPrinted>
  <dcterms:created xsi:type="dcterms:W3CDTF">2014-12-10T16:31:41Z</dcterms:created>
  <dcterms:modified xsi:type="dcterms:W3CDTF">2019-12-13T21:05:07Z</dcterms:modified>
</cp:coreProperties>
</file>