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80" r:id="rId2"/>
    <p:sldId id="279" r:id="rId3"/>
    <p:sldId id="287" r:id="rId4"/>
    <p:sldId id="298" r:id="rId5"/>
    <p:sldId id="299" r:id="rId6"/>
    <p:sldId id="307" r:id="rId7"/>
    <p:sldId id="308" r:id="rId8"/>
    <p:sldId id="310" r:id="rId9"/>
    <p:sldId id="312" r:id="rId10"/>
    <p:sldId id="313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8000"/>
    <a:srgbClr val="CC3300"/>
    <a:srgbClr val="003300"/>
    <a:srgbClr val="660033"/>
    <a:srgbClr val="CCCCFF"/>
    <a:srgbClr val="9999FF"/>
    <a:srgbClr val="9ED4A3"/>
    <a:srgbClr val="76C27D"/>
    <a:srgbClr val="56B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4553" autoAdjust="0"/>
  </p:normalViewPr>
  <p:slideViewPr>
    <p:cSldViewPr snapToGrid="0">
      <p:cViewPr varScale="1">
        <p:scale>
          <a:sx n="73" d="100"/>
          <a:sy n="73" d="100"/>
        </p:scale>
        <p:origin x="173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3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0473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A5862409-9D3B-400E-8464-AFDAB6959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1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7"/>
            <a:ext cx="5608320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3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3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13015A8D-7AAF-4DE4-B953-5440E3CD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85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3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.  You won’t need to remember this for a test..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015A8D-7AAF-4DE4-B953-5440E3CD42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4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E944-8828-4DCF-8156-4E30A2C02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9643-AC57-46BC-8590-26549ED9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A3428-D611-4CB6-9FE8-78F487156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7B16-184D-A341-9DDA-9BA7A1249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6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00CE-5EFE-4508-9C59-ED78FFDA1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24F60-2FD7-4895-866F-6B4B4C000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0771-D76D-415C-BBA7-DB26CE08C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60E2-D0E0-4BF8-9A01-EE26A031E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505E-3218-4434-90D3-75DED9BC9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C5E55-ABF6-4B83-B50F-14C66507B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F882D-D163-425C-88C8-674E5EE86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37E62-059E-4231-A470-9D7A596A2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0BC2CD6-96D2-428A-84D7-7D0FF026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56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200"/>
            <a:ext cx="8229600" cy="5283200"/>
          </a:xfrm>
        </p:spPr>
        <p:txBody>
          <a:bodyPr/>
          <a:lstStyle/>
          <a:p>
            <a:pPr lvl="0">
              <a:buNone/>
            </a:pPr>
            <a:r>
              <a:rPr lang="en-US" sz="2400" dirty="0">
                <a:latin typeface="+mn-lt"/>
                <a:ea typeface="+mn-ea"/>
                <a:cs typeface="+mn-cs"/>
              </a:rPr>
              <a:t>Color blindness is a </a:t>
            </a:r>
            <a:r>
              <a:rPr lang="en-US" sz="2400" b="1" dirty="0">
                <a:latin typeface="+mn-lt"/>
                <a:ea typeface="+mn-ea"/>
                <a:cs typeface="+mn-cs"/>
              </a:rPr>
              <a:t>recessive</a:t>
            </a:r>
            <a:r>
              <a:rPr lang="en-US" sz="2400" dirty="0">
                <a:latin typeface="+mn-lt"/>
                <a:ea typeface="+mn-ea"/>
                <a:cs typeface="+mn-cs"/>
              </a:rPr>
              <a:t> genetic disorder that is carried on the X chromosome.  Answer the following questions about the family of a baby boy who was born with this disorder.</a:t>
            </a:r>
          </a:p>
          <a:p>
            <a:pPr lvl="1"/>
            <a:r>
              <a:rPr lang="en-US" sz="2400" dirty="0">
                <a:latin typeface="+mn-lt"/>
                <a:cs typeface="+mn-cs"/>
              </a:rPr>
              <a:t>Is the mother color blind? </a:t>
            </a:r>
          </a:p>
          <a:p>
            <a:pPr lvl="2"/>
            <a:r>
              <a:rPr lang="en-US" sz="2000" dirty="0"/>
              <a:t>You don’t know, but probably not.</a:t>
            </a:r>
          </a:p>
          <a:p>
            <a:endParaRPr lang="en-US" sz="2400" dirty="0"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>
                <a:latin typeface="+mn-lt"/>
                <a:cs typeface="+mn-cs"/>
              </a:rPr>
              <a:t>Is the father color blind? </a:t>
            </a:r>
          </a:p>
          <a:p>
            <a:pPr lvl="2"/>
            <a:r>
              <a:rPr lang="en-US" sz="2000" dirty="0">
                <a:ea typeface="+mn-ea"/>
              </a:rPr>
              <a:t>You don’t know, but probably not.  If he is, it’s a coincidence.</a:t>
            </a:r>
          </a:p>
          <a:p>
            <a:pPr lvl="2"/>
            <a:endParaRPr lang="en-US" sz="2000" dirty="0"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/>
              <a:t>Did the boy get the disorder from his mom or his dad? </a:t>
            </a:r>
          </a:p>
          <a:p>
            <a:pPr lvl="2"/>
            <a:r>
              <a:rPr lang="en-US" sz="2000" dirty="0">
                <a:latin typeface="+mn-lt"/>
                <a:cs typeface="+mn-cs"/>
              </a:rPr>
              <a:t>Mom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515801F-71E5-4B46-B4C4-A481B4C7D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3099" y="5023944"/>
            <a:ext cx="1533196" cy="153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05" y="1115532"/>
            <a:ext cx="8750595" cy="6166884"/>
          </a:xfrm>
        </p:spPr>
        <p:txBody>
          <a:bodyPr/>
          <a:lstStyle/>
          <a:p>
            <a:r>
              <a:rPr lang="en-US" sz="2800" dirty="0"/>
              <a:t>Wife:  </a:t>
            </a:r>
            <a:r>
              <a:rPr lang="en-US" sz="2800" dirty="0" err="1"/>
              <a:t>X</a:t>
            </a:r>
            <a:r>
              <a:rPr lang="en-US" sz="2800" baseline="30000" dirty="0" err="1"/>
              <a:t>b</a:t>
            </a:r>
            <a:r>
              <a:rPr lang="en-US" sz="2800" dirty="0" err="1"/>
              <a:t>X</a:t>
            </a:r>
            <a:r>
              <a:rPr lang="en-US" sz="2800" baseline="30000" dirty="0" err="1"/>
              <a:t>b</a:t>
            </a:r>
            <a:r>
              <a:rPr lang="en-US" sz="2800" dirty="0" err="1"/>
              <a:t>ww</a:t>
            </a:r>
            <a:r>
              <a:rPr lang="en-US" sz="2800" dirty="0"/>
              <a:t>	Husband:  </a:t>
            </a:r>
            <a:r>
              <a:rPr lang="en-US" sz="2800" dirty="0" err="1"/>
              <a:t>X</a:t>
            </a:r>
            <a:r>
              <a:rPr lang="en-US" sz="2800" baseline="30000" dirty="0" err="1"/>
              <a:t>B</a:t>
            </a:r>
            <a:r>
              <a:rPr lang="en-US" sz="2800" dirty="0" err="1"/>
              <a:t>YWw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Suppose the couple had a daughter with normal color vision and a widow’s peak.  What is the chance that she is heterozygous for both conditions?</a:t>
            </a:r>
          </a:p>
          <a:p>
            <a:endParaRPr lang="en-US" sz="2800" dirty="0"/>
          </a:p>
          <a:p>
            <a:r>
              <a:rPr lang="en-US" sz="2800" dirty="0"/>
              <a:t>Chance of daughter being heterozygous for colorblindness: 1</a:t>
            </a:r>
          </a:p>
          <a:p>
            <a:r>
              <a:rPr lang="en-US" sz="2800" dirty="0"/>
              <a:t>Chance of being heterozygous for widow’s peak: 1</a:t>
            </a:r>
          </a:p>
          <a:p>
            <a:r>
              <a:rPr lang="en-US" sz="2800" dirty="0"/>
              <a:t>Chance of being heterozygous for colorblindness </a:t>
            </a:r>
            <a:r>
              <a:rPr lang="en-US" sz="2800" b="1" u="sng" dirty="0"/>
              <a:t>and</a:t>
            </a:r>
            <a:r>
              <a:rPr lang="en-US" sz="2800" dirty="0"/>
              <a:t> widow's peak: (1)(1) =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18" y="604464"/>
            <a:ext cx="87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Colorblindness is X-linked recessive.   Widow’s peak is autosomal dominant.</a:t>
            </a:r>
          </a:p>
        </p:txBody>
      </p:sp>
      <p:sp>
        <p:nvSpPr>
          <p:cNvPr id="5" name="Oval 4"/>
          <p:cNvSpPr/>
          <p:nvPr/>
        </p:nvSpPr>
        <p:spPr>
          <a:xfrm>
            <a:off x="4749708" y="6271804"/>
            <a:ext cx="940526" cy="67926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9474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31800"/>
            <a:ext cx="9436608" cy="6045200"/>
          </a:xfrm>
        </p:spPr>
        <p:txBody>
          <a:bodyPr/>
          <a:lstStyle/>
          <a:p>
            <a:pPr lvl="0"/>
            <a:r>
              <a:rPr lang="en-US" sz="2800" dirty="0">
                <a:latin typeface="+mn-lt"/>
                <a:ea typeface="+mn-ea"/>
                <a:cs typeface="+mn-cs"/>
              </a:rPr>
              <a:t>Vitamin D-resistant rickets is a </a:t>
            </a:r>
            <a:r>
              <a:rPr lang="en-US" sz="2800" b="1" dirty="0">
                <a:latin typeface="+mn-lt"/>
                <a:ea typeface="+mn-ea"/>
                <a:cs typeface="+mn-cs"/>
              </a:rPr>
              <a:t>dominant</a:t>
            </a:r>
            <a:r>
              <a:rPr lang="en-US" sz="2800" dirty="0">
                <a:latin typeface="+mn-lt"/>
                <a:ea typeface="+mn-ea"/>
                <a:cs typeface="+mn-cs"/>
              </a:rPr>
              <a:t> genetic disease that is carried on the X chromosome.  Answer the following questions about the family of a </a:t>
            </a:r>
            <a:r>
              <a:rPr lang="en-US" sz="2800" b="1" dirty="0">
                <a:latin typeface="+mn-lt"/>
                <a:ea typeface="+mn-ea"/>
                <a:cs typeface="+mn-cs"/>
              </a:rPr>
              <a:t>baby boy </a:t>
            </a:r>
            <a:r>
              <a:rPr lang="en-US" sz="2800" dirty="0">
                <a:latin typeface="+mn-lt"/>
                <a:ea typeface="+mn-ea"/>
                <a:cs typeface="+mn-cs"/>
              </a:rPr>
              <a:t>who was born with this disease</a:t>
            </a:r>
          </a:p>
          <a:p>
            <a:r>
              <a:rPr lang="en-US" sz="2800" dirty="0">
                <a:latin typeface="+mn-lt"/>
                <a:cs typeface="+mn-cs"/>
              </a:rPr>
              <a:t>Does the mother have D- resistant rickets? </a:t>
            </a:r>
          </a:p>
          <a:p>
            <a:pPr lvl="2"/>
            <a:r>
              <a:rPr lang="en-US" sz="2800" dirty="0"/>
              <a:t>Yes</a:t>
            </a:r>
          </a:p>
          <a:p>
            <a:endParaRPr lang="en-US" sz="2800" dirty="0">
              <a:latin typeface="+mn-lt"/>
              <a:ea typeface="+mn-ea"/>
              <a:cs typeface="+mn-cs"/>
            </a:endParaRPr>
          </a:p>
          <a:p>
            <a:r>
              <a:rPr lang="en-US" sz="2800" dirty="0">
                <a:latin typeface="+mn-lt"/>
                <a:ea typeface="+mn-ea"/>
                <a:cs typeface="+mn-cs"/>
              </a:rPr>
              <a:t> </a:t>
            </a:r>
            <a:r>
              <a:rPr lang="en-US" sz="2800" dirty="0">
                <a:latin typeface="+mn-lt"/>
                <a:cs typeface="+mn-cs"/>
              </a:rPr>
              <a:t>Does the father have D-resistant rickets?</a:t>
            </a:r>
          </a:p>
          <a:p>
            <a:pPr lvl="2"/>
            <a:r>
              <a:rPr lang="en-US" sz="2800" dirty="0"/>
              <a:t>It’s very unlikely. If he does, it’s a coincidence. </a:t>
            </a:r>
          </a:p>
          <a:p>
            <a:endParaRPr lang="en-US" sz="2800" dirty="0">
              <a:latin typeface="+mn-lt"/>
              <a:cs typeface="+mn-cs"/>
            </a:endParaRPr>
          </a:p>
          <a:p>
            <a:r>
              <a:rPr lang="en-US" sz="2800" dirty="0">
                <a:latin typeface="+mn-lt"/>
                <a:cs typeface="+mn-cs"/>
              </a:rPr>
              <a:t>Did the boy get the disease from his mom or his dad? </a:t>
            </a:r>
          </a:p>
          <a:p>
            <a:pPr lvl="2"/>
            <a:r>
              <a:rPr lang="en-US" sz="2800" dirty="0"/>
              <a:t>Mom</a:t>
            </a:r>
            <a:r>
              <a:rPr lang="en-US" sz="2800" dirty="0">
                <a:latin typeface="+mn-lt"/>
                <a:ea typeface="+mn-ea"/>
                <a:cs typeface="+mn-cs"/>
              </a:rPr>
              <a:t> </a:t>
            </a:r>
          </a:p>
          <a:p>
            <a:endParaRPr lang="en-US" sz="1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10A492-053A-4DE8-839D-09491709E6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614" y="2182368"/>
            <a:ext cx="1561386" cy="20238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722" y="584616"/>
            <a:ext cx="5787815" cy="5282784"/>
          </a:xfrm>
        </p:spPr>
        <p:txBody>
          <a:bodyPr/>
          <a:lstStyle/>
          <a:p>
            <a:r>
              <a:rPr lang="en-US" sz="2400" dirty="0"/>
              <a:t>A woman is heterozygous for colorblindness and her husband  is colorblind.  What is the probability that their first child will be a colorblind girl?</a:t>
            </a:r>
          </a:p>
          <a:p>
            <a:endParaRPr lang="en-US" dirty="0"/>
          </a:p>
          <a:p>
            <a:r>
              <a:rPr lang="en-US" dirty="0"/>
              <a:t>X</a:t>
            </a:r>
            <a:r>
              <a:rPr lang="en-US" baseline="30000" dirty="0"/>
              <a:t>B</a:t>
            </a:r>
            <a:r>
              <a:rPr lang="en-US" dirty="0"/>
              <a:t>X </a:t>
            </a:r>
            <a:r>
              <a:rPr lang="en-US" baseline="30000" dirty="0"/>
              <a:t>b</a:t>
            </a:r>
            <a:r>
              <a:rPr lang="en-US" dirty="0"/>
              <a:t>  x  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1/4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402087"/>
              </p:ext>
            </p:extLst>
          </p:nvPr>
        </p:nvGraphicFramePr>
        <p:xfrm>
          <a:off x="4666938" y="2629525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936105" y="3732551"/>
            <a:ext cx="1379095" cy="1319134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FFD59-EE9B-48C4-ABEA-8849890D56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" y="110753"/>
            <a:ext cx="2811380" cy="281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824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14"/>
            <a:ext cx="8229600" cy="6223086"/>
          </a:xfrm>
        </p:spPr>
        <p:txBody>
          <a:bodyPr/>
          <a:lstStyle/>
          <a:p>
            <a:r>
              <a:rPr lang="en-US" dirty="0"/>
              <a:t>CLS is caused by a X-linked dominant allele.  A normal woman and a man with CLS have a daughter. What are the chances that the girl has CLS? </a:t>
            </a:r>
          </a:p>
          <a:p>
            <a:endParaRPr lang="en-US" dirty="0"/>
          </a:p>
          <a:p>
            <a:r>
              <a:rPr lang="en-US" dirty="0"/>
              <a:t>100%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390FA-9F72-46FE-A895-B62CC156D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877" y="2697479"/>
            <a:ext cx="3753803" cy="375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96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914"/>
            <a:ext cx="8229600" cy="6223086"/>
          </a:xfrm>
        </p:spPr>
        <p:txBody>
          <a:bodyPr/>
          <a:lstStyle/>
          <a:p>
            <a:r>
              <a:rPr lang="en-US" dirty="0"/>
              <a:t>ALD is caused by a X-linked recessive allele.  A normal woman (whose father had ALD) marries a man with ALD.  What fraction of their children are expected to be girls with ALD?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25%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924170"/>
              </p:ext>
            </p:extLst>
          </p:nvPr>
        </p:nvGraphicFramePr>
        <p:xfrm>
          <a:off x="4666938" y="2629525"/>
          <a:ext cx="4038600" cy="3886200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 err="1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28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Image result for ALD">
            <a:extLst>
              <a:ext uri="{FF2B5EF4-FFF2-40B4-BE49-F238E27FC236}">
                <a16:creationId xmlns:a16="http://schemas.microsoft.com/office/drawing/2014/main" id="{E10BEE70-1868-46A0-B53A-87D3F8B18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9" y="5381625"/>
            <a:ext cx="30956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8976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5" y="577702"/>
            <a:ext cx="8229600" cy="38862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Colorblindness is an X-linked condition.</a:t>
            </a:r>
          </a:p>
          <a:p>
            <a:pPr marL="0" lvl="0" indent="0">
              <a:buNone/>
            </a:pPr>
            <a:r>
              <a:rPr lang="en-US" dirty="0"/>
              <a:t>A man with a widow’s peak (an autosomal dominant allele) and normal color vision marries a color-blind woman with a straight hairline. The man’s father had a straight hairline, as did both of the woman’s parents.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What are the genotypes of the couple?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Woman: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ww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Man: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YWw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9791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74"/>
            <a:ext cx="8229600" cy="5059326"/>
          </a:xfrm>
        </p:spPr>
        <p:txBody>
          <a:bodyPr/>
          <a:lstStyle/>
          <a:p>
            <a:r>
              <a:rPr lang="en-US" dirty="0"/>
              <a:t>Wife: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ww</a:t>
            </a:r>
            <a:r>
              <a:rPr lang="en-US" dirty="0"/>
              <a:t>	Husband: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YWw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the couple has a child, what are the chances that it will be a son with a widow’s peak?</a:t>
            </a:r>
          </a:p>
          <a:p>
            <a:endParaRPr lang="en-US" dirty="0"/>
          </a:p>
          <a:p>
            <a:r>
              <a:rPr lang="en-US" dirty="0"/>
              <a:t>Chance of son: ½</a:t>
            </a:r>
          </a:p>
          <a:p>
            <a:r>
              <a:rPr lang="en-US" dirty="0"/>
              <a:t>Chance of widow’s peak: ½</a:t>
            </a:r>
          </a:p>
          <a:p>
            <a:r>
              <a:rPr lang="en-US" dirty="0"/>
              <a:t>Chance the kid with both be a son </a:t>
            </a:r>
            <a:r>
              <a:rPr lang="en-US" b="1" u="sng" dirty="0"/>
              <a:t>and</a:t>
            </a:r>
            <a:r>
              <a:rPr lang="en-US" dirty="0"/>
              <a:t> have a widow’s peak: (1/2)(1/2) = 1/4</a:t>
            </a:r>
          </a:p>
        </p:txBody>
      </p:sp>
      <p:sp>
        <p:nvSpPr>
          <p:cNvPr id="2" name="Oval 1"/>
          <p:cNvSpPr/>
          <p:nvPr/>
        </p:nvSpPr>
        <p:spPr>
          <a:xfrm>
            <a:off x="6923314" y="5826035"/>
            <a:ext cx="940526" cy="67926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5414" y="432834"/>
            <a:ext cx="87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Colorblindness is X-linked recessive.   Widow’s peak is autosomal dominant.</a:t>
            </a:r>
          </a:p>
        </p:txBody>
      </p:sp>
    </p:spTree>
    <p:extLst>
      <p:ext uri="{BB962C8B-B14F-4D97-AF65-F5344CB8AC3E}">
        <p14:creationId xmlns:p14="http://schemas.microsoft.com/office/powerpoint/2010/main" val="4312959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5" y="1106343"/>
            <a:ext cx="8229600" cy="5059326"/>
          </a:xfrm>
        </p:spPr>
        <p:txBody>
          <a:bodyPr/>
          <a:lstStyle/>
          <a:p>
            <a:r>
              <a:rPr lang="en-US" dirty="0"/>
              <a:t>Wife: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ww</a:t>
            </a:r>
            <a:r>
              <a:rPr lang="en-US" dirty="0"/>
              <a:t>	Husband: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YWw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is that chance that any son the couple has will be colorblind with a straight hairline?</a:t>
            </a:r>
          </a:p>
          <a:p>
            <a:endParaRPr lang="en-US" dirty="0"/>
          </a:p>
          <a:p>
            <a:r>
              <a:rPr lang="en-US" dirty="0"/>
              <a:t>Chance that the son will be colorblind: 1</a:t>
            </a:r>
          </a:p>
          <a:p>
            <a:r>
              <a:rPr lang="en-US" dirty="0"/>
              <a:t>Chance of straight hairline: 1/2 </a:t>
            </a:r>
          </a:p>
          <a:p>
            <a:r>
              <a:rPr lang="en-US" dirty="0"/>
              <a:t>Chance the son will be colorblind </a:t>
            </a:r>
            <a:r>
              <a:rPr lang="en-US" b="1" u="sng" dirty="0"/>
              <a:t>and</a:t>
            </a:r>
            <a:r>
              <a:rPr lang="en-US" dirty="0"/>
              <a:t> have a straight hairline: (1)(1/2) = 1/2</a:t>
            </a:r>
          </a:p>
        </p:txBody>
      </p:sp>
      <p:sp>
        <p:nvSpPr>
          <p:cNvPr id="4" name="Oval 3"/>
          <p:cNvSpPr/>
          <p:nvPr/>
        </p:nvSpPr>
        <p:spPr>
          <a:xfrm>
            <a:off x="6792686" y="6100354"/>
            <a:ext cx="940526" cy="67926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5418" y="604464"/>
            <a:ext cx="87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Colorblindness is X-linked recessive.   Widow’s peak is autosomal dominant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590951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74"/>
            <a:ext cx="8229600" cy="5059326"/>
          </a:xfrm>
        </p:spPr>
        <p:txBody>
          <a:bodyPr/>
          <a:lstStyle/>
          <a:p>
            <a:r>
              <a:rPr lang="en-US" dirty="0"/>
              <a:t>Wife: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ww</a:t>
            </a:r>
            <a:r>
              <a:rPr lang="en-US" dirty="0"/>
              <a:t>	Husband:  </a:t>
            </a:r>
            <a:r>
              <a:rPr lang="en-US" dirty="0" err="1"/>
              <a:t>X</a:t>
            </a:r>
            <a:r>
              <a:rPr lang="en-US" baseline="30000" dirty="0" err="1"/>
              <a:t>B</a:t>
            </a:r>
            <a:r>
              <a:rPr lang="en-US" dirty="0" err="1"/>
              <a:t>YWw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is that chance that any daughter the couple has will be colorblind with a widow’s peak?</a:t>
            </a:r>
          </a:p>
          <a:p>
            <a:endParaRPr lang="en-US" dirty="0"/>
          </a:p>
          <a:p>
            <a:r>
              <a:rPr lang="en-US" dirty="0"/>
              <a:t>Chance of colorblind daughter: 0</a:t>
            </a:r>
          </a:p>
          <a:p>
            <a:r>
              <a:rPr lang="en-US" dirty="0"/>
              <a:t>Chance of widow’s peak: ½</a:t>
            </a:r>
          </a:p>
          <a:p>
            <a:r>
              <a:rPr lang="en-US" dirty="0"/>
              <a:t>Chance of colorblind </a:t>
            </a:r>
            <a:r>
              <a:rPr lang="en-US" b="1" u="sng" dirty="0"/>
              <a:t>and</a:t>
            </a:r>
            <a:r>
              <a:rPr lang="en-US" dirty="0"/>
              <a:t> widow's peak: (0)(1/2)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5416" y="493926"/>
            <a:ext cx="87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Colorblindness is X-linked recessive.   Widow’s peak is autosomal dominant.</a:t>
            </a:r>
          </a:p>
        </p:txBody>
      </p:sp>
      <p:sp>
        <p:nvSpPr>
          <p:cNvPr id="5" name="Oval 4"/>
          <p:cNvSpPr/>
          <p:nvPr/>
        </p:nvSpPr>
        <p:spPr>
          <a:xfrm>
            <a:off x="2430236" y="5726974"/>
            <a:ext cx="940526" cy="67926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3651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650</Words>
  <Application>Microsoft Office PowerPoint</Application>
  <PresentationFormat>On-screen Show (4:3)</PresentationFormat>
  <Paragraphs>95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Times</vt:lpstr>
      <vt:lpstr>Times New Roman</vt:lpstr>
      <vt:lpstr>Wingdings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360KID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Traylor Multimedia</dc:creator>
  <cp:lastModifiedBy>Lauren Wingard</cp:lastModifiedBy>
  <cp:revision>314</cp:revision>
  <cp:lastPrinted>2019-12-19T20:55:37Z</cp:lastPrinted>
  <dcterms:created xsi:type="dcterms:W3CDTF">2001-09-04T13:42:48Z</dcterms:created>
  <dcterms:modified xsi:type="dcterms:W3CDTF">2019-12-19T21:51:41Z</dcterms:modified>
</cp:coreProperties>
</file>