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handoutMasterIdLst>
    <p:handoutMasterId r:id="rId27"/>
  </p:handoutMasterIdLst>
  <p:sldIdLst>
    <p:sldId id="311" r:id="rId2"/>
    <p:sldId id="282" r:id="rId3"/>
    <p:sldId id="283" r:id="rId4"/>
    <p:sldId id="285" r:id="rId5"/>
    <p:sldId id="287" r:id="rId6"/>
    <p:sldId id="286" r:id="rId7"/>
    <p:sldId id="290" r:id="rId8"/>
    <p:sldId id="291" r:id="rId9"/>
    <p:sldId id="297" r:id="rId10"/>
    <p:sldId id="309" r:id="rId11"/>
    <p:sldId id="310" r:id="rId12"/>
    <p:sldId id="295" r:id="rId13"/>
    <p:sldId id="301" r:id="rId14"/>
    <p:sldId id="298" r:id="rId15"/>
    <p:sldId id="302" r:id="rId16"/>
    <p:sldId id="299" r:id="rId17"/>
    <p:sldId id="308" r:id="rId18"/>
    <p:sldId id="303" r:id="rId19"/>
    <p:sldId id="305" r:id="rId20"/>
    <p:sldId id="306" r:id="rId21"/>
    <p:sldId id="312" r:id="rId22"/>
    <p:sldId id="307" r:id="rId23"/>
    <p:sldId id="296" r:id="rId24"/>
    <p:sldId id="30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E1A8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9" autoAdjust="0"/>
    <p:restoredTop sz="83056" autoAdjust="0"/>
  </p:normalViewPr>
  <p:slideViewPr>
    <p:cSldViewPr>
      <p:cViewPr>
        <p:scale>
          <a:sx n="71" d="100"/>
          <a:sy n="71" d="100"/>
        </p:scale>
        <p:origin x="19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3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473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195F91-166C-4468-BD8B-BA7374400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236"/>
            <a:ext cx="5608320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3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473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1AAF13-ABC2-4EA2-A059-B4919FB8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DF95F-8145-4D1C-8C4D-248131F592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DF95F-8145-4D1C-8C4D-248131F592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B2931-0CCD-466B-98F0-103FF3FFD1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7E9AD35-661E-4FF7-8A85-F848A36F9624}" type="slidenum">
              <a:rPr lang="en-US" altLang="en-US" sz="1200">
                <a:solidFill>
                  <a:prstClr val="black"/>
                </a:solidFill>
                <a:latin typeface="Times" pitchFamily="84" charset="0"/>
              </a:rPr>
              <a:pPr algn="r"/>
              <a:t>10</a:t>
            </a:fld>
            <a:endParaRPr lang="en-US" altLang="en-US" sz="120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11.9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Segregation of alleles and fertilization as chance events.</a:t>
            </a:r>
          </a:p>
          <a:p>
            <a:pPr marL="288916" indent="-288916"/>
            <a:r>
              <a:rPr lang="en-US" altLang="en-US" dirty="0"/>
              <a:t>Mendel</a:t>
            </a:r>
            <a:r>
              <a:rPr lang="en-US" altLang="ja-JP" dirty="0">
                <a:ea typeface="ＭＳ Ｐゴシック" pitchFamily="84" charset="-128"/>
              </a:rPr>
              <a:t>’s laws of segregation and independent assortment reflect the rules of probability.</a:t>
            </a:r>
          </a:p>
          <a:p>
            <a:pPr marL="288916" indent="-288916"/>
            <a:r>
              <a:rPr lang="en-US" altLang="en-US" dirty="0"/>
              <a:t>When tossing a coin, the outcome of one toss has no impact on the outcome of the next toss.</a:t>
            </a:r>
          </a:p>
          <a:p>
            <a:pPr marL="288916" indent="-288916"/>
            <a:r>
              <a:rPr lang="en-US" altLang="en-US" dirty="0"/>
              <a:t>The </a:t>
            </a:r>
            <a:r>
              <a:rPr lang="en-US" altLang="en-US" b="1" dirty="0"/>
              <a:t>multiplication rule</a:t>
            </a:r>
            <a:r>
              <a:rPr lang="en-US" altLang="en-US" dirty="0"/>
              <a:t> states that the probability that two or more independent events will occur together is the product of their individual probabilities.</a:t>
            </a:r>
          </a:p>
          <a:p>
            <a:pPr marL="288916" indent="-288916"/>
            <a:r>
              <a:rPr lang="en-US" altLang="en-US" dirty="0"/>
              <a:t>This can be applied to an F</a:t>
            </a:r>
            <a:r>
              <a:rPr lang="en-US" altLang="en-US" baseline="-25000" dirty="0"/>
              <a:t>1</a:t>
            </a:r>
            <a:r>
              <a:rPr lang="en-US" altLang="en-US" dirty="0"/>
              <a:t> monohybrid cross.</a:t>
            </a:r>
          </a:p>
          <a:p>
            <a:pPr marL="288916" indent="-288916"/>
            <a:r>
              <a:rPr lang="en-US" altLang="en-US" dirty="0"/>
              <a:t>Segregation in a heterozygous plant is like flipping a coin: Each gamete has a 1/2   chance of carrying the dominant allele and a    1/2 chance of carrying the recessive allele.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7E9AD35-661E-4FF7-8A85-F848A36F9624}" type="slidenum">
              <a:rPr lang="en-US" altLang="en-US" sz="1200">
                <a:solidFill>
                  <a:prstClr val="black"/>
                </a:solidFill>
                <a:latin typeface="Times" pitchFamily="84" charset="0"/>
              </a:rPr>
              <a:pPr algn="r"/>
              <a:t>11</a:t>
            </a:fld>
            <a:endParaRPr lang="en-US" altLang="en-US" sz="120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8916" indent="-288916"/>
            <a:r>
              <a:rPr lang="en-US" altLang="en-US" dirty="0"/>
              <a:t>The </a:t>
            </a:r>
            <a:r>
              <a:rPr lang="en-US" altLang="en-US" b="1" dirty="0"/>
              <a:t>addition rule</a:t>
            </a:r>
            <a:r>
              <a:rPr lang="en-US" altLang="en-US" dirty="0"/>
              <a:t> states that the probability that any one of two or more mutually exclusive events will occur is calculated by adding together their individual probabilities.</a:t>
            </a:r>
          </a:p>
          <a:p>
            <a:pPr marL="288916" indent="-288916"/>
            <a:r>
              <a:rPr lang="en-US" altLang="en-US" dirty="0"/>
              <a:t>It can be used to figure out the probability that an F</a:t>
            </a:r>
            <a:r>
              <a:rPr lang="en-US" altLang="en-US" baseline="-25000" dirty="0"/>
              <a:t>2</a:t>
            </a:r>
            <a:r>
              <a:rPr lang="en-US" altLang="en-US" dirty="0"/>
              <a:t> plant from a monohybrid cross will be heterozygous rather than homozygous.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7E9AD35-661E-4FF7-8A85-F848A36F9624}" type="slidenum">
              <a:rPr lang="en-US" altLang="en-US" sz="1200">
                <a:latin typeface="Times" pitchFamily="84" charset="0"/>
              </a:rPr>
              <a:pPr algn="r"/>
              <a:t>14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1215F03-9D10-4650-9844-5062AAEAA219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6DD2171-EE41-41C4-B836-B75E6BE1D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2773-E635-4AAF-B52E-89F3824D7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59507-CBC7-456D-9B35-7924CD9960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0FF2-F150-40DC-A22B-17077F4DB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E3C8-7AEA-4742-9D95-3D2A9785A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872F4-B3D8-492A-995B-20FC8A900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7FE2F-DA2A-43A9-8234-49BA216B9F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FC497-9F76-4B88-A95D-6E3FA0D78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97510-E6D4-4B66-AF60-B5D435766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6244-8591-4A1A-8FC3-9CEE54F81F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4E8EF-5D39-449F-A2BB-C4F98B5F81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E4203-A757-4613-888D-5ED48CA55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0043E334-B17B-4F7C-9161-561881442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B9D3-C3FA-4716-ADD2-098950209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A8A02-9780-4A0A-9AB0-1E2C62ABF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7158" y="0"/>
            <a:ext cx="6378575" cy="6261100"/>
            <a:chOff x="1389063" y="136525"/>
            <a:chExt cx="6378575" cy="6261100"/>
          </a:xfrm>
        </p:grpSpPr>
        <p:pic>
          <p:nvPicPr>
            <p:cNvPr id="195586" name="Picture 35" descr="11_09CoinTos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98"/>
            <a:stretch/>
          </p:blipFill>
          <p:spPr bwMode="auto">
            <a:xfrm>
              <a:off x="1389063" y="136525"/>
              <a:ext cx="6365875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89" name="Text Box 31"/>
            <p:cNvSpPr txBox="1">
              <a:spLocks noChangeArrowheads="1"/>
            </p:cNvSpPr>
            <p:nvPr/>
          </p:nvSpPr>
          <p:spPr bwMode="auto">
            <a:xfrm>
              <a:off x="5713413" y="2574925"/>
              <a:ext cx="122237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195594" name="Text Box 31"/>
            <p:cNvSpPr txBox="1">
              <a:spLocks noChangeArrowheads="1"/>
            </p:cNvSpPr>
            <p:nvPr/>
          </p:nvSpPr>
          <p:spPr bwMode="auto">
            <a:xfrm>
              <a:off x="1601788" y="601663"/>
              <a:ext cx="1878012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 dirty="0">
                  <a:solidFill>
                    <a:prstClr val="black"/>
                  </a:solidFill>
                </a:rPr>
                <a:t>Segregation of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 dirty="0">
                  <a:solidFill>
                    <a:prstClr val="black"/>
                  </a:solidFill>
                </a:rPr>
                <a:t>alleles into eggs</a:t>
              </a:r>
            </a:p>
          </p:txBody>
        </p:sp>
        <p:sp>
          <p:nvSpPr>
            <p:cNvPr id="195602" name="Text Box 31"/>
            <p:cNvSpPr txBox="1">
              <a:spLocks noChangeArrowheads="1"/>
            </p:cNvSpPr>
            <p:nvPr/>
          </p:nvSpPr>
          <p:spPr bwMode="auto">
            <a:xfrm>
              <a:off x="5748338" y="603250"/>
              <a:ext cx="2019300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Segregation of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alleles into sperm</a:t>
              </a:r>
            </a:p>
          </p:txBody>
        </p:sp>
        <p:sp>
          <p:nvSpPr>
            <p:cNvPr id="195603" name="Text Box 31"/>
            <p:cNvSpPr txBox="1">
              <a:spLocks noChangeArrowheads="1"/>
            </p:cNvSpPr>
            <p:nvPr/>
          </p:nvSpPr>
          <p:spPr bwMode="auto">
            <a:xfrm>
              <a:off x="2370138" y="273050"/>
              <a:ext cx="3063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4" name="Text Box 31"/>
            <p:cNvSpPr txBox="1">
              <a:spLocks noChangeArrowheads="1"/>
            </p:cNvSpPr>
            <p:nvPr/>
          </p:nvSpPr>
          <p:spPr bwMode="auto">
            <a:xfrm>
              <a:off x="6697663" y="276225"/>
              <a:ext cx="3063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5" name="Text Box 31"/>
            <p:cNvSpPr txBox="1">
              <a:spLocks noChangeArrowheads="1"/>
            </p:cNvSpPr>
            <p:nvPr/>
          </p:nvSpPr>
          <p:spPr bwMode="auto">
            <a:xfrm>
              <a:off x="4670425" y="266700"/>
              <a:ext cx="155575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  <a:sym typeface="Symbol" pitchFamily="84" charset="2"/>
                </a:rPr>
                <a:t>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11" name="Text Box 31"/>
            <p:cNvSpPr txBox="1">
              <a:spLocks noChangeArrowheads="1"/>
            </p:cNvSpPr>
            <p:nvPr/>
          </p:nvSpPr>
          <p:spPr bwMode="auto">
            <a:xfrm>
              <a:off x="3798888" y="6151563"/>
              <a:ext cx="231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7158" y="0"/>
            <a:ext cx="6378575" cy="6629400"/>
            <a:chOff x="2697158" y="0"/>
            <a:chExt cx="6378575" cy="6629400"/>
          </a:xfrm>
        </p:grpSpPr>
        <p:grpSp>
          <p:nvGrpSpPr>
            <p:cNvPr id="38" name="Group 37"/>
            <p:cNvGrpSpPr/>
            <p:nvPr/>
          </p:nvGrpSpPr>
          <p:grpSpPr>
            <a:xfrm>
              <a:off x="2697158" y="0"/>
              <a:ext cx="6378575" cy="6434138"/>
              <a:chOff x="2697158" y="0"/>
              <a:chExt cx="6378575" cy="6434138"/>
            </a:xfrm>
          </p:grpSpPr>
          <p:pic>
            <p:nvPicPr>
              <p:cNvPr id="40" name="Picture 35" descr="11_09CoinToss-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90"/>
              <a:stretch>
                <a:fillRect/>
              </a:stretch>
            </p:blipFill>
            <p:spPr bwMode="auto">
              <a:xfrm>
                <a:off x="2697158" y="0"/>
                <a:ext cx="6365875" cy="643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5235570" y="2443163"/>
                <a:ext cx="219075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7021508" y="2438400"/>
                <a:ext cx="122237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3778245" y="3741738"/>
                <a:ext cx="18732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3813170" y="5418138"/>
                <a:ext cx="128588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4926008" y="3381375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7043733" y="3679825"/>
                <a:ext cx="150812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2909883" y="465138"/>
                <a:ext cx="1878012" cy="509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Segregation of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alleles into eggs</a:t>
                </a: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2862258" y="4557713"/>
                <a:ext cx="5873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Eggs</a:t>
                </a:r>
              </a:p>
            </p:txBody>
          </p:sp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5659433" y="1876425"/>
                <a:ext cx="78422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Sperm</a:t>
                </a:r>
              </a:p>
            </p:txBody>
          </p:sp>
          <p:sp>
            <p:nvSpPr>
              <p:cNvPr id="50" name="Text Box 31"/>
              <p:cNvSpPr txBox="1">
                <a:spLocks noChangeArrowheads="1"/>
              </p:cNvSpPr>
              <p:nvPr/>
            </p:nvSpPr>
            <p:spPr bwMode="auto">
              <a:xfrm>
                <a:off x="5102220" y="4356100"/>
                <a:ext cx="2317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51" name="Text Box 31"/>
              <p:cNvSpPr txBox="1">
                <a:spLocks noChangeArrowheads="1"/>
              </p:cNvSpPr>
              <p:nvPr/>
            </p:nvSpPr>
            <p:spPr bwMode="auto">
              <a:xfrm>
                <a:off x="4679945" y="2468563"/>
                <a:ext cx="280988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6430958" y="2468563"/>
                <a:ext cx="280987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3225795" y="3749675"/>
                <a:ext cx="228600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3227383" y="5438775"/>
                <a:ext cx="228600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7056433" y="466725"/>
                <a:ext cx="2019300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Segregation of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alleles into sperm</a:t>
                </a:r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3678233" y="136525"/>
                <a:ext cx="306387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 Box 31"/>
              <p:cNvSpPr txBox="1">
                <a:spLocks noChangeArrowheads="1"/>
              </p:cNvSpPr>
              <p:nvPr/>
            </p:nvSpPr>
            <p:spPr bwMode="auto">
              <a:xfrm>
                <a:off x="8005758" y="139700"/>
                <a:ext cx="306387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 Box 31"/>
              <p:cNvSpPr txBox="1">
                <a:spLocks noChangeArrowheads="1"/>
              </p:cNvSpPr>
              <p:nvPr/>
            </p:nvSpPr>
            <p:spPr bwMode="auto">
              <a:xfrm>
                <a:off x="5978520" y="130175"/>
                <a:ext cx="15557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  <a:sym typeface="Symbol" pitchFamily="84" charset="2"/>
                  </a:rPr>
                  <a:t>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 Box 31"/>
              <p:cNvSpPr txBox="1">
                <a:spLocks noChangeArrowheads="1"/>
              </p:cNvSpPr>
              <p:nvPr/>
            </p:nvSpPr>
            <p:spPr bwMode="auto">
              <a:xfrm>
                <a:off x="5322883" y="3681413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6615108" y="3379788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6791320" y="4354513"/>
                <a:ext cx="2317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62" name="Text Box 31"/>
              <p:cNvSpPr txBox="1">
                <a:spLocks noChangeArrowheads="1"/>
              </p:cNvSpPr>
              <p:nvPr/>
            </p:nvSpPr>
            <p:spPr bwMode="auto">
              <a:xfrm>
                <a:off x="4964108" y="5045075"/>
                <a:ext cx="1381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Text Box 31"/>
              <p:cNvSpPr txBox="1">
                <a:spLocks noChangeArrowheads="1"/>
              </p:cNvSpPr>
              <p:nvPr/>
            </p:nvSpPr>
            <p:spPr bwMode="auto">
              <a:xfrm>
                <a:off x="7038970" y="5338763"/>
                <a:ext cx="15081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 Box 31"/>
              <p:cNvSpPr txBox="1">
                <a:spLocks noChangeArrowheads="1"/>
              </p:cNvSpPr>
              <p:nvPr/>
            </p:nvSpPr>
            <p:spPr bwMode="auto">
              <a:xfrm>
                <a:off x="5106983" y="6015038"/>
                <a:ext cx="2317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5318120" y="5340350"/>
                <a:ext cx="176213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 Box 31"/>
              <p:cNvSpPr txBox="1">
                <a:spLocks noChangeArrowheads="1"/>
              </p:cNvSpPr>
              <p:nvPr/>
            </p:nvSpPr>
            <p:spPr bwMode="auto">
              <a:xfrm>
                <a:off x="6657970" y="5038725"/>
                <a:ext cx="13335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Text Box 31"/>
              <p:cNvSpPr txBox="1">
                <a:spLocks noChangeArrowheads="1"/>
              </p:cNvSpPr>
              <p:nvPr/>
            </p:nvSpPr>
            <p:spPr bwMode="auto">
              <a:xfrm>
                <a:off x="6786558" y="6013450"/>
                <a:ext cx="2317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267200" y="3048000"/>
              <a:ext cx="3738558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267200" y="2136775"/>
            <a:ext cx="765964" cy="8350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44401" y="3495675"/>
            <a:ext cx="765964" cy="8350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743200" y="152400"/>
            <a:ext cx="6378575" cy="6434138"/>
            <a:chOff x="2697158" y="0"/>
            <a:chExt cx="6378575" cy="6434138"/>
          </a:xfrm>
        </p:grpSpPr>
        <p:grpSp>
          <p:nvGrpSpPr>
            <p:cNvPr id="71" name="Group 70"/>
            <p:cNvGrpSpPr/>
            <p:nvPr/>
          </p:nvGrpSpPr>
          <p:grpSpPr>
            <a:xfrm>
              <a:off x="2697158" y="0"/>
              <a:ext cx="6378575" cy="6434138"/>
              <a:chOff x="1389063" y="136525"/>
              <a:chExt cx="6378575" cy="6434138"/>
            </a:xfrm>
          </p:grpSpPr>
          <p:pic>
            <p:nvPicPr>
              <p:cNvPr id="75" name="Picture 35" descr="11_09CoinToss-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90"/>
              <a:stretch>
                <a:fillRect/>
              </a:stretch>
            </p:blipFill>
            <p:spPr bwMode="auto">
              <a:xfrm>
                <a:off x="1389063" y="136525"/>
                <a:ext cx="6365875" cy="643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 Box 31"/>
              <p:cNvSpPr txBox="1">
                <a:spLocks noChangeArrowheads="1"/>
              </p:cNvSpPr>
              <p:nvPr/>
            </p:nvSpPr>
            <p:spPr bwMode="auto">
              <a:xfrm>
                <a:off x="3927475" y="2579688"/>
                <a:ext cx="219075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 Box 31"/>
              <p:cNvSpPr txBox="1">
                <a:spLocks noChangeArrowheads="1"/>
              </p:cNvSpPr>
              <p:nvPr/>
            </p:nvSpPr>
            <p:spPr bwMode="auto">
              <a:xfrm>
                <a:off x="5713413" y="2574925"/>
                <a:ext cx="122237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470150" y="3878263"/>
                <a:ext cx="18732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Text Box 31"/>
              <p:cNvSpPr txBox="1">
                <a:spLocks noChangeArrowheads="1"/>
              </p:cNvSpPr>
              <p:nvPr/>
            </p:nvSpPr>
            <p:spPr bwMode="auto">
              <a:xfrm>
                <a:off x="2505075" y="5554663"/>
                <a:ext cx="128588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3617913" y="3517900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Text Box 31"/>
              <p:cNvSpPr txBox="1">
                <a:spLocks noChangeArrowheads="1"/>
              </p:cNvSpPr>
              <p:nvPr/>
            </p:nvSpPr>
            <p:spPr bwMode="auto">
              <a:xfrm>
                <a:off x="5735638" y="3816350"/>
                <a:ext cx="150812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Text Box 31"/>
              <p:cNvSpPr txBox="1">
                <a:spLocks noChangeArrowheads="1"/>
              </p:cNvSpPr>
              <p:nvPr/>
            </p:nvSpPr>
            <p:spPr bwMode="auto">
              <a:xfrm>
                <a:off x="1601788" y="601663"/>
                <a:ext cx="1878012" cy="509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en-US" altLang="en-US" sz="1800" b="1" dirty="0">
                    <a:solidFill>
                      <a:prstClr val="black"/>
                    </a:solidFill>
                  </a:rPr>
                  <a:t>Segregation of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altLang="en-US" sz="1800" b="1" dirty="0">
                    <a:solidFill>
                      <a:prstClr val="black"/>
                    </a:solidFill>
                  </a:rPr>
                  <a:t>alleles into eggs</a:t>
                </a:r>
              </a:p>
            </p:txBody>
          </p:sp>
          <p:sp>
            <p:nvSpPr>
              <p:cNvPr id="83" name="Text Box 31"/>
              <p:cNvSpPr txBox="1">
                <a:spLocks noChangeArrowheads="1"/>
              </p:cNvSpPr>
              <p:nvPr/>
            </p:nvSpPr>
            <p:spPr bwMode="auto">
              <a:xfrm>
                <a:off x="1554163" y="4694238"/>
                <a:ext cx="5873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Eggs</a:t>
                </a:r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4351338" y="2012950"/>
                <a:ext cx="78422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</a:rPr>
                  <a:t>Sperm</a:t>
                </a:r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/>
            </p:nvSpPr>
            <p:spPr bwMode="auto">
              <a:xfrm>
                <a:off x="3794125" y="4492625"/>
                <a:ext cx="2317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86" name="Text Box 31"/>
              <p:cNvSpPr txBox="1">
                <a:spLocks noChangeArrowheads="1"/>
              </p:cNvSpPr>
              <p:nvPr/>
            </p:nvSpPr>
            <p:spPr bwMode="auto">
              <a:xfrm>
                <a:off x="3371850" y="2605088"/>
                <a:ext cx="280988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87" name="Text Box 31"/>
              <p:cNvSpPr txBox="1">
                <a:spLocks noChangeArrowheads="1"/>
              </p:cNvSpPr>
              <p:nvPr/>
            </p:nvSpPr>
            <p:spPr bwMode="auto">
              <a:xfrm>
                <a:off x="5122863" y="2605088"/>
                <a:ext cx="280987" cy="293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88" name="Text Box 31"/>
              <p:cNvSpPr txBox="1">
                <a:spLocks noChangeArrowheads="1"/>
              </p:cNvSpPr>
              <p:nvPr/>
            </p:nvSpPr>
            <p:spPr bwMode="auto">
              <a:xfrm>
                <a:off x="1917700" y="3886200"/>
                <a:ext cx="228600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89" name="Text Box 31"/>
              <p:cNvSpPr txBox="1">
                <a:spLocks noChangeArrowheads="1"/>
              </p:cNvSpPr>
              <p:nvPr/>
            </p:nvSpPr>
            <p:spPr bwMode="auto">
              <a:xfrm>
                <a:off x="1919288" y="5575300"/>
                <a:ext cx="228600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½</a:t>
                </a: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5748338" y="603250"/>
                <a:ext cx="2019300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en-US" altLang="en-US" sz="1800" b="1" dirty="0">
                    <a:solidFill>
                      <a:prstClr val="black"/>
                    </a:solidFill>
                  </a:rPr>
                  <a:t>Segregation of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altLang="en-US" sz="1800" b="1" dirty="0">
                    <a:solidFill>
                      <a:prstClr val="black"/>
                    </a:solidFill>
                  </a:rPr>
                  <a:t>alleles into sperm</a:t>
                </a:r>
              </a:p>
            </p:txBody>
          </p:sp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2370138" y="273050"/>
                <a:ext cx="306387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Text Box 31"/>
              <p:cNvSpPr txBox="1">
                <a:spLocks noChangeArrowheads="1"/>
              </p:cNvSpPr>
              <p:nvPr/>
            </p:nvSpPr>
            <p:spPr bwMode="auto">
              <a:xfrm>
                <a:off x="6697663" y="276225"/>
                <a:ext cx="306387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Text Box 31"/>
              <p:cNvSpPr txBox="1">
                <a:spLocks noChangeArrowheads="1"/>
              </p:cNvSpPr>
              <p:nvPr/>
            </p:nvSpPr>
            <p:spPr bwMode="auto">
              <a:xfrm>
                <a:off x="4670425" y="266700"/>
                <a:ext cx="15557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>
                    <a:solidFill>
                      <a:prstClr val="black"/>
                    </a:solidFill>
                    <a:sym typeface="Symbol" pitchFamily="84" charset="2"/>
                  </a:rPr>
                  <a:t>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Text Box 31"/>
              <p:cNvSpPr txBox="1">
                <a:spLocks noChangeArrowheads="1"/>
              </p:cNvSpPr>
              <p:nvPr/>
            </p:nvSpPr>
            <p:spPr bwMode="auto">
              <a:xfrm>
                <a:off x="4014788" y="3817938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Text Box 31"/>
              <p:cNvSpPr txBox="1">
                <a:spLocks noChangeArrowheads="1"/>
              </p:cNvSpPr>
              <p:nvPr/>
            </p:nvSpPr>
            <p:spPr bwMode="auto">
              <a:xfrm>
                <a:off x="5307013" y="3516313"/>
                <a:ext cx="1762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 Box 31"/>
              <p:cNvSpPr txBox="1">
                <a:spLocks noChangeArrowheads="1"/>
              </p:cNvSpPr>
              <p:nvPr/>
            </p:nvSpPr>
            <p:spPr bwMode="auto">
              <a:xfrm>
                <a:off x="5483225" y="4491038"/>
                <a:ext cx="2317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97" name="Text Box 31"/>
              <p:cNvSpPr txBox="1">
                <a:spLocks noChangeArrowheads="1"/>
              </p:cNvSpPr>
              <p:nvPr/>
            </p:nvSpPr>
            <p:spPr bwMode="auto">
              <a:xfrm>
                <a:off x="3656013" y="5181600"/>
                <a:ext cx="138112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 Box 31"/>
              <p:cNvSpPr txBox="1">
                <a:spLocks noChangeArrowheads="1"/>
              </p:cNvSpPr>
              <p:nvPr/>
            </p:nvSpPr>
            <p:spPr bwMode="auto">
              <a:xfrm>
                <a:off x="5730875" y="5475288"/>
                <a:ext cx="15081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 Box 31"/>
              <p:cNvSpPr txBox="1">
                <a:spLocks noChangeArrowheads="1"/>
              </p:cNvSpPr>
              <p:nvPr/>
            </p:nvSpPr>
            <p:spPr bwMode="auto">
              <a:xfrm>
                <a:off x="3798888" y="6151563"/>
                <a:ext cx="2317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  <p:sp>
            <p:nvSpPr>
              <p:cNvPr id="100" name="Text Box 31"/>
              <p:cNvSpPr txBox="1">
                <a:spLocks noChangeArrowheads="1"/>
              </p:cNvSpPr>
              <p:nvPr/>
            </p:nvSpPr>
            <p:spPr bwMode="auto">
              <a:xfrm>
                <a:off x="4010025" y="5476875"/>
                <a:ext cx="176213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Text Box 31"/>
              <p:cNvSpPr txBox="1">
                <a:spLocks noChangeArrowheads="1"/>
              </p:cNvSpPr>
              <p:nvPr/>
            </p:nvSpPr>
            <p:spPr bwMode="auto">
              <a:xfrm>
                <a:off x="5349875" y="5175250"/>
                <a:ext cx="13335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 i="1">
                    <a:solidFill>
                      <a:prstClr val="black"/>
                    </a:solidFill>
                  </a:rPr>
                  <a:t>r</a:t>
                </a:r>
                <a:endParaRPr lang="en-US" alt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/>
            </p:nvSpPr>
            <p:spPr bwMode="auto">
              <a:xfrm>
                <a:off x="5478463" y="6149975"/>
                <a:ext cx="23177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800" b="1">
                    <a:solidFill>
                      <a:prstClr val="black"/>
                    </a:solidFill>
                  </a:rPr>
                  <a:t>¼</a:t>
                </a: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4267200" y="2136775"/>
              <a:ext cx="765964" cy="83502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844401" y="3495675"/>
              <a:ext cx="765964" cy="83502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20439" y="3992563"/>
              <a:ext cx="765964" cy="83502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94892" y="139700"/>
            <a:ext cx="3225796" cy="6677819"/>
          </a:xfrm>
        </p:spPr>
        <p:txBody>
          <a:bodyPr>
            <a:normAutofit/>
          </a:bodyPr>
          <a:lstStyle/>
          <a:p>
            <a:r>
              <a:rPr lang="en-US" altLang="en-US" dirty="0"/>
              <a:t>The </a:t>
            </a:r>
            <a:r>
              <a:rPr lang="en-US" altLang="en-US" b="1" dirty="0"/>
              <a:t>multiplication rule</a:t>
            </a:r>
            <a:r>
              <a:rPr lang="en-US" altLang="en-US" dirty="0"/>
              <a:t> states that the probability that two or more independent events will occur together is the product of their individual probabilities.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Ex. (1/2)(1/2)=1/4</a:t>
            </a:r>
          </a:p>
          <a:p>
            <a:r>
              <a:rPr lang="en-US" dirty="0"/>
              <a:t>What is the probability you will get a RR offspring? </a:t>
            </a:r>
          </a:p>
        </p:txBody>
      </p:sp>
    </p:spTree>
    <p:extLst>
      <p:ext uri="{BB962C8B-B14F-4D97-AF65-F5344CB8AC3E}">
        <p14:creationId xmlns:p14="http://schemas.microsoft.com/office/powerpoint/2010/main" val="40201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7158" y="0"/>
            <a:ext cx="6378575" cy="6434138"/>
            <a:chOff x="1389063" y="136525"/>
            <a:chExt cx="6378575" cy="6434138"/>
          </a:xfrm>
        </p:grpSpPr>
        <p:pic>
          <p:nvPicPr>
            <p:cNvPr id="195586" name="Picture 35" descr="11_09CoinTos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90"/>
            <a:stretch>
              <a:fillRect/>
            </a:stretch>
          </p:blipFill>
          <p:spPr bwMode="auto">
            <a:xfrm>
              <a:off x="1389063" y="136525"/>
              <a:ext cx="6365875" cy="643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88" name="Text Box 31"/>
            <p:cNvSpPr txBox="1">
              <a:spLocks noChangeArrowheads="1"/>
            </p:cNvSpPr>
            <p:nvPr/>
          </p:nvSpPr>
          <p:spPr bwMode="auto">
            <a:xfrm>
              <a:off x="3927475" y="2579688"/>
              <a:ext cx="2190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89" name="Text Box 31"/>
            <p:cNvSpPr txBox="1">
              <a:spLocks noChangeArrowheads="1"/>
            </p:cNvSpPr>
            <p:nvPr/>
          </p:nvSpPr>
          <p:spPr bwMode="auto">
            <a:xfrm>
              <a:off x="5713413" y="2574925"/>
              <a:ext cx="122237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90" name="Text Box 31"/>
            <p:cNvSpPr txBox="1">
              <a:spLocks noChangeArrowheads="1"/>
            </p:cNvSpPr>
            <p:nvPr/>
          </p:nvSpPr>
          <p:spPr bwMode="auto">
            <a:xfrm>
              <a:off x="2470150" y="3878263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91" name="Text Box 31"/>
            <p:cNvSpPr txBox="1">
              <a:spLocks noChangeArrowheads="1"/>
            </p:cNvSpPr>
            <p:nvPr/>
          </p:nvSpPr>
          <p:spPr bwMode="auto">
            <a:xfrm>
              <a:off x="2505075" y="5554663"/>
              <a:ext cx="12858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92" name="Text Box 31"/>
            <p:cNvSpPr txBox="1">
              <a:spLocks noChangeArrowheads="1"/>
            </p:cNvSpPr>
            <p:nvPr/>
          </p:nvSpPr>
          <p:spPr bwMode="auto">
            <a:xfrm>
              <a:off x="3617913" y="3517900"/>
              <a:ext cx="1762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93" name="Text Box 31"/>
            <p:cNvSpPr txBox="1">
              <a:spLocks noChangeArrowheads="1"/>
            </p:cNvSpPr>
            <p:nvPr/>
          </p:nvSpPr>
          <p:spPr bwMode="auto">
            <a:xfrm>
              <a:off x="5735638" y="3816350"/>
              <a:ext cx="150812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594" name="Text Box 31"/>
            <p:cNvSpPr txBox="1">
              <a:spLocks noChangeArrowheads="1"/>
            </p:cNvSpPr>
            <p:nvPr/>
          </p:nvSpPr>
          <p:spPr bwMode="auto">
            <a:xfrm>
              <a:off x="1601788" y="601663"/>
              <a:ext cx="1878012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Segregation of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alleles into eggs</a:t>
              </a:r>
            </a:p>
          </p:txBody>
        </p:sp>
        <p:sp>
          <p:nvSpPr>
            <p:cNvPr id="195595" name="Text Box 31"/>
            <p:cNvSpPr txBox="1">
              <a:spLocks noChangeArrowheads="1"/>
            </p:cNvSpPr>
            <p:nvPr/>
          </p:nvSpPr>
          <p:spPr bwMode="auto">
            <a:xfrm>
              <a:off x="1554163" y="4694238"/>
              <a:ext cx="5873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Eggs</a:t>
              </a:r>
            </a:p>
          </p:txBody>
        </p:sp>
        <p:sp>
          <p:nvSpPr>
            <p:cNvPr id="195596" name="Text Box 31"/>
            <p:cNvSpPr txBox="1">
              <a:spLocks noChangeArrowheads="1"/>
            </p:cNvSpPr>
            <p:nvPr/>
          </p:nvSpPr>
          <p:spPr bwMode="auto">
            <a:xfrm>
              <a:off x="4351338" y="2012950"/>
              <a:ext cx="7842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Sperm</a:t>
              </a:r>
            </a:p>
          </p:txBody>
        </p:sp>
        <p:sp>
          <p:nvSpPr>
            <p:cNvPr id="195597" name="Text Box 31"/>
            <p:cNvSpPr txBox="1">
              <a:spLocks noChangeArrowheads="1"/>
            </p:cNvSpPr>
            <p:nvPr/>
          </p:nvSpPr>
          <p:spPr bwMode="auto">
            <a:xfrm>
              <a:off x="3794125" y="4492625"/>
              <a:ext cx="231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¼</a:t>
              </a:r>
            </a:p>
          </p:txBody>
        </p:sp>
        <p:sp>
          <p:nvSpPr>
            <p:cNvPr id="195598" name="Text Box 31"/>
            <p:cNvSpPr txBox="1">
              <a:spLocks noChangeArrowheads="1"/>
            </p:cNvSpPr>
            <p:nvPr/>
          </p:nvSpPr>
          <p:spPr bwMode="auto">
            <a:xfrm>
              <a:off x="3371850" y="2605088"/>
              <a:ext cx="280988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½</a:t>
              </a:r>
            </a:p>
          </p:txBody>
        </p:sp>
        <p:sp>
          <p:nvSpPr>
            <p:cNvPr id="195599" name="Text Box 31"/>
            <p:cNvSpPr txBox="1">
              <a:spLocks noChangeArrowheads="1"/>
            </p:cNvSpPr>
            <p:nvPr/>
          </p:nvSpPr>
          <p:spPr bwMode="auto">
            <a:xfrm>
              <a:off x="5122863" y="2605088"/>
              <a:ext cx="280987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½</a:t>
              </a:r>
            </a:p>
          </p:txBody>
        </p:sp>
        <p:sp>
          <p:nvSpPr>
            <p:cNvPr id="195600" name="Text Box 31"/>
            <p:cNvSpPr txBox="1">
              <a:spLocks noChangeArrowheads="1"/>
            </p:cNvSpPr>
            <p:nvPr/>
          </p:nvSpPr>
          <p:spPr bwMode="auto">
            <a:xfrm>
              <a:off x="1917700" y="3886200"/>
              <a:ext cx="2286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½</a:t>
              </a:r>
            </a:p>
          </p:txBody>
        </p:sp>
        <p:sp>
          <p:nvSpPr>
            <p:cNvPr id="195601" name="Text Box 31"/>
            <p:cNvSpPr txBox="1">
              <a:spLocks noChangeArrowheads="1"/>
            </p:cNvSpPr>
            <p:nvPr/>
          </p:nvSpPr>
          <p:spPr bwMode="auto">
            <a:xfrm>
              <a:off x="1919288" y="5575300"/>
              <a:ext cx="2286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½</a:t>
              </a:r>
            </a:p>
          </p:txBody>
        </p:sp>
        <p:sp>
          <p:nvSpPr>
            <p:cNvPr id="195602" name="Text Box 31"/>
            <p:cNvSpPr txBox="1">
              <a:spLocks noChangeArrowheads="1"/>
            </p:cNvSpPr>
            <p:nvPr/>
          </p:nvSpPr>
          <p:spPr bwMode="auto">
            <a:xfrm>
              <a:off x="5748338" y="603250"/>
              <a:ext cx="2019300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Segregation of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</a:rPr>
                <a:t>alleles into sperm</a:t>
              </a:r>
            </a:p>
          </p:txBody>
        </p:sp>
        <p:sp>
          <p:nvSpPr>
            <p:cNvPr id="195603" name="Text Box 31"/>
            <p:cNvSpPr txBox="1">
              <a:spLocks noChangeArrowheads="1"/>
            </p:cNvSpPr>
            <p:nvPr/>
          </p:nvSpPr>
          <p:spPr bwMode="auto">
            <a:xfrm>
              <a:off x="2370138" y="273050"/>
              <a:ext cx="3063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4" name="Text Box 31"/>
            <p:cNvSpPr txBox="1">
              <a:spLocks noChangeArrowheads="1"/>
            </p:cNvSpPr>
            <p:nvPr/>
          </p:nvSpPr>
          <p:spPr bwMode="auto">
            <a:xfrm>
              <a:off x="6697663" y="276225"/>
              <a:ext cx="3063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5" name="Text Box 31"/>
            <p:cNvSpPr txBox="1">
              <a:spLocks noChangeArrowheads="1"/>
            </p:cNvSpPr>
            <p:nvPr/>
          </p:nvSpPr>
          <p:spPr bwMode="auto">
            <a:xfrm>
              <a:off x="4670425" y="266700"/>
              <a:ext cx="155575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solidFill>
                    <a:prstClr val="black"/>
                  </a:solidFill>
                  <a:sym typeface="Symbol" pitchFamily="84" charset="2"/>
                </a:rPr>
                <a:t>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6" name="Text Box 31"/>
            <p:cNvSpPr txBox="1">
              <a:spLocks noChangeArrowheads="1"/>
            </p:cNvSpPr>
            <p:nvPr/>
          </p:nvSpPr>
          <p:spPr bwMode="auto">
            <a:xfrm>
              <a:off x="4014788" y="3817938"/>
              <a:ext cx="1762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7" name="Text Box 31"/>
            <p:cNvSpPr txBox="1">
              <a:spLocks noChangeArrowheads="1"/>
            </p:cNvSpPr>
            <p:nvPr/>
          </p:nvSpPr>
          <p:spPr bwMode="auto">
            <a:xfrm>
              <a:off x="5307013" y="3516313"/>
              <a:ext cx="1762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08" name="Text Box 31"/>
            <p:cNvSpPr txBox="1">
              <a:spLocks noChangeArrowheads="1"/>
            </p:cNvSpPr>
            <p:nvPr/>
          </p:nvSpPr>
          <p:spPr bwMode="auto">
            <a:xfrm>
              <a:off x="5483225" y="4491038"/>
              <a:ext cx="231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¼</a:t>
              </a:r>
            </a:p>
          </p:txBody>
        </p:sp>
        <p:sp>
          <p:nvSpPr>
            <p:cNvPr id="195609" name="Text Box 31"/>
            <p:cNvSpPr txBox="1">
              <a:spLocks noChangeArrowheads="1"/>
            </p:cNvSpPr>
            <p:nvPr/>
          </p:nvSpPr>
          <p:spPr bwMode="auto">
            <a:xfrm>
              <a:off x="3656013" y="5181600"/>
              <a:ext cx="138112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10" name="Text Box 31"/>
            <p:cNvSpPr txBox="1">
              <a:spLocks noChangeArrowheads="1"/>
            </p:cNvSpPr>
            <p:nvPr/>
          </p:nvSpPr>
          <p:spPr bwMode="auto">
            <a:xfrm>
              <a:off x="5730875" y="5475288"/>
              <a:ext cx="1508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11" name="Text Box 31"/>
            <p:cNvSpPr txBox="1">
              <a:spLocks noChangeArrowheads="1"/>
            </p:cNvSpPr>
            <p:nvPr/>
          </p:nvSpPr>
          <p:spPr bwMode="auto">
            <a:xfrm>
              <a:off x="3798888" y="6151563"/>
              <a:ext cx="231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¼</a:t>
              </a:r>
            </a:p>
          </p:txBody>
        </p:sp>
        <p:sp>
          <p:nvSpPr>
            <p:cNvPr id="195612" name="Text Box 31"/>
            <p:cNvSpPr txBox="1">
              <a:spLocks noChangeArrowheads="1"/>
            </p:cNvSpPr>
            <p:nvPr/>
          </p:nvSpPr>
          <p:spPr bwMode="auto">
            <a:xfrm>
              <a:off x="4010025" y="5476875"/>
              <a:ext cx="17621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13" name="Text Box 31"/>
            <p:cNvSpPr txBox="1">
              <a:spLocks noChangeArrowheads="1"/>
            </p:cNvSpPr>
            <p:nvPr/>
          </p:nvSpPr>
          <p:spPr bwMode="auto">
            <a:xfrm>
              <a:off x="5349875" y="5175250"/>
              <a:ext cx="1333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i="1">
                  <a:solidFill>
                    <a:prstClr val="black"/>
                  </a:solidFill>
                </a:rPr>
                <a:t>r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95614" name="Text Box 31"/>
            <p:cNvSpPr txBox="1">
              <a:spLocks noChangeArrowheads="1"/>
            </p:cNvSpPr>
            <p:nvPr/>
          </p:nvSpPr>
          <p:spPr bwMode="auto">
            <a:xfrm>
              <a:off x="5478463" y="6149975"/>
              <a:ext cx="231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>
                  <a:solidFill>
                    <a:prstClr val="black"/>
                  </a:solidFill>
                </a:rPr>
                <a:t>¼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0181"/>
            <a:ext cx="2862258" cy="6677819"/>
          </a:xfrm>
        </p:spPr>
        <p:txBody>
          <a:bodyPr>
            <a:normAutofit lnSpcReduction="10000"/>
          </a:bodyPr>
          <a:lstStyle/>
          <a:p>
            <a:pPr marL="292100" indent="-292100"/>
            <a:r>
              <a:rPr lang="en-US" altLang="en-US" dirty="0"/>
              <a:t>The </a:t>
            </a:r>
            <a:r>
              <a:rPr lang="en-US" altLang="en-US" b="1" dirty="0"/>
              <a:t>addition rule</a:t>
            </a:r>
            <a:r>
              <a:rPr lang="en-US" altLang="en-US" dirty="0"/>
              <a:t> states that the probability that any one of two or more </a:t>
            </a:r>
            <a:r>
              <a:rPr lang="en-US" altLang="en-US" b="1" dirty="0"/>
              <a:t>mutually exclusive </a:t>
            </a:r>
            <a:r>
              <a:rPr lang="en-US" altLang="en-US" dirty="0"/>
              <a:t>events will occur is calculated by adding together their individual probabilities.</a:t>
            </a:r>
          </a:p>
          <a:p>
            <a:pPr marL="292100" indent="-292100"/>
            <a:endParaRPr lang="en-US" altLang="en-US" dirty="0"/>
          </a:p>
          <a:p>
            <a:pPr marL="292100" indent="-292100"/>
            <a:r>
              <a:rPr lang="en-US" altLang="en-US" dirty="0"/>
              <a:t>Ex. ¼ + ¼ = ½</a:t>
            </a:r>
          </a:p>
          <a:p>
            <a:pPr marL="292100" indent="-292100"/>
            <a:r>
              <a:rPr lang="en-US" altLang="en-US" dirty="0"/>
              <a:t>What is the probability you will get either a RR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altLang="en-US" dirty="0"/>
              <a:t> a </a:t>
            </a:r>
            <a:r>
              <a:rPr lang="en-US" altLang="en-US" dirty="0" err="1"/>
              <a:t>rr</a:t>
            </a:r>
            <a:r>
              <a:rPr lang="en-US" altLang="en-US" dirty="0"/>
              <a:t> offspring? </a:t>
            </a:r>
          </a:p>
        </p:txBody>
      </p:sp>
      <p:sp>
        <p:nvSpPr>
          <p:cNvPr id="32" name="Oval 31"/>
          <p:cNvSpPr/>
          <p:nvPr/>
        </p:nvSpPr>
        <p:spPr>
          <a:xfrm>
            <a:off x="4812492" y="3959225"/>
            <a:ext cx="765964" cy="8350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19463" y="5572125"/>
            <a:ext cx="765964" cy="8350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3600" dirty="0"/>
              <a:t>Use probability, not Punnett Squares!  Show your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probability that a homozygous recessive mom and a heterozygous dad will have a homozygous child?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	aa x Aa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</a:t>
            </a:r>
            <a:r>
              <a:rPr lang="en-US" sz="3200" dirty="0">
                <a:solidFill>
                  <a:srgbClr val="9E1A85"/>
                </a:solidFill>
              </a:rPr>
              <a:t>(1) </a:t>
            </a:r>
            <a:r>
              <a:rPr lang="en-US" sz="3200" dirty="0">
                <a:ln>
                  <a:solidFill>
                    <a:srgbClr val="003399"/>
                  </a:solidFill>
                </a:ln>
              </a:rPr>
              <a:t>(1/2) </a:t>
            </a:r>
            <a:r>
              <a:rPr lang="en-US" sz="3200" dirty="0"/>
              <a:t>= 1/2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32" y="37338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A85"/>
                </a:solidFill>
              </a:rPr>
              <a:t>Probability of getting “a” from mom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3945931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003399"/>
                  </a:solidFill>
                </a:ln>
                <a:solidFill>
                  <a:srgbClr val="0070C0"/>
                </a:solidFill>
              </a:rPr>
              <a:t>Probability of getting “a” from dad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232" y="5734807"/>
            <a:ext cx="665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multiply because the kid would have to get an “a” from mom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dad in order to be “aa”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4687907"/>
            <a:ext cx="685800" cy="430888"/>
          </a:xfrm>
          <a:prstGeom prst="straightConnector1">
            <a:avLst/>
          </a:prstGeom>
          <a:ln w="76200">
            <a:solidFill>
              <a:srgbClr val="9E1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11675" y="4687907"/>
            <a:ext cx="1174725" cy="540265"/>
          </a:xfrm>
          <a:prstGeom prst="straightConnector1">
            <a:avLst/>
          </a:prstGeom>
          <a:ln w="762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3600" dirty="0"/>
              <a:t>Use probability, not Punnett Squares!  Show your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probability that a homozygous recessive mom and a homozygous dominant dad will have a homozygous recessive child?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	aa x AA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</a:t>
            </a:r>
            <a:r>
              <a:rPr lang="en-US" sz="3200" dirty="0">
                <a:solidFill>
                  <a:srgbClr val="9E1A85"/>
                </a:solidFill>
              </a:rPr>
              <a:t>(1) </a:t>
            </a:r>
            <a:r>
              <a:rPr lang="en-US" sz="3200" dirty="0">
                <a:ln>
                  <a:solidFill>
                    <a:srgbClr val="003399"/>
                  </a:solidFill>
                </a:ln>
              </a:rPr>
              <a:t>(0) </a:t>
            </a:r>
            <a:r>
              <a:rPr lang="en-US" sz="3200" dirty="0"/>
              <a:t>= 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32" y="37338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A85"/>
                </a:solidFill>
              </a:rPr>
              <a:t>Probability of getting “a” from mom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3945931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003399"/>
                  </a:solidFill>
                </a:ln>
                <a:solidFill>
                  <a:srgbClr val="0070C0"/>
                </a:solidFill>
              </a:rPr>
              <a:t>Probability of getting “a” from dad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232" y="5734807"/>
            <a:ext cx="665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multiply because the kid would have to get an “a” from mom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dad in order to be “aa”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4687907"/>
            <a:ext cx="685800" cy="430888"/>
          </a:xfrm>
          <a:prstGeom prst="straightConnector1">
            <a:avLst/>
          </a:prstGeom>
          <a:ln w="76200">
            <a:solidFill>
              <a:srgbClr val="9E1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6200" y="4426297"/>
            <a:ext cx="1600200" cy="745106"/>
          </a:xfrm>
          <a:prstGeom prst="straightConnector1">
            <a:avLst/>
          </a:prstGeom>
          <a:ln w="762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0181"/>
            <a:ext cx="7924800" cy="599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dirty="0"/>
              <a:t>Addition rule</a:t>
            </a:r>
            <a:r>
              <a:rPr lang="en-US" altLang="en-US" sz="3200" dirty="0"/>
              <a:t> for mutually exclusive events: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000" dirty="0"/>
              <a:t>Add to figure out the probability that this </a:t>
            </a:r>
            <a:r>
              <a:rPr lang="en-US" altLang="en-US" sz="3000" b="1" u="sng" dirty="0"/>
              <a:t>OR</a:t>
            </a:r>
            <a:r>
              <a:rPr lang="en-US" altLang="en-US" sz="3000" dirty="0"/>
              <a:t> that will happen.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What is the probability that when you flip a coin it will be heads </a:t>
            </a:r>
            <a:r>
              <a:rPr lang="en-US" altLang="en-US" sz="3200" b="1" dirty="0"/>
              <a:t>or</a:t>
            </a:r>
            <a:r>
              <a:rPr lang="en-US" altLang="en-US" sz="3200" dirty="0"/>
              <a:t> tails?</a:t>
            </a:r>
          </a:p>
          <a:p>
            <a:pPr marL="0" indent="0">
              <a:buNone/>
            </a:pPr>
            <a:r>
              <a:rPr lang="en-US" altLang="en-US" sz="3200" dirty="0"/>
              <a:t>Probability of heads = ½</a:t>
            </a:r>
          </a:p>
          <a:p>
            <a:pPr marL="0" indent="0">
              <a:buNone/>
            </a:pPr>
            <a:r>
              <a:rPr lang="en-US" altLang="en-US" sz="3200" dirty="0"/>
              <a:t>Probability of tails = ½</a:t>
            </a:r>
          </a:p>
          <a:p>
            <a:pPr marL="0" indent="0">
              <a:buNone/>
            </a:pPr>
            <a:r>
              <a:rPr lang="en-US" altLang="en-US" sz="3200" dirty="0"/>
              <a:t>½ + ½ = 1</a:t>
            </a:r>
          </a:p>
          <a:p>
            <a:pPr marL="0" indent="0">
              <a:buNone/>
            </a:pPr>
            <a:r>
              <a:rPr lang="en-US" altLang="en-US" sz="3200" dirty="0"/>
              <a:t> </a:t>
            </a:r>
          </a:p>
          <a:p>
            <a:pPr marL="292100" indent="-2921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9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041440" cy="1442674"/>
          </a:xfrm>
        </p:spPr>
        <p:txBody>
          <a:bodyPr/>
          <a:lstStyle/>
          <a:p>
            <a:r>
              <a:rPr lang="en-US" sz="3200" dirty="0"/>
              <a:t>No Punnett Squares!  Show your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91587"/>
            <a:ext cx="8763000" cy="568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probability that a heterozygous mom and a heterozygous dad will have a child that is aa or AA?</a:t>
            </a:r>
          </a:p>
          <a:p>
            <a:pPr marL="0" indent="0">
              <a:buNone/>
            </a:pPr>
            <a:r>
              <a:rPr lang="en-US" sz="3200" dirty="0"/>
              <a:t>						Aa x Aa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</a:t>
            </a:r>
            <a:r>
              <a:rPr lang="en-US" sz="3200" dirty="0">
                <a:solidFill>
                  <a:srgbClr val="9E1A85"/>
                </a:solidFill>
              </a:rPr>
              <a:t>(1/2) </a:t>
            </a:r>
            <a:r>
              <a:rPr lang="en-US" sz="3200" dirty="0">
                <a:ln>
                  <a:solidFill>
                    <a:srgbClr val="003399"/>
                  </a:solidFill>
                </a:ln>
              </a:rPr>
              <a:t>(1/2) </a:t>
            </a:r>
            <a:r>
              <a:rPr lang="en-US" sz="3200" dirty="0"/>
              <a:t>= ¼</a:t>
            </a:r>
          </a:p>
          <a:p>
            <a:pPr marL="0" indent="0">
              <a:buNone/>
            </a:pPr>
            <a:r>
              <a:rPr lang="en-US" sz="3200" dirty="0"/>
              <a:t>							OR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9E1A85"/>
                </a:solidFill>
              </a:rPr>
              <a:t>					(1/2) </a:t>
            </a:r>
            <a:r>
              <a:rPr lang="en-US" sz="3200" dirty="0">
                <a:ln>
                  <a:solidFill>
                    <a:srgbClr val="003399"/>
                  </a:solidFill>
                </a:ln>
              </a:rPr>
              <a:t>(1/2) </a:t>
            </a:r>
            <a:r>
              <a:rPr lang="en-US" sz="3200" dirty="0"/>
              <a:t>= ¼</a:t>
            </a:r>
          </a:p>
          <a:p>
            <a:pPr marL="0" indent="0">
              <a:buNone/>
            </a:pPr>
            <a:r>
              <a:rPr lang="en-US" sz="3200" dirty="0"/>
              <a:t>						¼ + ¼ = ½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22" y="2145508"/>
            <a:ext cx="2706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A85"/>
                </a:solidFill>
              </a:rPr>
              <a:t>Probability of getting “a” from mom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1883898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003399"/>
                  </a:solidFill>
                </a:ln>
                <a:solidFill>
                  <a:srgbClr val="0070C0"/>
                </a:solidFill>
              </a:rPr>
              <a:t>Probability of getting “a” from dad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92710" y="3378679"/>
            <a:ext cx="835742" cy="430888"/>
          </a:xfrm>
          <a:prstGeom prst="straightConnector1">
            <a:avLst/>
          </a:prstGeom>
          <a:ln w="76200">
            <a:solidFill>
              <a:srgbClr val="9E1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41723" y="2717896"/>
            <a:ext cx="1066800" cy="812607"/>
          </a:xfrm>
          <a:prstGeom prst="straightConnector1">
            <a:avLst/>
          </a:prstGeom>
          <a:ln w="762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13439" y="3851353"/>
            <a:ext cx="1221658" cy="2089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35097" y="3332512"/>
            <a:ext cx="24384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003399"/>
                  </a:solidFill>
                </a:ln>
                <a:solidFill>
                  <a:schemeClr val="bg2"/>
                </a:solidFill>
              </a:rPr>
              <a:t>Probability of being “aa”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8523" y="4953000"/>
            <a:ext cx="1221658" cy="2089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67052" y="4475946"/>
            <a:ext cx="24384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rgbClr val="003399"/>
                  </a:solidFill>
                </a:ln>
                <a:solidFill>
                  <a:schemeClr val="bg2"/>
                </a:solidFill>
              </a:rPr>
              <a:t>Probability of being “AA”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6202010"/>
            <a:ext cx="621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Probability of being “aa” or “AA”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724400" y="5735893"/>
            <a:ext cx="0" cy="46611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15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57200"/>
            <a:ext cx="8003111" cy="55325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goat has the following genotype: </a:t>
            </a:r>
            <a:r>
              <a:rPr lang="en-US" sz="3200" dirty="0" err="1"/>
              <a:t>AaRr</a:t>
            </a:r>
            <a:r>
              <a:rPr lang="en-US" sz="3200" dirty="0"/>
              <a:t>. List all of the possible gametes this goat could produce.  (The A and R alleles are on different chromosomes.)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AR</a:t>
            </a:r>
          </a:p>
          <a:p>
            <a:pPr marL="0" indent="0">
              <a:buNone/>
            </a:pPr>
            <a:r>
              <a:rPr lang="en-US" sz="4400" dirty="0" err="1"/>
              <a:t>Ar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aR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ar</a:t>
            </a:r>
            <a:endParaRPr lang="en-US" sz="4400" dirty="0"/>
          </a:p>
        </p:txBody>
      </p:sp>
      <p:pic>
        <p:nvPicPr>
          <p:cNvPr id="1026" name="Picture 2" descr="http://3.bp.blogspot.com/-VwUqIP3L5zA/TWY1S8hzgHI/AAAAAAAABIE/jSXUbqykwGg/s1600/TOP-STORY-3-G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3" y="2667000"/>
            <a:ext cx="4650311" cy="39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57200"/>
            <a:ext cx="8003111" cy="55325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lemur has the following genotype: </a:t>
            </a:r>
            <a:r>
              <a:rPr lang="en-US" sz="3200" dirty="0" err="1"/>
              <a:t>aaRr</a:t>
            </a:r>
            <a:r>
              <a:rPr lang="en-US" sz="3200" dirty="0"/>
              <a:t>. List all of the possible gametes this lemur could produce.  (The A and R alleles are on different chromosomes.)</a:t>
            </a:r>
          </a:p>
          <a:p>
            <a:pPr marL="0" indent="0">
              <a:buNone/>
            </a:pPr>
            <a:r>
              <a:rPr lang="en-US" sz="4400" dirty="0" err="1"/>
              <a:t>aR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ar</a:t>
            </a:r>
            <a:endParaRPr lang="en-US" sz="4400" dirty="0"/>
          </a:p>
        </p:txBody>
      </p:sp>
      <p:pic>
        <p:nvPicPr>
          <p:cNvPr id="6146" name="Picture 2" descr="http://www.adsrex.com/wallpapers/animals/lemur/lemu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336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915400" cy="914400"/>
          </a:xfrm>
        </p:spPr>
        <p:txBody>
          <a:bodyPr lIns="91440" tIns="45720" rIns="91440" bIns="45720" anchor="ctr">
            <a:noAutofit/>
          </a:bodyPr>
          <a:lstStyle/>
          <a:p>
            <a:pPr marL="0" indent="0" eaLnBrk="1" hangingPunct="1">
              <a:defRPr/>
            </a:pPr>
            <a:r>
              <a:rPr lang="en-US" altLang="en-US" sz="2800" dirty="0"/>
              <a:t>Solving Complex Genetics Problems with the Rules of Probability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346200"/>
            <a:ext cx="8813800" cy="5232400"/>
          </a:xfrm>
        </p:spPr>
        <p:txBody>
          <a:bodyPr lIns="91440" tIns="45720" rIns="91440" bIns="45720"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We can apply the rules of probability to predict the outcome of crosses involving multiple characters.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A dihybrid or other </a:t>
            </a:r>
            <a:r>
              <a:rPr lang="en-US" altLang="en-US" sz="2800" dirty="0" err="1"/>
              <a:t>multicharacter</a:t>
            </a:r>
            <a:r>
              <a:rPr lang="en-US" altLang="en-US" sz="2800" dirty="0"/>
              <a:t> cross is equivalent to two or more independent monohybrid crosses occurring simultaneously.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In calculating the chances for various genotypes, each character is considered separately, and then the individual probabilities are multiplied.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Rhinoceroses with the following genotypes are crossed </a:t>
            </a:r>
            <a:r>
              <a:rPr lang="en-US" sz="3200" dirty="0" err="1"/>
              <a:t>AARr</a:t>
            </a:r>
            <a:r>
              <a:rPr lang="en-US" sz="3200" dirty="0"/>
              <a:t> x </a:t>
            </a:r>
            <a:r>
              <a:rPr lang="en-US" sz="3200" dirty="0" err="1"/>
              <a:t>Aarr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fraction of their progeny are expected to be heterozygous for both alleles?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Probability of  Aa:  (1)(1/2) = ½ </a:t>
            </a:r>
          </a:p>
          <a:p>
            <a:pPr marL="0" indent="0">
              <a:buNone/>
            </a:pPr>
            <a:r>
              <a:rPr lang="en-US" sz="3200" dirty="0"/>
              <a:t>Probability of Rr: (1/2)(1) = ½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Probability of Aa </a:t>
            </a:r>
            <a:r>
              <a:rPr lang="en-US" sz="3200" b="1" dirty="0"/>
              <a:t>and</a:t>
            </a:r>
            <a:r>
              <a:rPr lang="en-US" sz="3200" dirty="0"/>
              <a:t> Rr: (1/2)(1/2) = ¼ </a:t>
            </a:r>
          </a:p>
        </p:txBody>
      </p:sp>
      <p:pic>
        <p:nvPicPr>
          <p:cNvPr id="3074" name="Picture 2" descr="http://4.bp.blogspot.com/-UKbVGo4FbBQ/T_VhP8rRPuI/AAAAAAAAD20/t9TuOe9coXo/s1600/Rhino+Wallpapers+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139440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033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all the genotypes that code for type A blood?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A 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(homozygous)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 err="1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(heterozygous)</a:t>
            </a:r>
          </a:p>
          <a:p>
            <a:pPr lvl="1" eaLnBrk="1" hangingPunct="1">
              <a:lnSpc>
                <a:spcPct val="80000"/>
              </a:lnSpc>
            </a:pPr>
            <a:endParaRPr lang="en-US" sz="1800" baseline="30000" dirty="0">
              <a:latin typeface="Times New Roman" pitchFamily="18" charset="0"/>
            </a:endParaRPr>
          </a:p>
        </p:txBody>
      </p:sp>
      <p:pic>
        <p:nvPicPr>
          <p:cNvPr id="9" name="Picture 8" descr="AB_blood_type"/>
          <p:cNvPicPr/>
          <p:nvPr/>
        </p:nvPicPr>
        <p:blipFill rotWithShape="1">
          <a:blip r:embed="rId2" cstate="print"/>
          <a:srcRect r="67764"/>
          <a:stretch/>
        </p:blipFill>
        <p:spPr bwMode="auto">
          <a:xfrm>
            <a:off x="5767556" y="4255228"/>
            <a:ext cx="1230630" cy="1036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7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839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Flamingos with the following genotypes are crossed </a:t>
            </a:r>
            <a:r>
              <a:rPr lang="en-US" sz="3200" dirty="0" err="1"/>
              <a:t>AARr</a:t>
            </a:r>
            <a:r>
              <a:rPr lang="en-US" sz="3200" dirty="0"/>
              <a:t> x </a:t>
            </a:r>
            <a:r>
              <a:rPr lang="en-US" sz="3200" dirty="0" err="1"/>
              <a:t>Aarr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fraction of their progeny are expected to be </a:t>
            </a:r>
            <a:r>
              <a:rPr lang="en-US" sz="3200" dirty="0" err="1"/>
              <a:t>Aarr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Probability of  Aa:  (1)(1/2) = ½ </a:t>
            </a:r>
          </a:p>
          <a:p>
            <a:pPr marL="0" indent="0">
              <a:buNone/>
            </a:pPr>
            <a:r>
              <a:rPr lang="en-US" sz="3200" dirty="0"/>
              <a:t>Probability of </a:t>
            </a:r>
            <a:r>
              <a:rPr lang="en-US" sz="3200" dirty="0" err="1"/>
              <a:t>rr</a:t>
            </a:r>
            <a:r>
              <a:rPr lang="en-US" sz="3200" dirty="0"/>
              <a:t>: (1/2)(1) = ½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Probability of Aa </a:t>
            </a:r>
            <a:r>
              <a:rPr lang="en-US" sz="3200" b="1" dirty="0"/>
              <a:t>and</a:t>
            </a:r>
            <a:r>
              <a:rPr lang="en-US" sz="3200" dirty="0"/>
              <a:t> </a:t>
            </a:r>
            <a:r>
              <a:rPr lang="en-US" sz="3200" dirty="0" err="1"/>
              <a:t>rr</a:t>
            </a:r>
            <a:r>
              <a:rPr lang="en-US" sz="3200" dirty="0"/>
              <a:t>: (1/2)(1/2) = ¼ </a:t>
            </a:r>
          </a:p>
        </p:txBody>
      </p:sp>
      <p:pic>
        <p:nvPicPr>
          <p:cNvPr id="4098" name="Picture 2" descr="http://www.scientificillustrator.com/art/photography/bird-photos/flamingos-600w-scill-0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514600" cy="25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D602-4485-42E0-B8AB-F097FEC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2ACF-EF6F-430C-8506-183DB323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648200" cy="2971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Probability  of at least one “A”</a:t>
            </a:r>
          </a:p>
          <a:p>
            <a:pPr marL="0" indent="0">
              <a:buNone/>
            </a:pPr>
            <a:r>
              <a:rPr lang="en-US" dirty="0"/>
              <a:t>Probability of  Aa: (1/2)(0) = 0</a:t>
            </a:r>
          </a:p>
          <a:p>
            <a:pPr marL="0" indent="0">
              <a:buNone/>
            </a:pPr>
            <a:r>
              <a:rPr lang="en-US" dirty="0"/>
              <a:t>			or</a:t>
            </a:r>
          </a:p>
          <a:p>
            <a:pPr marL="0" indent="0">
              <a:buNone/>
            </a:pPr>
            <a:r>
              <a:rPr lang="en-US" dirty="0"/>
              <a:t>Probability of </a:t>
            </a:r>
            <a:r>
              <a:rPr lang="en-US" dirty="0" err="1"/>
              <a:t>aA</a:t>
            </a:r>
            <a:r>
              <a:rPr lang="en-US" dirty="0"/>
              <a:t>: (1/2)(1) = ½</a:t>
            </a:r>
          </a:p>
          <a:p>
            <a:pPr marL="0" indent="0">
              <a:buNone/>
            </a:pPr>
            <a:r>
              <a:rPr lang="en-US" dirty="0"/>
              <a:t>			or</a:t>
            </a:r>
          </a:p>
          <a:p>
            <a:pPr marL="0" indent="0">
              <a:buNone/>
            </a:pPr>
            <a:r>
              <a:rPr lang="en-US" dirty="0"/>
              <a:t>Probability of AA: (1/2)(1) = ½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0 + ½  + ½ =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5029200" cy="281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Probability  of at least one “R”</a:t>
            </a:r>
          </a:p>
          <a:p>
            <a:pPr marL="0" indent="0">
              <a:buNone/>
            </a:pPr>
            <a:r>
              <a:rPr lang="en-US" dirty="0"/>
              <a:t>Probability of Rr: (1/2)(1) = 1/2 </a:t>
            </a:r>
          </a:p>
          <a:p>
            <a:pPr marL="0" indent="0">
              <a:buNone/>
            </a:pPr>
            <a:r>
              <a:rPr lang="en-US" dirty="0"/>
              <a:t>			or</a:t>
            </a:r>
          </a:p>
          <a:p>
            <a:pPr marL="0" indent="0">
              <a:buNone/>
            </a:pPr>
            <a:r>
              <a:rPr lang="en-US" dirty="0"/>
              <a:t>Probability of </a:t>
            </a:r>
            <a:r>
              <a:rPr lang="en-US" dirty="0" err="1"/>
              <a:t>rR</a:t>
            </a:r>
            <a:r>
              <a:rPr lang="en-US" dirty="0"/>
              <a:t>: (1/2)(0) = 0</a:t>
            </a:r>
          </a:p>
          <a:p>
            <a:pPr marL="0" indent="0">
              <a:buNone/>
            </a:pPr>
            <a:r>
              <a:rPr lang="en-US" dirty="0"/>
              <a:t>			or</a:t>
            </a:r>
          </a:p>
          <a:p>
            <a:pPr marL="0" indent="0">
              <a:buNone/>
            </a:pPr>
            <a:r>
              <a:rPr lang="en-US" dirty="0"/>
              <a:t>Probability of RR</a:t>
            </a:r>
            <a:r>
              <a:rPr lang="en-US" dirty="0">
                <a:sym typeface="Wingdings" panose="05000000000000000000" pitchFamily="2" charset="2"/>
              </a:rPr>
              <a:t> (1/2)(0) = 0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½ + 0 + 0 = 1/2</a:t>
            </a:r>
            <a:endParaRPr lang="en-US" dirty="0"/>
          </a:p>
        </p:txBody>
      </p:sp>
      <p:pic>
        <p:nvPicPr>
          <p:cNvPr id="5122" name="Picture 2" descr="http://upload.wikimedia.org/wikipedia/commons/6/69/Charles%2C_King_of_the_Pine_Squirr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08" y="5297129"/>
            <a:ext cx="2042984" cy="13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52400" y="27039"/>
            <a:ext cx="8991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Squirrels with the following genotypes are crossed: </a:t>
            </a:r>
            <a:r>
              <a:rPr lang="en-US" dirty="0" err="1"/>
              <a:t>AaRr</a:t>
            </a:r>
            <a:r>
              <a:rPr lang="en-US" dirty="0"/>
              <a:t> x </a:t>
            </a:r>
            <a:r>
              <a:rPr lang="en-US" dirty="0" err="1"/>
              <a:t>AArr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fraction of their progeny are expected show the dominant phenotype for both traits?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Probability of at least one “A” </a:t>
            </a:r>
            <a:r>
              <a:rPr lang="en-US" sz="2400" b="1" u="sng" dirty="0"/>
              <a:t>and</a:t>
            </a:r>
            <a:r>
              <a:rPr lang="en-US" sz="2400" dirty="0"/>
              <a:t> at least one “R”: ( 1 )(1/2) = 1/2 </a:t>
            </a:r>
          </a:p>
        </p:txBody>
      </p:sp>
    </p:spTree>
    <p:extLst>
      <p:ext uri="{BB962C8B-B14F-4D97-AF65-F5344CB8AC3E}">
        <p14:creationId xmlns:p14="http://schemas.microsoft.com/office/powerpoint/2010/main" val="4430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39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Rhinoceroses with the following genotypes are crossed </a:t>
            </a:r>
            <a:r>
              <a:rPr lang="en-US" sz="3600" dirty="0" err="1"/>
              <a:t>AARr</a:t>
            </a:r>
            <a:r>
              <a:rPr lang="en-US" sz="3600" dirty="0"/>
              <a:t> x </a:t>
            </a:r>
            <a:r>
              <a:rPr lang="en-US" sz="3600" dirty="0" err="1"/>
              <a:t>Aarr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fraction of their progeny are expected to be homozygous dominant for both alleles</a:t>
            </a:r>
            <a:r>
              <a:rPr lang="en-US" sz="3600"/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Zero!</a:t>
            </a:r>
          </a:p>
        </p:txBody>
      </p:sp>
      <p:pic>
        <p:nvPicPr>
          <p:cNvPr id="2050" name="Picture 2" descr="http://media-cache-ak0.pinimg.com/736x/fa/fd/37/fafd3735502d195a842bbff3309815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11445"/>
            <a:ext cx="32302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12"/>
            <a:ext cx="8991600" cy="6671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corn purple is dominant to yellow and round is dominant to wrinkled.  (Use the letters P and 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List all of the possible genotypes for a kernel that is yellow and wrinkled.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pprr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yellow/wrinkled kernel is planted and grows into an adult plant.  List all of the possible genotypes of the sperm produced by this plant.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yellow/wrinkled plant is mated with a homozygous purple and homozygous round.  List all of the possible genotypes of their </a:t>
            </a:r>
            <a:r>
              <a:rPr lang="en-US" sz="2800" dirty="0"/>
              <a:t>offspring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PpRr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033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all the genotypes that code for type AB blood?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baseline="30000" dirty="0">
              <a:latin typeface="Times New Roman" pitchFamily="18" charset="0"/>
            </a:endParaRPr>
          </a:p>
        </p:txBody>
      </p:sp>
      <p:pic>
        <p:nvPicPr>
          <p:cNvPr id="5" name="Picture 4" descr="AB_blood_type"/>
          <p:cNvPicPr/>
          <p:nvPr/>
        </p:nvPicPr>
        <p:blipFill rotWithShape="1">
          <a:blip r:embed="rId2" cstate="print"/>
          <a:srcRect l="30838" r="32991"/>
          <a:stretch/>
        </p:blipFill>
        <p:spPr bwMode="auto">
          <a:xfrm>
            <a:off x="689485" y="3947160"/>
            <a:ext cx="1379220" cy="1036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1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033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all the genotypes that code for type O blood?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ii</a:t>
            </a:r>
            <a:endParaRPr lang="en-US" sz="4000" baseline="300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baseline="30000" dirty="0"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89070" y="2964180"/>
            <a:ext cx="1165860" cy="929640"/>
            <a:chOff x="0" y="54292"/>
            <a:chExt cx="1165860" cy="929640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701992"/>
              <a:ext cx="35814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fontAlgn="base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O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2400" y="54292"/>
              <a:ext cx="1013460" cy="92964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4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033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all the genotypes that code for type B blood?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>
                <a:solidFill>
                  <a:schemeClr val="bg2"/>
                </a:solidFill>
                <a:latin typeface="Times New Roman" pitchFamily="18" charset="0"/>
              </a:rPr>
              <a:t>B 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(homozygous)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baseline="30000" dirty="0" err="1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(heterozygous)</a:t>
            </a:r>
          </a:p>
          <a:p>
            <a:pPr lvl="1" eaLnBrk="1" hangingPunct="1">
              <a:lnSpc>
                <a:spcPct val="80000"/>
              </a:lnSpc>
            </a:pPr>
            <a:endParaRPr lang="en-US" sz="1800" baseline="30000" dirty="0">
              <a:latin typeface="Times New Roman" pitchFamily="18" charset="0"/>
            </a:endParaRPr>
          </a:p>
        </p:txBody>
      </p:sp>
      <p:pic>
        <p:nvPicPr>
          <p:cNvPr id="6" name="Picture 4" descr="AB_blood_type"/>
          <p:cNvPicPr>
            <a:picLocks noChangeAspect="1" noChangeArrowheads="1"/>
          </p:cNvPicPr>
          <p:nvPr/>
        </p:nvPicPr>
        <p:blipFill rotWithShape="1">
          <a:blip r:embed="rId2" cstate="print"/>
          <a:srcRect l="68309"/>
          <a:stretch/>
        </p:blipFill>
        <p:spPr bwMode="auto">
          <a:xfrm>
            <a:off x="7216346" y="3962400"/>
            <a:ext cx="1156129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3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Example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</a:rPr>
              <a:t>Mom has type O blood and dad is type AB.  What are the chances the kid will have type A blood? </a:t>
            </a: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ii</a:t>
            </a:r>
            <a:r>
              <a:rPr lang="en-US" sz="2400" dirty="0"/>
              <a:t> x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30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30000" dirty="0">
                <a:solidFill>
                  <a:srgbClr val="FF0000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50%</a:t>
            </a:r>
          </a:p>
        </p:txBody>
      </p:sp>
      <p:graphicFrame>
        <p:nvGraphicFramePr>
          <p:cNvPr id="3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88550"/>
              </p:ext>
            </p:extLst>
          </p:nvPr>
        </p:nvGraphicFramePr>
        <p:xfrm>
          <a:off x="2819400" y="2743200"/>
          <a:ext cx="4038600" cy="468007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9600" y="428219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rgbClr val="FF0000"/>
                </a:solidFill>
              </a:rPr>
              <a:t>        I</a:t>
            </a:r>
            <a:r>
              <a:rPr lang="en-US" sz="3200" baseline="30000" dirty="0">
                <a:solidFill>
                  <a:srgbClr val="FF0000"/>
                </a:solidFill>
              </a:rPr>
              <a:t>A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3954" y="5715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</a:rPr>
              <a:t>B</a:t>
            </a:r>
            <a:r>
              <a:rPr lang="en-US" sz="3200" dirty="0">
                <a:solidFill>
                  <a:srgbClr val="FF0000"/>
                </a:solidFill>
              </a:rPr>
              <a:t>   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30000" dirty="0" err="1">
                <a:solidFill>
                  <a:srgbClr val="FF0000"/>
                </a:solidFill>
              </a:rPr>
              <a:t>B</a:t>
            </a:r>
            <a:endParaRPr lang="en-US" sz="3200" baseline="300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229" y="4267200"/>
            <a:ext cx="478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9" y="4275908"/>
            <a:ext cx="478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078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Example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</a:rPr>
              <a:t>Dad is heterozygous for type A blood and mom is type AB.  What are the chances the kid will have type B blood? </a:t>
            </a:r>
            <a:endParaRPr lang="en-US" sz="3200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baseline="30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/>
              <a:t> x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30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baseline="30000" dirty="0">
                <a:solidFill>
                  <a:srgbClr val="FF0000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25%</a:t>
            </a:r>
          </a:p>
        </p:txBody>
      </p:sp>
      <p:graphicFrame>
        <p:nvGraphicFramePr>
          <p:cNvPr id="3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51193"/>
              </p:ext>
            </p:extLst>
          </p:nvPr>
        </p:nvGraphicFramePr>
        <p:xfrm>
          <a:off x="2819400" y="2743200"/>
          <a:ext cx="4038600" cy="468007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9600" y="428219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</a:rPr>
              <a:t>A</a:t>
            </a:r>
            <a:r>
              <a:rPr lang="en-US" sz="3200" dirty="0">
                <a:solidFill>
                  <a:srgbClr val="FF0000"/>
                </a:solidFill>
              </a:rPr>
              <a:t>        I</a:t>
            </a:r>
            <a:r>
              <a:rPr lang="en-US" sz="3200" baseline="30000" dirty="0">
                <a:solidFill>
                  <a:srgbClr val="FF0000"/>
                </a:solidFill>
              </a:rPr>
              <a:t>A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3954" y="5715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30000" dirty="0">
                <a:solidFill>
                  <a:srgbClr val="FF0000"/>
                </a:solidFill>
              </a:rPr>
              <a:t>B</a:t>
            </a:r>
            <a:r>
              <a:rPr lang="en-US" sz="3200" dirty="0">
                <a:solidFill>
                  <a:srgbClr val="FF0000"/>
                </a:solidFill>
              </a:rPr>
              <a:t>     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30000" dirty="0" err="1">
                <a:solidFill>
                  <a:srgbClr val="FF0000"/>
                </a:solidFill>
              </a:rPr>
              <a:t>B</a:t>
            </a:r>
            <a:endParaRPr lang="en-US" sz="3200" baseline="300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229" y="4267200"/>
            <a:ext cx="1046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aseline="30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aseline="30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9" y="4275908"/>
            <a:ext cx="478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328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2" grpId="0" uiExpand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716989"/>
              </p:ext>
            </p:extLst>
          </p:nvPr>
        </p:nvGraphicFramePr>
        <p:xfrm>
          <a:off x="-457200" y="1066800"/>
          <a:ext cx="4038600" cy="3886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I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I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804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3480816" y="615696"/>
            <a:ext cx="5205984" cy="58674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Mother has type O blood and the father is homozygous for type B blood.  Mom is pregnant.  What is the probability that her baby will have type B blood?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100% chance the baby will have type B blood.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806" name="AutoShape 30"/>
          <p:cNvSpPr>
            <a:spLocks noChangeArrowheads="1"/>
          </p:cNvSpPr>
          <p:nvPr/>
        </p:nvSpPr>
        <p:spPr bwMode="auto">
          <a:xfrm>
            <a:off x="381000" y="6477000"/>
            <a:ext cx="200025" cy="3810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p.yimg.com/ib/th?id=HN.608044245677113453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80852"/>
            <a:ext cx="5114764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7467600" cy="39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 child with type-B blood has a mother with type-O blood.  What are the possible genotypes of the child’s father and mother?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Mother: 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Father: I</a:t>
            </a:r>
            <a:r>
              <a:rPr lang="en-US" sz="3600" baseline="30000" dirty="0"/>
              <a:t>B</a:t>
            </a:r>
            <a:r>
              <a:rPr lang="en-US" sz="3600" dirty="0"/>
              <a:t>I</a:t>
            </a:r>
            <a:r>
              <a:rPr lang="en-US" sz="3600" baseline="30000" dirty="0"/>
              <a:t>B</a:t>
            </a:r>
            <a:r>
              <a:rPr lang="en-US" sz="3600" dirty="0"/>
              <a:t>, </a:t>
            </a:r>
            <a:r>
              <a:rPr lang="en-US" sz="3600" dirty="0" err="1"/>
              <a:t>I</a:t>
            </a:r>
            <a:r>
              <a:rPr lang="en-US" sz="3600" baseline="30000" dirty="0" err="1"/>
              <a:t>B</a:t>
            </a:r>
            <a:r>
              <a:rPr lang="en-US" sz="3600" dirty="0" err="1"/>
              <a:t>i</a:t>
            </a:r>
            <a:r>
              <a:rPr lang="en-US" sz="3600" dirty="0"/>
              <a:t>, I</a:t>
            </a:r>
            <a:r>
              <a:rPr lang="en-US" sz="3600" baseline="30000" dirty="0"/>
              <a:t>B</a:t>
            </a:r>
            <a:r>
              <a:rPr lang="en-US" sz="3600" dirty="0"/>
              <a:t>I</a:t>
            </a:r>
            <a:r>
              <a:rPr lang="en-US" sz="3600" baseline="3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34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3">
      <a:dk1>
        <a:sysClr val="windowText" lastClr="000000"/>
      </a:dk1>
      <a:lt1>
        <a:sysClr val="window" lastClr="FFFFFF"/>
      </a:lt1>
      <a:dk2>
        <a:srgbClr val="4C1304"/>
      </a:dk2>
      <a:lt2>
        <a:srgbClr val="000000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1625</TotalTime>
  <Words>1521</Words>
  <Application>Microsoft Office PowerPoint</Application>
  <PresentationFormat>On-screen Show (4:3)</PresentationFormat>
  <Paragraphs>307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Rage Italic</vt:lpstr>
      <vt:lpstr>Times</vt:lpstr>
      <vt:lpstr>Times New Roman</vt:lpstr>
      <vt:lpstr>Wingdings</vt:lpstr>
      <vt:lpstr>Sketchbook</vt:lpstr>
      <vt:lpstr>PowerPoint Presentation</vt:lpstr>
      <vt:lpstr>What are all the genotypes that code for type A blood? </vt:lpstr>
      <vt:lpstr>What are all the genotypes that code for type AB blood? </vt:lpstr>
      <vt:lpstr>What are all the genotypes that code for type O blood? </vt:lpstr>
      <vt:lpstr>What are all the genotypes that code for type B blood?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probability, not Punnett Squares!  Show your work!</vt:lpstr>
      <vt:lpstr>Use probability, not Punnett Squares!  Show your work!</vt:lpstr>
      <vt:lpstr>PowerPoint Presentation</vt:lpstr>
      <vt:lpstr>No Punnett Squares!  Show your work!</vt:lpstr>
      <vt:lpstr>PowerPoint Presentation</vt:lpstr>
      <vt:lpstr>PowerPoint Presentation</vt:lpstr>
      <vt:lpstr>Solving Complex Genetics Problems with the Rules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Wingard</dc:creator>
  <cp:lastModifiedBy>Lauren Wingard</cp:lastModifiedBy>
  <cp:revision>170</cp:revision>
  <cp:lastPrinted>2018-12-05T16:26:41Z</cp:lastPrinted>
  <dcterms:created xsi:type="dcterms:W3CDTF">2008-03-17T20:56:30Z</dcterms:created>
  <dcterms:modified xsi:type="dcterms:W3CDTF">2019-12-17T21:17:07Z</dcterms:modified>
</cp:coreProperties>
</file>