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2" r:id="rId4"/>
    <p:sldId id="263" r:id="rId5"/>
    <p:sldId id="257" r:id="rId6"/>
    <p:sldId id="264" r:id="rId7"/>
    <p:sldId id="260" r:id="rId8"/>
    <p:sldId id="259" r:id="rId9"/>
    <p:sldId id="258" r:id="rId10"/>
    <p:sldId id="265" r:id="rId11"/>
    <p:sldId id="266" r:id="rId12"/>
    <p:sldId id="26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99" autoAdjust="0"/>
    <p:restoredTop sz="94660"/>
  </p:normalViewPr>
  <p:slideViewPr>
    <p:cSldViewPr>
      <p:cViewPr varScale="1">
        <p:scale>
          <a:sx n="45" d="100"/>
          <a:sy n="45" d="100"/>
        </p:scale>
        <p:origin x="1051"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4CE6A3F-B49F-44D1-97A7-4C05BFFB6621}"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246998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CE6A3F-B49F-44D1-97A7-4C05BFFB6621}"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331365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CE6A3F-B49F-44D1-97A7-4C05BFFB6621}"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379288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CE6A3F-B49F-44D1-97A7-4C05BFFB6621}"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213568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CE6A3F-B49F-44D1-97A7-4C05BFFB6621}"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414510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CE6A3F-B49F-44D1-97A7-4C05BFFB6621}"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130759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CE6A3F-B49F-44D1-97A7-4C05BFFB6621}"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3618909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CE6A3F-B49F-44D1-97A7-4C05BFFB6621}"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132233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E6A3F-B49F-44D1-97A7-4C05BFFB6621}"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354636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CE6A3F-B49F-44D1-97A7-4C05BFFB6621}"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33115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CE6A3F-B49F-44D1-97A7-4C05BFFB6621}"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15BB5-1841-4D13-925B-175413BF331D}" type="slidenum">
              <a:rPr lang="en-US" smtClean="0"/>
              <a:t>‹#›</a:t>
            </a:fld>
            <a:endParaRPr lang="en-US"/>
          </a:p>
        </p:txBody>
      </p:sp>
    </p:spTree>
    <p:extLst>
      <p:ext uri="{BB962C8B-B14F-4D97-AF65-F5344CB8AC3E}">
        <p14:creationId xmlns:p14="http://schemas.microsoft.com/office/powerpoint/2010/main" val="725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E6A3F-B49F-44D1-97A7-4C05BFFB6621}" type="datetimeFigureOut">
              <a:rPr lang="en-US" smtClean="0"/>
              <a:t>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15BB5-1841-4D13-925B-175413BF331D}" type="slidenum">
              <a:rPr lang="en-US" smtClean="0"/>
              <a:t>‹#›</a:t>
            </a:fld>
            <a:endParaRPr lang="en-US"/>
          </a:p>
        </p:txBody>
      </p:sp>
    </p:spTree>
    <p:extLst>
      <p:ext uri="{BB962C8B-B14F-4D97-AF65-F5344CB8AC3E}">
        <p14:creationId xmlns:p14="http://schemas.microsoft.com/office/powerpoint/2010/main" val="380375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288B4-9030-4E15-AC63-DDEF813F438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6D84417-7487-4DFE-B5BC-1377F8824D9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6265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620E6-82AF-429D-B1FD-0284916FF8F8}"/>
              </a:ext>
            </a:extLst>
          </p:cNvPr>
          <p:cNvSpPr>
            <a:spLocks noGrp="1"/>
          </p:cNvSpPr>
          <p:nvPr>
            <p:ph type="title"/>
          </p:nvPr>
        </p:nvSpPr>
        <p:spPr/>
        <p:txBody>
          <a:bodyPr>
            <a:noAutofit/>
          </a:bodyPr>
          <a:lstStyle/>
          <a:p>
            <a:r>
              <a:rPr lang="en-US" sz="9600" dirty="0"/>
              <a:t>Nightmare!</a:t>
            </a:r>
          </a:p>
        </p:txBody>
      </p:sp>
      <p:sp>
        <p:nvSpPr>
          <p:cNvPr id="3" name="Content Placeholder 2">
            <a:extLst>
              <a:ext uri="{FF2B5EF4-FFF2-40B4-BE49-F238E27FC236}">
                <a16:creationId xmlns:a16="http://schemas.microsoft.com/office/drawing/2014/main" id="{89E85B5E-2EAF-4F2F-9494-367AAE65E156}"/>
              </a:ext>
            </a:extLst>
          </p:cNvPr>
          <p:cNvSpPr>
            <a:spLocks noGrp="1"/>
          </p:cNvSpPr>
          <p:nvPr>
            <p:ph idx="1"/>
          </p:nvPr>
        </p:nvSpPr>
        <p:spPr/>
        <p:txBody>
          <a:bodyPr/>
          <a:lstStyle/>
          <a:p>
            <a:endParaRPr lang="en-US"/>
          </a:p>
        </p:txBody>
      </p:sp>
      <p:pic>
        <p:nvPicPr>
          <p:cNvPr id="1026" name="Picture 2" descr="Image result for p=0.06 pumpkin">
            <a:extLst>
              <a:ext uri="{FF2B5EF4-FFF2-40B4-BE49-F238E27FC236}">
                <a16:creationId xmlns:a16="http://schemas.microsoft.com/office/drawing/2014/main" id="{41F50D34-0BF9-42E3-B368-F7C4868AD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7864" y="1764772"/>
            <a:ext cx="5648272" cy="5076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13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152400"/>
            <a:ext cx="8229600" cy="1981200"/>
          </a:xfrm>
        </p:spPr>
        <p:txBody>
          <a:bodyPr>
            <a:normAutofit fontScale="77500" lnSpcReduction="20000"/>
          </a:bodyPr>
          <a:lstStyle/>
          <a:p>
            <a:r>
              <a:rPr lang="en-US" dirty="0"/>
              <a:t>What is your critical value?</a:t>
            </a:r>
          </a:p>
          <a:p>
            <a:pPr marL="457200" lvl="1" indent="0">
              <a:buNone/>
            </a:pPr>
            <a:r>
              <a:rPr lang="en-US" dirty="0"/>
              <a:t>	19.675</a:t>
            </a:r>
          </a:p>
          <a:p>
            <a:r>
              <a:rPr lang="en-US" dirty="0"/>
              <a:t>χ</a:t>
            </a:r>
            <a:r>
              <a:rPr lang="en-US" baseline="30000" dirty="0"/>
              <a:t>2 </a:t>
            </a:r>
            <a:r>
              <a:rPr lang="en-US" dirty="0"/>
              <a:t>= 5.094</a:t>
            </a:r>
          </a:p>
          <a:p>
            <a:r>
              <a:rPr lang="en-US" dirty="0"/>
              <a:t>Do you reject your null hypothesis?</a:t>
            </a:r>
          </a:p>
          <a:p>
            <a:pPr marL="0" indent="0">
              <a:buNone/>
            </a:pPr>
            <a:r>
              <a:rPr lang="en-US" dirty="0"/>
              <a:t>	No    </a:t>
            </a:r>
          </a:p>
          <a:p>
            <a:endParaRPr lang="en-US" dirty="0"/>
          </a:p>
        </p:txBody>
      </p:sp>
      <p:grpSp>
        <p:nvGrpSpPr>
          <p:cNvPr id="30" name="Group 29"/>
          <p:cNvGrpSpPr/>
          <p:nvPr/>
        </p:nvGrpSpPr>
        <p:grpSpPr>
          <a:xfrm>
            <a:off x="1544507" y="1743074"/>
            <a:ext cx="7628068" cy="4479521"/>
            <a:chOff x="1544507" y="1743074"/>
            <a:chExt cx="7628068" cy="4479521"/>
          </a:xfrm>
        </p:grpSpPr>
        <p:pic>
          <p:nvPicPr>
            <p:cNvPr id="6146" name="Picture 2" descr="http://www.bio.miami.edu/dana/pix/chisquare.gif"/>
            <p:cNvPicPr>
              <a:picLocks noChangeAspect="1" noChangeArrowheads="1"/>
            </p:cNvPicPr>
            <p:nvPr/>
          </p:nvPicPr>
          <p:blipFill rotWithShape="1">
            <a:blip r:embed="rId2">
              <a:extLst>
                <a:ext uri="{28A0092B-C50C-407E-A947-70E740481C1C}">
                  <a14:useLocalDpi xmlns:a14="http://schemas.microsoft.com/office/drawing/2010/main" val="0"/>
                </a:ext>
              </a:extLst>
            </a:blip>
            <a:srcRect t="8804"/>
            <a:stretch/>
          </p:blipFill>
          <p:spPr bwMode="auto">
            <a:xfrm>
              <a:off x="1544507" y="1743074"/>
              <a:ext cx="7628068" cy="447952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5762625" y="2133600"/>
              <a:ext cx="0" cy="4088995"/>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6096000" y="578642"/>
            <a:ext cx="2819400" cy="1856185"/>
            <a:chOff x="5943600" y="810815"/>
            <a:chExt cx="2819400" cy="1856185"/>
          </a:xfrm>
        </p:grpSpPr>
        <p:cxnSp>
          <p:nvCxnSpPr>
            <p:cNvPr id="9" name="Straight Arrow Connector 8"/>
            <p:cNvCxnSpPr/>
            <p:nvPr/>
          </p:nvCxnSpPr>
          <p:spPr>
            <a:xfrm flipH="1">
              <a:off x="5943600" y="1752600"/>
              <a:ext cx="381000" cy="9144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324600" y="810815"/>
              <a:ext cx="2438400" cy="923330"/>
            </a:xfrm>
            <a:prstGeom prst="rect">
              <a:avLst/>
            </a:prstGeom>
            <a:noFill/>
            <a:ln w="44450">
              <a:solidFill>
                <a:srgbClr val="C00000"/>
              </a:solidFill>
            </a:ln>
          </p:spPr>
          <p:txBody>
            <a:bodyPr wrap="square" rtlCol="0">
              <a:spAutoFit/>
            </a:bodyPr>
            <a:lstStyle/>
            <a:p>
              <a:r>
                <a:rPr lang="en-US" dirty="0"/>
                <a:t>95% probability that the difference is NOT due to chance alone. </a:t>
              </a:r>
            </a:p>
          </p:txBody>
        </p:sp>
      </p:grpSp>
      <p:grpSp>
        <p:nvGrpSpPr>
          <p:cNvPr id="31" name="Group 30"/>
          <p:cNvGrpSpPr/>
          <p:nvPr/>
        </p:nvGrpSpPr>
        <p:grpSpPr>
          <a:xfrm>
            <a:off x="5867400" y="6096000"/>
            <a:ext cx="2895600" cy="488545"/>
            <a:chOff x="5867400" y="6096000"/>
            <a:chExt cx="2895600" cy="488545"/>
          </a:xfrm>
        </p:grpSpPr>
        <p:cxnSp>
          <p:nvCxnSpPr>
            <p:cNvPr id="17" name="Straight Connector 16"/>
            <p:cNvCxnSpPr/>
            <p:nvPr/>
          </p:nvCxnSpPr>
          <p:spPr>
            <a:xfrm>
              <a:off x="5867400" y="6096000"/>
              <a:ext cx="2895600" cy="0"/>
            </a:xfrm>
            <a:prstGeom prst="line">
              <a:avLst/>
            </a:prstGeom>
            <a:ln w="571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10275" y="6215213"/>
              <a:ext cx="2752725" cy="369332"/>
            </a:xfrm>
            <a:prstGeom prst="rect">
              <a:avLst/>
            </a:prstGeom>
            <a:noFill/>
          </p:spPr>
          <p:txBody>
            <a:bodyPr wrap="square" rtlCol="0">
              <a:spAutoFit/>
            </a:bodyPr>
            <a:lstStyle/>
            <a:p>
              <a:r>
                <a:rPr lang="en-US" b="1" dirty="0">
                  <a:solidFill>
                    <a:srgbClr val="FF0000"/>
                  </a:solidFill>
                </a:rPr>
                <a:t>Reject the null hypothesis. </a:t>
              </a:r>
            </a:p>
          </p:txBody>
        </p:sp>
      </p:grpSp>
      <p:grpSp>
        <p:nvGrpSpPr>
          <p:cNvPr id="6144" name="Group 6143"/>
          <p:cNvGrpSpPr/>
          <p:nvPr/>
        </p:nvGrpSpPr>
        <p:grpSpPr>
          <a:xfrm>
            <a:off x="1828800" y="6094305"/>
            <a:ext cx="3760918" cy="490240"/>
            <a:chOff x="1828800" y="6094305"/>
            <a:chExt cx="3760918" cy="490240"/>
          </a:xfrm>
        </p:grpSpPr>
        <p:cxnSp>
          <p:nvCxnSpPr>
            <p:cNvPr id="20" name="Straight Connector 19"/>
            <p:cNvCxnSpPr/>
            <p:nvPr/>
          </p:nvCxnSpPr>
          <p:spPr>
            <a:xfrm flipH="1">
              <a:off x="1828800" y="6094305"/>
              <a:ext cx="376091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042384" y="6215213"/>
              <a:ext cx="3333750" cy="369332"/>
            </a:xfrm>
            <a:prstGeom prst="rect">
              <a:avLst/>
            </a:prstGeom>
            <a:noFill/>
          </p:spPr>
          <p:txBody>
            <a:bodyPr wrap="square" rtlCol="0">
              <a:spAutoFit/>
            </a:bodyPr>
            <a:lstStyle/>
            <a:p>
              <a:r>
                <a:rPr lang="en-US" b="1" dirty="0">
                  <a:solidFill>
                    <a:schemeClr val="tx2">
                      <a:lumMod val="60000"/>
                      <a:lumOff val="40000"/>
                    </a:schemeClr>
                  </a:solidFill>
                </a:rPr>
                <a:t>Fail to reject the null hypothesis. </a:t>
              </a:r>
            </a:p>
          </p:txBody>
        </p:sp>
      </p:grpSp>
      <p:grpSp>
        <p:nvGrpSpPr>
          <p:cNvPr id="29" name="Group 28"/>
          <p:cNvGrpSpPr/>
          <p:nvPr/>
        </p:nvGrpSpPr>
        <p:grpSpPr>
          <a:xfrm>
            <a:off x="38100" y="2885435"/>
            <a:ext cx="1857374" cy="3445343"/>
            <a:chOff x="38100" y="2885435"/>
            <a:chExt cx="1857374" cy="3445343"/>
          </a:xfrm>
        </p:grpSpPr>
        <p:sp>
          <p:nvSpPr>
            <p:cNvPr id="23" name="TextBox 22"/>
            <p:cNvSpPr txBox="1"/>
            <p:nvPr/>
          </p:nvSpPr>
          <p:spPr>
            <a:xfrm>
              <a:off x="38100" y="2885435"/>
              <a:ext cx="1600199" cy="2585323"/>
            </a:xfrm>
            <a:prstGeom prst="rect">
              <a:avLst/>
            </a:prstGeom>
            <a:noFill/>
            <a:ln w="38100">
              <a:solidFill>
                <a:schemeClr val="tx2">
                  <a:lumMod val="60000"/>
                  <a:lumOff val="40000"/>
                </a:schemeClr>
              </a:solidFill>
            </a:ln>
          </p:spPr>
          <p:txBody>
            <a:bodyPr wrap="square" rtlCol="0">
              <a:spAutoFit/>
            </a:bodyPr>
            <a:lstStyle/>
            <a:p>
              <a:r>
                <a:rPr lang="en-US" dirty="0"/>
                <a:t>The difference may be due to chance alone.</a:t>
              </a:r>
            </a:p>
            <a:p>
              <a:endParaRPr lang="en-US" dirty="0"/>
            </a:p>
            <a:p>
              <a:r>
                <a:rPr lang="en-US" dirty="0"/>
                <a:t>You can’t say that the difference is not due to chance alone.</a:t>
              </a:r>
            </a:p>
          </p:txBody>
        </p:sp>
        <p:cxnSp>
          <p:nvCxnSpPr>
            <p:cNvPr id="27" name="Straight Arrow Connector 26"/>
            <p:cNvCxnSpPr/>
            <p:nvPr/>
          </p:nvCxnSpPr>
          <p:spPr>
            <a:xfrm>
              <a:off x="462690" y="5461233"/>
              <a:ext cx="1432784" cy="86954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
        <p:nvSpPr>
          <p:cNvPr id="6145" name="Oval 6144"/>
          <p:cNvSpPr/>
          <p:nvPr/>
        </p:nvSpPr>
        <p:spPr>
          <a:xfrm>
            <a:off x="5838825" y="4876800"/>
            <a:ext cx="6096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581400" y="4953000"/>
            <a:ext cx="304800" cy="152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075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2" presetClass="entr" presetSubtype="4" fill="hold" grpId="0" nodeType="withEffect">
                                  <p:stCondLst>
                                    <p:cond delay="0"/>
                                  </p:stCondLst>
                                  <p:childTnLst>
                                    <p:set>
                                      <p:cBhvr>
                                        <p:cTn id="12" dur="1" fill="hold">
                                          <p:stCondLst>
                                            <p:cond delay="0"/>
                                          </p:stCondLst>
                                        </p:cTn>
                                        <p:tgtEl>
                                          <p:spTgt spid="6145"/>
                                        </p:tgtEl>
                                        <p:attrNameLst>
                                          <p:attrName>style.visibility</p:attrName>
                                        </p:attrNameLst>
                                      </p:cBhvr>
                                      <p:to>
                                        <p:strVal val="visible"/>
                                      </p:to>
                                    </p:set>
                                    <p:anim calcmode="lin" valueType="num">
                                      <p:cBhvr additive="base">
                                        <p:cTn id="13" dur="500" fill="hold"/>
                                        <p:tgtEl>
                                          <p:spTgt spid="6145"/>
                                        </p:tgtEl>
                                        <p:attrNameLst>
                                          <p:attrName>ppt_x</p:attrName>
                                        </p:attrNameLst>
                                      </p:cBhvr>
                                      <p:tavLst>
                                        <p:tav tm="0">
                                          <p:val>
                                            <p:strVal val="#ppt_x"/>
                                          </p:val>
                                        </p:tav>
                                        <p:tav tm="100000">
                                          <p:val>
                                            <p:strVal val="#ppt_x"/>
                                          </p:val>
                                        </p:tav>
                                      </p:tavLst>
                                    </p:anim>
                                    <p:anim calcmode="lin" valueType="num">
                                      <p:cBhvr additive="base">
                                        <p:cTn id="14" dur="500" fill="hold"/>
                                        <p:tgtEl>
                                          <p:spTgt spid="614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2" presetClass="entr" presetSubtype="4"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500" fill="hold"/>
                                        <p:tgtEl>
                                          <p:spTgt spid="35"/>
                                        </p:tgtEl>
                                        <p:attrNameLst>
                                          <p:attrName>ppt_x</p:attrName>
                                        </p:attrNameLst>
                                      </p:cBhvr>
                                      <p:tavLst>
                                        <p:tav tm="0">
                                          <p:val>
                                            <p:strVal val="#ppt_x"/>
                                          </p:val>
                                        </p:tav>
                                        <p:tav tm="100000">
                                          <p:val>
                                            <p:strVal val="#ppt_x"/>
                                          </p:val>
                                        </p:tav>
                                      </p:tavLst>
                                    </p:anim>
                                    <p:anim calcmode="lin" valueType="num">
                                      <p:cBhvr additive="base">
                                        <p:cTn id="3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145" grpId="0" animBg="1"/>
      <p:bldP spid="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Is there sufficient evidence to claim that people who are successful in business are more likely to be born under some signs than others?</a:t>
            </a:r>
          </a:p>
          <a:p>
            <a:pPr marL="0" indent="0">
              <a:buNone/>
            </a:pPr>
            <a:endParaRPr lang="en-US" dirty="0"/>
          </a:p>
          <a:p>
            <a:pPr marL="0" indent="0">
              <a:buNone/>
            </a:pPr>
            <a:r>
              <a:rPr lang="en-US" dirty="0"/>
              <a:t>No!</a:t>
            </a:r>
          </a:p>
        </p:txBody>
      </p:sp>
    </p:spTree>
    <p:extLst>
      <p:ext uri="{BB962C8B-B14F-4D97-AF65-F5344CB8AC3E}">
        <p14:creationId xmlns:p14="http://schemas.microsoft.com/office/powerpoint/2010/main" val="24330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81000"/>
            <a:ext cx="8229600" cy="4953000"/>
          </a:xfrm>
        </p:spPr>
        <p:txBody>
          <a:bodyPr>
            <a:normAutofit/>
          </a:bodyPr>
          <a:lstStyle/>
          <a:p>
            <a:pPr marL="0" indent="0">
              <a:buNone/>
            </a:pPr>
            <a:r>
              <a:rPr lang="en-US" dirty="0"/>
              <a:t>Does your zodiac sign determine how successful you will be?  Fortune magazine collected the zodiac signs of 256 heads of the largest 400 companies.  Is there sufficient evidence to claim that successful people are more likely to be born under some signs than others?</a:t>
            </a:r>
          </a:p>
          <a:p>
            <a:pPr marL="0" indent="0">
              <a:buNone/>
            </a:pPr>
            <a:endParaRPr lang="en-US" dirty="0"/>
          </a:p>
        </p:txBody>
      </p:sp>
      <p:pic>
        <p:nvPicPr>
          <p:cNvPr id="1028" name="Picture 4" descr="http://archive.longislandpress.com/wp-content/uploads/2011/01/zodiac-sign-circle-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276600"/>
            <a:ext cx="3333750" cy="330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45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txBox="1">
            <a:spLocks noGrp="1"/>
          </p:cNvSpPr>
          <p:nvPr>
            <p:ph sz="half" idx="1"/>
          </p:nvPr>
        </p:nvSpPr>
        <p:spPr>
          <a:xfrm>
            <a:off x="228600" y="228600"/>
            <a:ext cx="2667000" cy="7774436"/>
          </a:xfrm>
          <a:prstGeom prst="rect">
            <a:avLst/>
          </a:prstGeom>
          <a:noFill/>
        </p:spPr>
        <p:txBody>
          <a:bodyPr wrap="square" rtlCol="0">
            <a:spAutoFit/>
          </a:bodyPr>
          <a:lstStyle/>
          <a:p>
            <a:r>
              <a:rPr lang="en-US" sz="2400" dirty="0"/>
              <a:t>Aries 23</a:t>
            </a:r>
          </a:p>
          <a:p>
            <a:r>
              <a:rPr lang="en-US" sz="2400" dirty="0"/>
              <a:t>Taurus 20</a:t>
            </a:r>
          </a:p>
          <a:p>
            <a:r>
              <a:rPr lang="en-US" sz="2400" dirty="0"/>
              <a:t>Gemini 18</a:t>
            </a:r>
          </a:p>
          <a:p>
            <a:r>
              <a:rPr lang="en-US" sz="2400" dirty="0"/>
              <a:t>Cancer 23</a:t>
            </a:r>
          </a:p>
          <a:p>
            <a:r>
              <a:rPr lang="en-US" sz="2400" dirty="0"/>
              <a:t>Aquarius 24</a:t>
            </a:r>
          </a:p>
          <a:p>
            <a:r>
              <a:rPr lang="en-US" sz="2400" dirty="0"/>
              <a:t>Scorpio  21</a:t>
            </a:r>
          </a:p>
          <a:p>
            <a:r>
              <a:rPr lang="en-US" sz="2400" dirty="0"/>
              <a:t>Sagittarius  19</a:t>
            </a:r>
          </a:p>
          <a:p>
            <a:r>
              <a:rPr lang="en-US" sz="2400" dirty="0"/>
              <a:t>Capricorn  22</a:t>
            </a:r>
          </a:p>
          <a:p>
            <a:r>
              <a:rPr lang="en-US" sz="2400" dirty="0"/>
              <a:t>Leo  20</a:t>
            </a:r>
          </a:p>
          <a:p>
            <a:r>
              <a:rPr lang="en-US" sz="2400" dirty="0"/>
              <a:t>Virgo  19</a:t>
            </a:r>
          </a:p>
          <a:p>
            <a:r>
              <a:rPr lang="en-US" sz="2400" dirty="0"/>
              <a:t>Libra  18</a:t>
            </a:r>
          </a:p>
          <a:p>
            <a:r>
              <a:rPr lang="en-US" sz="2400" dirty="0"/>
              <a:t>Pisces  29</a:t>
            </a:r>
          </a:p>
          <a:p>
            <a:endParaRPr lang="en-US" sz="2400" dirty="0"/>
          </a:p>
          <a:p>
            <a:r>
              <a:rPr lang="en-US" sz="2400" dirty="0"/>
              <a:t>Total  256</a:t>
            </a:r>
          </a:p>
          <a:p>
            <a:endParaRPr lang="en-US" dirty="0"/>
          </a:p>
          <a:p>
            <a:endParaRPr lang="en-US" dirty="0"/>
          </a:p>
          <a:p>
            <a:endParaRPr lang="en-US" dirty="0"/>
          </a:p>
        </p:txBody>
      </p:sp>
      <p:pic>
        <p:nvPicPr>
          <p:cNvPr id="3074" name="Picture 2" descr="Zodiac Sig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0810" y="2698984"/>
            <a:ext cx="4977979" cy="38385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38400" y="228600"/>
            <a:ext cx="7010400" cy="1323439"/>
          </a:xfrm>
          <a:prstGeom prst="rect">
            <a:avLst/>
          </a:prstGeom>
        </p:spPr>
        <p:txBody>
          <a:bodyPr wrap="square">
            <a:spAutoFit/>
          </a:bodyPr>
          <a:lstStyle/>
          <a:p>
            <a:r>
              <a:rPr lang="en-US" sz="4000" dirty="0"/>
              <a:t>Can you use a χ</a:t>
            </a:r>
            <a:r>
              <a:rPr lang="en-US" sz="4000" baseline="30000" dirty="0"/>
              <a:t>2 </a:t>
            </a:r>
            <a:r>
              <a:rPr lang="en-US" sz="4000" dirty="0"/>
              <a:t>test to evaluate these data?   Why or why not.</a:t>
            </a:r>
          </a:p>
        </p:txBody>
      </p:sp>
    </p:spTree>
    <p:extLst>
      <p:ext uri="{BB962C8B-B14F-4D97-AF65-F5344CB8AC3E}">
        <p14:creationId xmlns:p14="http://schemas.microsoft.com/office/powerpoint/2010/main" val="275074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467"/>
            <a:ext cx="8839200" cy="6248400"/>
          </a:xfrm>
        </p:spPr>
        <p:txBody>
          <a:bodyPr>
            <a:normAutofit/>
          </a:bodyPr>
          <a:lstStyle/>
          <a:p>
            <a:pPr marL="0" indent="0">
              <a:buNone/>
            </a:pPr>
            <a:endParaRPr lang="en-US" dirty="0"/>
          </a:p>
          <a:p>
            <a:pPr marL="0" indent="0">
              <a:buNone/>
            </a:pPr>
            <a:r>
              <a:rPr lang="en-US" sz="4000" dirty="0"/>
              <a:t>You can use a χ</a:t>
            </a:r>
            <a:r>
              <a:rPr lang="en-US" sz="4000" baseline="30000" dirty="0"/>
              <a:t>2 </a:t>
            </a:r>
            <a:r>
              <a:rPr lang="en-US" sz="4000" dirty="0"/>
              <a:t>test because the data fits the following three assumptions:</a:t>
            </a:r>
          </a:p>
          <a:p>
            <a:pPr marL="514350" indent="-514350">
              <a:buFont typeface="+mj-lt"/>
              <a:buAutoNum type="arabicPeriod"/>
            </a:pPr>
            <a:r>
              <a:rPr lang="en-US" sz="4000" dirty="0"/>
              <a:t>We have counts of categorical data &amp;  each category happens at least once.</a:t>
            </a:r>
          </a:p>
          <a:p>
            <a:pPr marL="514350" indent="-514350">
              <a:buFont typeface="+mj-lt"/>
              <a:buAutoNum type="arabicPeriod"/>
            </a:pPr>
            <a:r>
              <a:rPr lang="en-US" sz="4000" dirty="0"/>
              <a:t>The sample size is large enough, there are at least 5 in each category.  </a:t>
            </a:r>
          </a:p>
          <a:p>
            <a:pPr marL="514350" indent="-514350">
              <a:buFont typeface="+mj-lt"/>
              <a:buAutoNum type="arabicPeriod"/>
            </a:pPr>
            <a:r>
              <a:rPr lang="en-US" sz="4000" dirty="0"/>
              <a:t>The observations are mutually exclusive and independent.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1404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4715"/>
            <a:ext cx="7924800" cy="2895600"/>
          </a:xfrm>
        </p:spPr>
        <p:txBody>
          <a:bodyPr>
            <a:normAutofit/>
          </a:bodyPr>
          <a:lstStyle/>
          <a:p>
            <a:r>
              <a:rPr lang="en-US" sz="3600" dirty="0"/>
              <a:t>What is your null hypothesis?</a:t>
            </a:r>
          </a:p>
          <a:p>
            <a:endParaRPr lang="en-US" dirty="0"/>
          </a:p>
          <a:p>
            <a:r>
              <a:rPr lang="en-US" sz="3600" dirty="0"/>
              <a:t>H</a:t>
            </a:r>
            <a:r>
              <a:rPr lang="en-US" sz="3600" baseline="-25000" dirty="0"/>
              <a:t>0</a:t>
            </a:r>
            <a:r>
              <a:rPr lang="en-US" sz="3600" dirty="0"/>
              <a:t>:  There is not a significant difference in the number of CEOs born under each sign. </a:t>
            </a:r>
          </a:p>
        </p:txBody>
      </p:sp>
      <p:pic>
        <p:nvPicPr>
          <p:cNvPr id="4" name="Picture 2" descr="Zodiac Sig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199" y="3124200"/>
            <a:ext cx="4977979" cy="3838575"/>
          </a:xfrm>
          <a:prstGeom prst="rect">
            <a:avLst/>
          </a:prstGeom>
          <a:noFill/>
          <a:extLst>
            <a:ext uri="{909E8E84-426E-40DD-AFC4-6F175D3DCCD1}">
              <a14:hiddenFill xmlns:a14="http://schemas.microsoft.com/office/drawing/2010/main">
                <a:solidFill>
                  <a:srgbClr val="FFFFFF"/>
                </a:solidFill>
              </a14:hiddenFill>
            </a:ext>
          </a:extLst>
        </p:spPr>
      </p:pic>
      <p:sp>
        <p:nvSpPr>
          <p:cNvPr id="6" name="&quot;No&quot; Symbol 5"/>
          <p:cNvSpPr/>
          <p:nvPr/>
        </p:nvSpPr>
        <p:spPr>
          <a:xfrm>
            <a:off x="1803188" y="2974182"/>
            <a:ext cx="4572000" cy="4138611"/>
          </a:xfrm>
          <a:prstGeom prst="noSmoking">
            <a:avLst>
              <a:gd name="adj" fmla="val 455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1848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4715"/>
            <a:ext cx="7924800" cy="2895600"/>
          </a:xfrm>
        </p:spPr>
        <p:txBody>
          <a:bodyPr>
            <a:normAutofit/>
          </a:bodyPr>
          <a:lstStyle/>
          <a:p>
            <a:r>
              <a:rPr lang="en-US" sz="3600" dirty="0"/>
              <a:t>What is your alternative hypothesis?</a:t>
            </a:r>
          </a:p>
          <a:p>
            <a:endParaRPr lang="en-US" dirty="0"/>
          </a:p>
          <a:p>
            <a:r>
              <a:rPr lang="en-US" sz="3600" dirty="0"/>
              <a:t>H</a:t>
            </a:r>
            <a:r>
              <a:rPr lang="en-US" sz="3600" baseline="-25000" dirty="0"/>
              <a:t>a</a:t>
            </a:r>
            <a:r>
              <a:rPr lang="en-US" sz="3600" dirty="0"/>
              <a:t>:  There is a significant difference in the number of CEOs born under each sign. </a:t>
            </a:r>
          </a:p>
        </p:txBody>
      </p:sp>
      <p:pic>
        <p:nvPicPr>
          <p:cNvPr id="4" name="Picture 2" descr="Zodiac Sig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199" y="3124200"/>
            <a:ext cx="4977979" cy="3838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18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09600"/>
            <a:ext cx="8229600" cy="4525963"/>
          </a:xfrm>
        </p:spPr>
        <p:txBody>
          <a:bodyPr/>
          <a:lstStyle/>
          <a:p>
            <a:pPr marL="0" indent="0">
              <a:buNone/>
            </a:pPr>
            <a:r>
              <a:rPr lang="en-US" sz="4000" dirty="0"/>
              <a:t>What is your expected value? (Remember that there were 256 people in the study and there are 12 months in a year.) </a:t>
            </a:r>
          </a:p>
          <a:p>
            <a:pPr marL="0" indent="0">
              <a:buNone/>
            </a:pPr>
            <a:endParaRPr lang="en-US" dirty="0"/>
          </a:p>
          <a:p>
            <a:endParaRPr lang="en-US" dirty="0"/>
          </a:p>
          <a:p>
            <a:pPr marL="0" indent="0">
              <a:buNone/>
            </a:pPr>
            <a:r>
              <a:rPr lang="en-US" sz="4800" dirty="0"/>
              <a:t>256/12 = 21.33</a:t>
            </a:r>
          </a:p>
        </p:txBody>
      </p:sp>
      <p:pic>
        <p:nvPicPr>
          <p:cNvPr id="4" name="Picture 2" descr="http://www.englishexercises.org/makeagame/my_documents/my_pictures/2011/may/zodiac_sig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775" y="2819400"/>
            <a:ext cx="446722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64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6575"/>
            <a:ext cx="8229600" cy="4525963"/>
          </a:xfrm>
        </p:spPr>
        <p:txBody>
          <a:bodyPr>
            <a:normAutofit/>
          </a:bodyPr>
          <a:lstStyle/>
          <a:p>
            <a:pPr marL="0" indent="0">
              <a:buNone/>
            </a:pPr>
            <a:r>
              <a:rPr lang="en-US" sz="4400" dirty="0"/>
              <a:t>How many degrees of freedom do you have?</a:t>
            </a:r>
          </a:p>
          <a:p>
            <a:endParaRPr lang="en-US" sz="4400" dirty="0"/>
          </a:p>
          <a:p>
            <a:pPr marL="0" indent="0">
              <a:buNone/>
            </a:pPr>
            <a:r>
              <a:rPr lang="en-US" sz="4400" dirty="0"/>
              <a:t>12-1=11</a:t>
            </a:r>
          </a:p>
        </p:txBody>
      </p:sp>
      <p:pic>
        <p:nvPicPr>
          <p:cNvPr id="4098" name="Picture 2" descr="http://mathbench.umd.edu/modules/statistical-tests_chisquare_advanced/finalgraphics/fishing-ne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9768" y="2743200"/>
            <a:ext cx="6165765" cy="3762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66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1544507" y="1743074"/>
            <a:ext cx="7628068" cy="4479521"/>
            <a:chOff x="1544507" y="1743074"/>
            <a:chExt cx="7628068" cy="4479521"/>
          </a:xfrm>
        </p:grpSpPr>
        <p:pic>
          <p:nvPicPr>
            <p:cNvPr id="6146" name="Picture 2" descr="http://www.bio.miami.edu/dana/pix/chisquare.gif"/>
            <p:cNvPicPr>
              <a:picLocks noChangeAspect="1" noChangeArrowheads="1"/>
            </p:cNvPicPr>
            <p:nvPr/>
          </p:nvPicPr>
          <p:blipFill rotWithShape="1">
            <a:blip r:embed="rId2">
              <a:extLst>
                <a:ext uri="{28A0092B-C50C-407E-A947-70E740481C1C}">
                  <a14:useLocalDpi xmlns:a14="http://schemas.microsoft.com/office/drawing/2010/main" val="0"/>
                </a:ext>
              </a:extLst>
            </a:blip>
            <a:srcRect t="8804"/>
            <a:stretch/>
          </p:blipFill>
          <p:spPr bwMode="auto">
            <a:xfrm>
              <a:off x="1544507" y="1743074"/>
              <a:ext cx="7628068" cy="447952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5762625" y="2133600"/>
              <a:ext cx="0" cy="4088995"/>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6096000" y="578642"/>
            <a:ext cx="2819400" cy="1856185"/>
            <a:chOff x="5943600" y="810815"/>
            <a:chExt cx="2819400" cy="1856185"/>
          </a:xfrm>
        </p:grpSpPr>
        <p:cxnSp>
          <p:nvCxnSpPr>
            <p:cNvPr id="9" name="Straight Arrow Connector 8"/>
            <p:cNvCxnSpPr/>
            <p:nvPr/>
          </p:nvCxnSpPr>
          <p:spPr>
            <a:xfrm flipH="1">
              <a:off x="5943600" y="1752600"/>
              <a:ext cx="381000" cy="9144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324600" y="810815"/>
              <a:ext cx="2438400" cy="923330"/>
            </a:xfrm>
            <a:prstGeom prst="rect">
              <a:avLst/>
            </a:prstGeom>
            <a:noFill/>
            <a:ln w="44450">
              <a:solidFill>
                <a:srgbClr val="C00000"/>
              </a:solidFill>
            </a:ln>
          </p:spPr>
          <p:txBody>
            <a:bodyPr wrap="square" rtlCol="0">
              <a:spAutoFit/>
            </a:bodyPr>
            <a:lstStyle/>
            <a:p>
              <a:r>
                <a:rPr lang="en-US" dirty="0"/>
                <a:t>95% probability that the difference is NOT due to chance alone. </a:t>
              </a:r>
            </a:p>
          </p:txBody>
        </p:sp>
      </p:grpSp>
      <p:grpSp>
        <p:nvGrpSpPr>
          <p:cNvPr id="31" name="Group 30"/>
          <p:cNvGrpSpPr/>
          <p:nvPr/>
        </p:nvGrpSpPr>
        <p:grpSpPr>
          <a:xfrm>
            <a:off x="5867400" y="6096000"/>
            <a:ext cx="2895600" cy="488545"/>
            <a:chOff x="5867400" y="6096000"/>
            <a:chExt cx="2895600" cy="488545"/>
          </a:xfrm>
        </p:grpSpPr>
        <p:cxnSp>
          <p:nvCxnSpPr>
            <p:cNvPr id="17" name="Straight Connector 16"/>
            <p:cNvCxnSpPr/>
            <p:nvPr/>
          </p:nvCxnSpPr>
          <p:spPr>
            <a:xfrm>
              <a:off x="5867400" y="6096000"/>
              <a:ext cx="2895600" cy="0"/>
            </a:xfrm>
            <a:prstGeom prst="line">
              <a:avLst/>
            </a:prstGeom>
            <a:ln w="571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10275" y="6215213"/>
              <a:ext cx="2752725" cy="369332"/>
            </a:xfrm>
            <a:prstGeom prst="rect">
              <a:avLst/>
            </a:prstGeom>
            <a:noFill/>
          </p:spPr>
          <p:txBody>
            <a:bodyPr wrap="square" rtlCol="0">
              <a:spAutoFit/>
            </a:bodyPr>
            <a:lstStyle/>
            <a:p>
              <a:r>
                <a:rPr lang="en-US" b="1" dirty="0">
                  <a:solidFill>
                    <a:srgbClr val="FF0000"/>
                  </a:solidFill>
                </a:rPr>
                <a:t>Reject the null hypothesis. </a:t>
              </a:r>
            </a:p>
          </p:txBody>
        </p:sp>
      </p:grpSp>
      <p:grpSp>
        <p:nvGrpSpPr>
          <p:cNvPr id="6144" name="Group 6143"/>
          <p:cNvGrpSpPr/>
          <p:nvPr/>
        </p:nvGrpSpPr>
        <p:grpSpPr>
          <a:xfrm>
            <a:off x="1828800" y="6094305"/>
            <a:ext cx="3760918" cy="490240"/>
            <a:chOff x="1828800" y="6094305"/>
            <a:chExt cx="3760918" cy="490240"/>
          </a:xfrm>
        </p:grpSpPr>
        <p:cxnSp>
          <p:nvCxnSpPr>
            <p:cNvPr id="20" name="Straight Connector 19"/>
            <p:cNvCxnSpPr/>
            <p:nvPr/>
          </p:nvCxnSpPr>
          <p:spPr>
            <a:xfrm flipH="1">
              <a:off x="1828800" y="6094305"/>
              <a:ext cx="376091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042384" y="6215213"/>
              <a:ext cx="3333750" cy="369332"/>
            </a:xfrm>
            <a:prstGeom prst="rect">
              <a:avLst/>
            </a:prstGeom>
            <a:noFill/>
          </p:spPr>
          <p:txBody>
            <a:bodyPr wrap="square" rtlCol="0">
              <a:spAutoFit/>
            </a:bodyPr>
            <a:lstStyle/>
            <a:p>
              <a:r>
                <a:rPr lang="en-US" b="1" dirty="0">
                  <a:solidFill>
                    <a:schemeClr val="tx2">
                      <a:lumMod val="60000"/>
                      <a:lumOff val="40000"/>
                    </a:schemeClr>
                  </a:solidFill>
                </a:rPr>
                <a:t>Fail to reject the null hypothesis. </a:t>
              </a:r>
            </a:p>
          </p:txBody>
        </p:sp>
      </p:grpSp>
      <p:grpSp>
        <p:nvGrpSpPr>
          <p:cNvPr id="29" name="Group 28"/>
          <p:cNvGrpSpPr/>
          <p:nvPr/>
        </p:nvGrpSpPr>
        <p:grpSpPr>
          <a:xfrm>
            <a:off x="38100" y="2885435"/>
            <a:ext cx="1857374" cy="3445343"/>
            <a:chOff x="38100" y="2885435"/>
            <a:chExt cx="1857374" cy="3445343"/>
          </a:xfrm>
        </p:grpSpPr>
        <p:sp>
          <p:nvSpPr>
            <p:cNvPr id="23" name="TextBox 22"/>
            <p:cNvSpPr txBox="1"/>
            <p:nvPr/>
          </p:nvSpPr>
          <p:spPr>
            <a:xfrm>
              <a:off x="38100" y="2885435"/>
              <a:ext cx="1600199" cy="2585323"/>
            </a:xfrm>
            <a:prstGeom prst="rect">
              <a:avLst/>
            </a:prstGeom>
            <a:noFill/>
            <a:ln w="38100">
              <a:solidFill>
                <a:schemeClr val="tx2">
                  <a:lumMod val="60000"/>
                  <a:lumOff val="40000"/>
                </a:schemeClr>
              </a:solidFill>
            </a:ln>
          </p:spPr>
          <p:txBody>
            <a:bodyPr wrap="square" rtlCol="0">
              <a:spAutoFit/>
            </a:bodyPr>
            <a:lstStyle/>
            <a:p>
              <a:r>
                <a:rPr lang="en-US" dirty="0"/>
                <a:t>The difference may be due to chance alone.</a:t>
              </a:r>
            </a:p>
            <a:p>
              <a:endParaRPr lang="en-US" dirty="0"/>
            </a:p>
            <a:p>
              <a:r>
                <a:rPr lang="en-US" dirty="0"/>
                <a:t>You can’t say that the difference is not due to chance alone.</a:t>
              </a:r>
            </a:p>
          </p:txBody>
        </p:sp>
        <p:cxnSp>
          <p:nvCxnSpPr>
            <p:cNvPr id="27" name="Straight Arrow Connector 26"/>
            <p:cNvCxnSpPr/>
            <p:nvPr/>
          </p:nvCxnSpPr>
          <p:spPr>
            <a:xfrm>
              <a:off x="462690" y="5461233"/>
              <a:ext cx="1432784" cy="86954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9473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144"/>
                                        </p:tgtEl>
                                        <p:attrNameLst>
                                          <p:attrName>style.visibility</p:attrName>
                                        </p:attrNameLst>
                                      </p:cBhvr>
                                      <p:to>
                                        <p:strVal val="visible"/>
                                      </p:to>
                                    </p:set>
                                    <p:animEffect transition="in" filter="fade">
                                      <p:cBhvr>
                                        <p:cTn id="21" dur="1000"/>
                                        <p:tgtEl>
                                          <p:spTgt spid="6144"/>
                                        </p:tgtEl>
                                      </p:cBhvr>
                                    </p:animEffect>
                                    <p:anim calcmode="lin" valueType="num">
                                      <p:cBhvr>
                                        <p:cTn id="22" dur="1000" fill="hold"/>
                                        <p:tgtEl>
                                          <p:spTgt spid="6144"/>
                                        </p:tgtEl>
                                        <p:attrNameLst>
                                          <p:attrName>ppt_x</p:attrName>
                                        </p:attrNameLst>
                                      </p:cBhvr>
                                      <p:tavLst>
                                        <p:tav tm="0">
                                          <p:val>
                                            <p:strVal val="#ppt_x"/>
                                          </p:val>
                                        </p:tav>
                                        <p:tav tm="100000">
                                          <p:val>
                                            <p:strVal val="#ppt_x"/>
                                          </p:val>
                                        </p:tav>
                                      </p:tavLst>
                                    </p:anim>
                                    <p:anim calcmode="lin" valueType="num">
                                      <p:cBhvr>
                                        <p:cTn id="23" dur="1000" fill="hold"/>
                                        <p:tgtEl>
                                          <p:spTgt spid="614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370</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Nightmare!</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lauren.wingard</dc:creator>
  <cp:lastModifiedBy>Lauren Wingard</cp:lastModifiedBy>
  <cp:revision>73</cp:revision>
  <cp:lastPrinted>2019-12-05T17:13:05Z</cp:lastPrinted>
  <dcterms:created xsi:type="dcterms:W3CDTF">2014-09-05T01:26:07Z</dcterms:created>
  <dcterms:modified xsi:type="dcterms:W3CDTF">2019-12-05T21:19:43Z</dcterms:modified>
</cp:coreProperties>
</file>