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6" r:id="rId2"/>
    <p:sldId id="285" r:id="rId3"/>
    <p:sldId id="282" r:id="rId4"/>
    <p:sldId id="286" r:id="rId5"/>
    <p:sldId id="279" r:id="rId6"/>
    <p:sldId id="281" r:id="rId7"/>
    <p:sldId id="268" r:id="rId8"/>
    <p:sldId id="266" r:id="rId9"/>
    <p:sldId id="291" r:id="rId10"/>
    <p:sldId id="294" r:id="rId11"/>
    <p:sldId id="290" r:id="rId12"/>
    <p:sldId id="293" r:id="rId13"/>
    <p:sldId id="292" r:id="rId14"/>
    <p:sldId id="295" r:id="rId15"/>
    <p:sldId id="270" r:id="rId16"/>
    <p:sldId id="278" r:id="rId17"/>
    <p:sldId id="260" r:id="rId18"/>
    <p:sldId id="272" r:id="rId19"/>
    <p:sldId id="273" r:id="rId20"/>
    <p:sldId id="277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1786" autoAdjust="0"/>
  </p:normalViewPr>
  <p:slideViewPr>
    <p:cSldViewPr>
      <p:cViewPr varScale="1">
        <p:scale>
          <a:sx n="40" d="100"/>
          <a:sy n="40" d="100"/>
        </p:scale>
        <p:origin x="145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0115E-D8CE-42DD-ACEA-730BCF86469D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552"/>
            <a:ext cx="3037840" cy="46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30552"/>
            <a:ext cx="3037840" cy="46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A761F-AD66-4F8A-8BA4-A3C76ACAD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479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BB27D-8563-4774-8AD3-6EA587534EA9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235"/>
            <a:ext cx="5608320" cy="418385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472"/>
            <a:ext cx="3037840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30472"/>
            <a:ext cx="3037840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ED466-3F2E-4E05-8FC2-F6FB77C19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49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ED466-3F2E-4E05-8FC2-F6FB77C19D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22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ED466-3F2E-4E05-8FC2-F6FB77C19D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216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ED466-3F2E-4E05-8FC2-F6FB77C19D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93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ED466-3F2E-4E05-8FC2-F6FB77C19D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1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ED466-3F2E-4E05-8FC2-F6FB77C19D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96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ED466-3F2E-4E05-8FC2-F6FB77C19D3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25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ED466-3F2E-4E05-8FC2-F6FB77C19D3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18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ED466-3F2E-4E05-8FC2-F6FB77C19D3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46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7935-CDED-4143-BBCE-E8B6996BFCC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9756-DA8B-4506-B25B-4D18BF5F4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15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7935-CDED-4143-BBCE-E8B6996BFCC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9756-DA8B-4506-B25B-4D18BF5F4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89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7935-CDED-4143-BBCE-E8B6996BFCC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9756-DA8B-4506-B25B-4D18BF5F4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6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7935-CDED-4143-BBCE-E8B6996BFCC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9756-DA8B-4506-B25B-4D18BF5F4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09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7935-CDED-4143-BBCE-E8B6996BFCC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9756-DA8B-4506-B25B-4D18BF5F4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4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7935-CDED-4143-BBCE-E8B6996BFCC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9756-DA8B-4506-B25B-4D18BF5F4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3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7935-CDED-4143-BBCE-E8B6996BFCC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9756-DA8B-4506-B25B-4D18BF5F4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3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7935-CDED-4143-BBCE-E8B6996BFCC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9756-DA8B-4506-B25B-4D18BF5F4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69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7935-CDED-4143-BBCE-E8B6996BFCC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9756-DA8B-4506-B25B-4D18BF5F4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71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7935-CDED-4143-BBCE-E8B6996BFCC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9756-DA8B-4506-B25B-4D18BF5F4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69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7935-CDED-4143-BBCE-E8B6996BFCC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9756-DA8B-4506-B25B-4D18BF5F4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4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17935-CDED-4143-BBCE-E8B6996BFCC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79756-DA8B-4506-B25B-4D18BF5F4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4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9AF7F-FE4F-4FC7-8B6A-F233375AFF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5E6DF7-98F5-47BD-888F-4463A0EE36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07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punnett squa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34011"/>
            <a:ext cx="2975342" cy="2541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096139" y="1377041"/>
            <a:ext cx="2648339" cy="1513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chemeClr val="tx2"/>
                </a:solidFill>
              </a:rPr>
              <a:t>25% BB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chemeClr val="tx2"/>
                </a:solidFill>
              </a:rPr>
              <a:t>50% Bb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chemeClr val="tx2"/>
                </a:solidFill>
              </a:rPr>
              <a:t>25% bb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8400" y="914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200 Offspring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4378" y="1437620"/>
            <a:ext cx="19069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50 BB</a:t>
            </a:r>
          </a:p>
          <a:p>
            <a:r>
              <a:rPr lang="en-US" sz="2800" b="1" dirty="0"/>
              <a:t>100 Bb</a:t>
            </a:r>
          </a:p>
          <a:p>
            <a:r>
              <a:rPr lang="en-US" sz="2800" b="1" dirty="0"/>
              <a:t>50 bb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851865-B51D-4EB8-87B3-268803032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6558" y="2133600"/>
            <a:ext cx="3657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2A0B61-C967-4610-8982-5F89AA010307}"/>
              </a:ext>
            </a:extLst>
          </p:cNvPr>
          <p:cNvSpPr/>
          <p:nvPr/>
        </p:nvSpPr>
        <p:spPr>
          <a:xfrm>
            <a:off x="342900" y="3168050"/>
            <a:ext cx="10230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/>
              <a:t>H</a:t>
            </a:r>
            <a:r>
              <a:rPr lang="en-US" sz="5400" baseline="-25000" dirty="0"/>
              <a:t>a</a:t>
            </a:r>
            <a:r>
              <a:rPr lang="en-US" sz="5400" dirty="0"/>
              <a:t>: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4A12F9-89B6-4811-87D9-E81EF1DC31F0}"/>
              </a:ext>
            </a:extLst>
          </p:cNvPr>
          <p:cNvSpPr txBox="1"/>
          <p:nvPr/>
        </p:nvSpPr>
        <p:spPr>
          <a:xfrm>
            <a:off x="381000" y="3978765"/>
            <a:ext cx="9067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In the mating of two Bb individuals, the offspring will be statistically significantly different than the expected 1:2:1 ratio.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5D6B56D-1433-46DB-846E-21527D5EA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1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914400"/>
            <a:ext cx="2286000" cy="21815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50% Heads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50% Tails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   </a:t>
            </a:r>
            <a:r>
              <a:rPr lang="en-US" b="1" dirty="0"/>
              <a:t>200 Flips</a:t>
            </a:r>
          </a:p>
          <a:p>
            <a:pPr marL="0" indent="0">
              <a:buNone/>
            </a:pPr>
            <a:r>
              <a:rPr lang="en-US" b="1" dirty="0"/>
              <a:t>100 Heads</a:t>
            </a:r>
          </a:p>
          <a:p>
            <a:pPr marL="0" indent="0">
              <a:buNone/>
            </a:pPr>
            <a:r>
              <a:rPr lang="en-US" b="1" dirty="0"/>
              <a:t>100 Tails</a:t>
            </a:r>
          </a:p>
          <a:p>
            <a:pPr marL="0" indent="0">
              <a:buNone/>
            </a:pP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Image result for penn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1512705" cy="1552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596E9D9-6B5E-4D3E-8BCF-ED471E407EF7}"/>
              </a:ext>
            </a:extLst>
          </p:cNvPr>
          <p:cNvSpPr txBox="1"/>
          <p:nvPr/>
        </p:nvSpPr>
        <p:spPr>
          <a:xfrm>
            <a:off x="381000" y="3978765"/>
            <a:ext cx="9067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When flipping a coin 200 times, the number of heads and tails will not be statistically significantly different from 100 heads and 100 tails.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73AFD4-B736-4061-BE0F-452FD6526D30}"/>
              </a:ext>
            </a:extLst>
          </p:cNvPr>
          <p:cNvSpPr/>
          <p:nvPr/>
        </p:nvSpPr>
        <p:spPr>
          <a:xfrm>
            <a:off x="342900" y="3168050"/>
            <a:ext cx="10358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/>
              <a:t>H</a:t>
            </a:r>
            <a:r>
              <a:rPr lang="en-US" sz="5400" baseline="-25000" dirty="0"/>
              <a:t>0</a:t>
            </a:r>
            <a:r>
              <a:rPr lang="en-US" sz="5400" dirty="0"/>
              <a:t>:</a:t>
            </a:r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695015B6-A361-4CE6-8CE2-03D5EFECF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6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914400"/>
            <a:ext cx="2286000" cy="21815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50% Heads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50% Tails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   </a:t>
            </a:r>
            <a:r>
              <a:rPr lang="en-US" b="1" dirty="0"/>
              <a:t>200 Flips</a:t>
            </a:r>
          </a:p>
          <a:p>
            <a:pPr marL="0" indent="0">
              <a:buNone/>
            </a:pPr>
            <a:r>
              <a:rPr lang="en-US" b="1" dirty="0"/>
              <a:t>100 Heads</a:t>
            </a:r>
          </a:p>
          <a:p>
            <a:pPr marL="0" indent="0">
              <a:buNone/>
            </a:pPr>
            <a:r>
              <a:rPr lang="en-US" b="1" dirty="0"/>
              <a:t>100 Tails</a:t>
            </a:r>
          </a:p>
          <a:p>
            <a:pPr marL="0" indent="0">
              <a:buNone/>
            </a:pP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Image result for penn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1512705" cy="1552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596E9D9-6B5E-4D3E-8BCF-ED471E407EF7}"/>
              </a:ext>
            </a:extLst>
          </p:cNvPr>
          <p:cNvSpPr txBox="1"/>
          <p:nvPr/>
        </p:nvSpPr>
        <p:spPr>
          <a:xfrm>
            <a:off x="381000" y="3978765"/>
            <a:ext cx="9067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When flipping a coin 200 times, the number of heads and tails will be statistically significantly different from 100 heads and 100 tails.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73AFD4-B736-4061-BE0F-452FD6526D30}"/>
              </a:ext>
            </a:extLst>
          </p:cNvPr>
          <p:cNvSpPr/>
          <p:nvPr/>
        </p:nvSpPr>
        <p:spPr>
          <a:xfrm>
            <a:off x="342900" y="3168050"/>
            <a:ext cx="10230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/>
              <a:t>H</a:t>
            </a:r>
            <a:r>
              <a:rPr lang="en-US" sz="5400" baseline="-25000" dirty="0"/>
              <a:t>a</a:t>
            </a:r>
            <a:r>
              <a:rPr lang="en-US" sz="5400" dirty="0"/>
              <a:t>: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99BA5EF-8536-41BE-85A3-9F25412BB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3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mste.illinois.edu/patel/chisquare/gifs/table6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78" y="243988"/>
            <a:ext cx="4211779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5170822" y="1590113"/>
            <a:ext cx="3429000" cy="21815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tx2"/>
                </a:solidFill>
              </a:rPr>
              <a:t>Equal # of accidents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tx2"/>
                </a:solidFill>
              </a:rPr>
              <a:t>   </a:t>
            </a:r>
            <a:r>
              <a:rPr lang="en-US" b="1" dirty="0"/>
              <a:t>168 Accidents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21 pre shift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1" dirty="0"/>
          </a:p>
          <a:p>
            <a:pPr marL="0" indent="0">
              <a:buFont typeface="Arial" panose="020B0604020202020204" pitchFamily="34" charset="0"/>
              <a:buNone/>
            </a:pP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4C4BDC8-E213-4BD4-90DF-B5DFA4B124B4}"/>
              </a:ext>
            </a:extLst>
          </p:cNvPr>
          <p:cNvSpPr/>
          <p:nvPr/>
        </p:nvSpPr>
        <p:spPr>
          <a:xfrm>
            <a:off x="167869" y="3997856"/>
            <a:ext cx="10358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/>
              <a:t>H</a:t>
            </a:r>
            <a:r>
              <a:rPr lang="en-US" sz="5400" baseline="-25000" dirty="0"/>
              <a:t>0</a:t>
            </a:r>
            <a:r>
              <a:rPr lang="en-US" sz="5400" dirty="0"/>
              <a:t>: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039A1A-1BE5-43F1-8EBA-638538334B2E}"/>
              </a:ext>
            </a:extLst>
          </p:cNvPr>
          <p:cNvSpPr/>
          <p:nvPr/>
        </p:nvSpPr>
        <p:spPr>
          <a:xfrm>
            <a:off x="284286" y="4836056"/>
            <a:ext cx="922019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 The number of accidents during each shift are not statistically significantly different from each other. 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A2BD6697-D91E-4A8C-98BB-8BDFA1ACD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661" y="-37793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are the expected values?</a:t>
            </a:r>
          </a:p>
        </p:txBody>
      </p:sp>
      <p:pic>
        <p:nvPicPr>
          <p:cNvPr id="5" name="Picture 2" descr="http://mste.illinois.edu/patel/chisquare/gifs/table6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78" y="243988"/>
            <a:ext cx="4211779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5170822" y="1590113"/>
            <a:ext cx="3429000" cy="21815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tx2"/>
                </a:solidFill>
              </a:rPr>
              <a:t>Equal # of accidents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tx2"/>
                </a:solidFill>
              </a:rPr>
              <a:t>   </a:t>
            </a:r>
            <a:r>
              <a:rPr lang="en-US" b="1" dirty="0"/>
              <a:t>168 Accidents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21 pre shift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1" dirty="0"/>
          </a:p>
          <a:p>
            <a:pPr marL="0" indent="0">
              <a:buFont typeface="Arial" panose="020B0604020202020204" pitchFamily="34" charset="0"/>
              <a:buNone/>
            </a:pP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4C4BDC8-E213-4BD4-90DF-B5DFA4B124B4}"/>
              </a:ext>
            </a:extLst>
          </p:cNvPr>
          <p:cNvSpPr/>
          <p:nvPr/>
        </p:nvSpPr>
        <p:spPr>
          <a:xfrm>
            <a:off x="167869" y="3997856"/>
            <a:ext cx="10230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/>
              <a:t>H</a:t>
            </a:r>
            <a:r>
              <a:rPr lang="en-US" sz="5400" baseline="-25000" dirty="0"/>
              <a:t>a</a:t>
            </a:r>
            <a:r>
              <a:rPr lang="en-US" sz="5400" dirty="0"/>
              <a:t>: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039A1A-1BE5-43F1-8EBA-638538334B2E}"/>
              </a:ext>
            </a:extLst>
          </p:cNvPr>
          <p:cNvSpPr/>
          <p:nvPr/>
        </p:nvSpPr>
        <p:spPr>
          <a:xfrm>
            <a:off x="284286" y="4836056"/>
            <a:ext cx="922019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 The number of accidents during each shift are statistically significantly different from each other. </a:t>
            </a:r>
          </a:p>
        </p:txBody>
      </p:sp>
    </p:spTree>
    <p:extLst>
      <p:ext uri="{BB962C8B-B14F-4D97-AF65-F5344CB8AC3E}">
        <p14:creationId xmlns:p14="http://schemas.microsoft.com/office/powerpoint/2010/main" val="262026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830241"/>
              </p:ext>
            </p:extLst>
          </p:nvPr>
        </p:nvGraphicFramePr>
        <p:xfrm>
          <a:off x="228600" y="381000"/>
          <a:ext cx="8610599" cy="4332167"/>
        </p:xfrm>
        <a:graphic>
          <a:graphicData uri="http://schemas.openxmlformats.org/drawingml/2006/table">
            <a:tbl>
              <a:tblPr firstRow="1" firstCol="1" bandRow="1"/>
              <a:tblGrid>
                <a:gridCol w="1510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0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08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3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08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08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53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56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495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59004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Shift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0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91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Observed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168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91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Expected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4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(o-e)</a:t>
                      </a:r>
                      <a:r>
                        <a:rPr lang="en-US" sz="2400" u="sng" baseline="30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US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30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US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endParaRPr lang="en-US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511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278646"/>
              </p:ext>
            </p:extLst>
          </p:nvPr>
        </p:nvGraphicFramePr>
        <p:xfrm>
          <a:off x="228600" y="381000"/>
          <a:ext cx="8610599" cy="4332167"/>
        </p:xfrm>
        <a:graphic>
          <a:graphicData uri="http://schemas.openxmlformats.org/drawingml/2006/table">
            <a:tbl>
              <a:tblPr firstRow="1" firstCol="1" bandRow="1"/>
              <a:tblGrid>
                <a:gridCol w="1510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0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08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3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08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08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53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56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495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59004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Shift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0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91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Observed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168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91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Expected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21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21 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168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4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(o-e)</a:t>
                      </a:r>
                      <a:r>
                        <a:rPr lang="en-US" sz="2400" u="sng" baseline="30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US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30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US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endParaRPr lang="en-US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7672" marR="2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57600" y="5204646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/>
              <a:t>Χ</a:t>
            </a:r>
            <a:r>
              <a:rPr lang="en-US" sz="4000" baseline="30000" dirty="0"/>
              <a:t>2 = </a:t>
            </a:r>
            <a:r>
              <a:rPr lang="en-US" sz="4000" dirty="0"/>
              <a:t>5.15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36558" y="3657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0.19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50696" y="3657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0.76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12696" y="3640614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1.72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67200" y="3705726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0.43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91200" y="3648636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1.19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29200" y="3672699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0.05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53200" y="3648636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0.05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55305" y="3665621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0.76</a:t>
            </a:r>
          </a:p>
        </p:txBody>
      </p:sp>
    </p:spTree>
    <p:extLst>
      <p:ext uri="{BB962C8B-B14F-4D97-AF65-F5344CB8AC3E}">
        <p14:creationId xmlns:p14="http://schemas.microsoft.com/office/powerpoint/2010/main" val="288781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Three steps to performing the chi-squared test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Calculate the chi-squared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Calculate the degrees of freedom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Compare the chi-square value with a scale of values given by a standard probability.</a:t>
            </a:r>
          </a:p>
        </p:txBody>
      </p:sp>
    </p:spTree>
    <p:extLst>
      <p:ext uri="{BB962C8B-B14F-4D97-AF65-F5344CB8AC3E}">
        <p14:creationId xmlns:p14="http://schemas.microsoft.com/office/powerpoint/2010/main" val="361525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534400" cy="594360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 startAt="2"/>
            </a:pPr>
            <a:r>
              <a:rPr lang="en-US" sz="4000" dirty="0"/>
              <a:t>Calculate the degrees of freedom</a:t>
            </a:r>
          </a:p>
          <a:p>
            <a:pPr marL="514350" indent="-514350">
              <a:buAutoNum type="arabicPeriod" startAt="2"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The degrees of freedom is</a:t>
            </a:r>
          </a:p>
          <a:p>
            <a:pPr marL="0" indent="0">
              <a:buNone/>
            </a:pPr>
            <a:r>
              <a:rPr lang="en-US" sz="4000" dirty="0"/>
              <a:t>equal to the number of classes minus one. 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In the </a:t>
            </a:r>
            <a:r>
              <a:rPr lang="en-US" sz="4000" dirty="0" err="1"/>
              <a:t>Irongate</a:t>
            </a:r>
            <a:r>
              <a:rPr lang="en-US" sz="4000" dirty="0"/>
              <a:t> example there are 8 shifts so there are _____ degrees of freedom. </a:t>
            </a:r>
          </a:p>
          <a:p>
            <a:pPr marL="0" indent="0">
              <a:buNone/>
            </a:pPr>
            <a:r>
              <a:rPr lang="en-US" sz="4000" dirty="0"/>
              <a:t>(8-1=7)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70853" y="4191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57685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Remember that the chi-square is testing the null hypothesis.</a:t>
            </a:r>
          </a:p>
          <a:p>
            <a:endParaRPr lang="en-US" dirty="0"/>
          </a:p>
          <a:p>
            <a:r>
              <a:rPr lang="en-US" b="1" dirty="0"/>
              <a:t>H</a:t>
            </a:r>
            <a:r>
              <a:rPr lang="en-US" b="1" baseline="-25000" dirty="0"/>
              <a:t>0</a:t>
            </a:r>
            <a:r>
              <a:rPr lang="en-US" b="1" dirty="0"/>
              <a:t>:  The observed counts are not statistically different from the expected counts.</a:t>
            </a:r>
          </a:p>
          <a:p>
            <a:endParaRPr lang="en-US" b="1" dirty="0"/>
          </a:p>
          <a:p>
            <a:r>
              <a:rPr lang="en-US" dirty="0"/>
              <a:t>Generally speaking, we can reject the null hypothesis if there is a 95% probability that the difference between the observed and the expected is not due to chance.   (p value of 0.05)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08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43FB0-DA78-470C-8A53-57985A8D5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 you know if the variation in data is the result of random chance or environmental factors?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EFC961-04AE-4ACC-AB5C-525F7013FE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4EFBA74-2169-43D1-BDB2-2E86035236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214" y="2523586"/>
            <a:ext cx="4230624" cy="23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87A7C1E-6062-47F4-A3E1-C82D1326562A}"/>
              </a:ext>
            </a:extLst>
          </p:cNvPr>
          <p:cNvSpPr txBox="1">
            <a:spLocks/>
          </p:cNvSpPr>
          <p:nvPr/>
        </p:nvSpPr>
        <p:spPr>
          <a:xfrm>
            <a:off x="381000" y="2286000"/>
            <a:ext cx="82296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 is the observed value</a:t>
            </a:r>
          </a:p>
          <a:p>
            <a:r>
              <a:rPr lang="en-US" dirty="0"/>
              <a:t>E is the expected value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4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59779"/>
            <a:ext cx="7620000" cy="194582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sz="2400" dirty="0"/>
              <a:t>Χ</a:t>
            </a:r>
            <a:r>
              <a:rPr lang="en-US" sz="2400" baseline="30000" dirty="0"/>
              <a:t>2 = </a:t>
            </a:r>
            <a:r>
              <a:rPr lang="en-US" sz="2400" dirty="0"/>
              <a:t>5.15</a:t>
            </a:r>
          </a:p>
          <a:p>
            <a:pPr marL="0" indent="0">
              <a:buNone/>
            </a:pPr>
            <a:r>
              <a:rPr lang="en-US" sz="2400" dirty="0" err="1"/>
              <a:t>df</a:t>
            </a:r>
            <a:r>
              <a:rPr lang="en-US" sz="2400" dirty="0"/>
              <a:t> = 7</a:t>
            </a:r>
          </a:p>
          <a:p>
            <a:pPr marL="0" indent="0">
              <a:buNone/>
            </a:pPr>
            <a:r>
              <a:rPr lang="en-US" sz="2400" dirty="0"/>
              <a:t>Critical value = 14.07</a:t>
            </a:r>
          </a:p>
          <a:p>
            <a:pPr marL="0" indent="0">
              <a:buNone/>
            </a:pPr>
            <a:r>
              <a:rPr lang="en-US" sz="2400" dirty="0"/>
              <a:t>Accept the null hypothesis. </a:t>
            </a:r>
          </a:p>
          <a:p>
            <a:pPr marL="0" indent="0">
              <a:buNone/>
            </a:pPr>
            <a:r>
              <a:rPr lang="en-US" sz="2400" dirty="0"/>
              <a:t>There is not a statistically significant difference in the number of accidents that occurred during each shift.  </a:t>
            </a:r>
          </a:p>
        </p:txBody>
      </p:sp>
      <p:pic>
        <p:nvPicPr>
          <p:cNvPr id="1026" name="Picture 2" descr="http://images.slideplayer.us/1/256718/slides/slide_1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56" b="13750"/>
          <a:stretch/>
        </p:blipFill>
        <p:spPr bwMode="auto">
          <a:xfrm>
            <a:off x="685800" y="38100"/>
            <a:ext cx="6502400" cy="4702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5562600" y="3657600"/>
            <a:ext cx="5334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flipV="1">
            <a:off x="3200400" y="3916679"/>
            <a:ext cx="533400" cy="457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9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punnett squa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658" y="634011"/>
            <a:ext cx="2975342" cy="2541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661" y="-37793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are the expected values?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7783" y="3457201"/>
            <a:ext cx="2021070" cy="21815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50% Heads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50% Tails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   </a:t>
            </a:r>
            <a:r>
              <a:rPr lang="en-US" b="1" dirty="0"/>
              <a:t>200 Flips</a:t>
            </a:r>
          </a:p>
          <a:p>
            <a:pPr marL="0" indent="0">
              <a:buNone/>
            </a:pPr>
            <a:r>
              <a:rPr lang="en-US" b="1" dirty="0"/>
              <a:t>100 Heads</a:t>
            </a:r>
          </a:p>
          <a:p>
            <a:pPr marL="0" indent="0">
              <a:buNone/>
            </a:pPr>
            <a:r>
              <a:rPr lang="en-US" b="1" dirty="0"/>
              <a:t>100 Tails</a:t>
            </a:r>
          </a:p>
          <a:p>
            <a:pPr marL="0" indent="0">
              <a:buNone/>
            </a:pP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Image result for penn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017" y="1905000"/>
            <a:ext cx="1512705" cy="1552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mste.illinois.edu/patel/chisquare/gifs/table6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661" y="1223962"/>
            <a:ext cx="4211779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477000" y="3368445"/>
            <a:ext cx="2648339" cy="1513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chemeClr val="tx2"/>
                </a:solidFill>
              </a:rPr>
              <a:t>25% BB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chemeClr val="tx2"/>
                </a:solidFill>
              </a:rPr>
              <a:t>50% Bb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chemeClr val="tx2"/>
                </a:solidFill>
              </a:rPr>
              <a:t>25% bb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8600" y="4911206"/>
            <a:ext cx="3429000" cy="21815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tx2"/>
                </a:solidFill>
              </a:rPr>
              <a:t>Equal # of accidents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tx2"/>
                </a:solidFill>
              </a:rPr>
              <a:t>   </a:t>
            </a:r>
            <a:r>
              <a:rPr lang="en-US" b="1" dirty="0"/>
              <a:t>168 Accidents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21 pre shift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1" dirty="0"/>
          </a:p>
          <a:p>
            <a:pPr marL="0" indent="0">
              <a:buFont typeface="Arial" panose="020B0604020202020204" pitchFamily="34" charset="0"/>
              <a:buNone/>
            </a:pP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9400" y="4911206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200 Offspring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75378" y="5434426"/>
            <a:ext cx="19069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50 BB</a:t>
            </a:r>
          </a:p>
          <a:p>
            <a:r>
              <a:rPr lang="en-US" sz="2800" b="1" dirty="0"/>
              <a:t>100 Bb</a:t>
            </a:r>
          </a:p>
          <a:p>
            <a:r>
              <a:rPr lang="en-US" sz="2800" b="1" dirty="0"/>
              <a:t>50 bb</a:t>
            </a:r>
          </a:p>
        </p:txBody>
      </p:sp>
    </p:spTree>
    <p:extLst>
      <p:ext uri="{BB962C8B-B14F-4D97-AF65-F5344CB8AC3E}">
        <p14:creationId xmlns:p14="http://schemas.microsoft.com/office/powerpoint/2010/main" val="260558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9" grpId="0" build="p"/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381000"/>
            <a:ext cx="4114800" cy="1143000"/>
          </a:xfrm>
        </p:spPr>
        <p:txBody>
          <a:bodyPr/>
          <a:lstStyle/>
          <a:p>
            <a:r>
              <a:rPr lang="en-US" dirty="0"/>
              <a:t>Equation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1524000"/>
            <a:ext cx="8229600" cy="3733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76400"/>
            <a:ext cx="4230624" cy="23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937736"/>
            <a:ext cx="3810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/>
              <a:t>The χ</a:t>
            </a:r>
            <a:r>
              <a:rPr lang="en-US" sz="3200" baseline="30000" dirty="0"/>
              <a:t>2</a:t>
            </a:r>
            <a:r>
              <a:rPr lang="en-US" sz="3200" dirty="0"/>
              <a:t> test provides a measure of the difference between the observed and expected values (χ</a:t>
            </a:r>
            <a:r>
              <a:rPr lang="en-US" sz="3200" baseline="30000" dirty="0"/>
              <a:t>2</a:t>
            </a:r>
            <a:r>
              <a:rPr lang="en-US" sz="3200" dirty="0"/>
              <a:t>  value) and the </a:t>
            </a:r>
            <a:r>
              <a:rPr lang="en-US" sz="3200" b="1" dirty="0"/>
              <a:t>probability that the differences are due to chance alone </a:t>
            </a:r>
            <a:r>
              <a:rPr lang="en-US" sz="3200" dirty="0"/>
              <a:t>(the P value)</a:t>
            </a:r>
          </a:p>
        </p:txBody>
      </p:sp>
    </p:spTree>
    <p:extLst>
      <p:ext uri="{BB962C8B-B14F-4D97-AF65-F5344CB8AC3E}">
        <p14:creationId xmlns:p14="http://schemas.microsoft.com/office/powerpoint/2010/main" val="81050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421" y="5334000"/>
            <a:ext cx="8229600" cy="12493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Why is the chi-square test an appropriate statistic to use in each of these examples? </a:t>
            </a:r>
          </a:p>
        </p:txBody>
      </p:sp>
      <p:pic>
        <p:nvPicPr>
          <p:cNvPr id="1026" name="Picture 2" descr="Image result for pen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017" y="1905000"/>
            <a:ext cx="1512705" cy="1552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mste.illinois.edu/patel/chisquare/gifs/table6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661" y="1223962"/>
            <a:ext cx="4211779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unnett squa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79" y="1410111"/>
            <a:ext cx="2975342" cy="2541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39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0"/>
            <a:ext cx="8534821" cy="1249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Chi-square is used to compare observed data with data we would expect to obtain according to a specific hypothesis.</a:t>
            </a:r>
          </a:p>
        </p:txBody>
      </p:sp>
      <p:pic>
        <p:nvPicPr>
          <p:cNvPr id="1026" name="Picture 2" descr="Image result for pen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017" y="1905000"/>
            <a:ext cx="1512705" cy="1552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mste.illinois.edu/patel/chisquare/gifs/table6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661" y="1223962"/>
            <a:ext cx="4211779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unnett squa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79" y="1410111"/>
            <a:ext cx="2975342" cy="2541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38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χ</a:t>
            </a:r>
            <a:r>
              <a:rPr lang="en-US" baseline="30000" dirty="0"/>
              <a:t>2</a:t>
            </a:r>
            <a:r>
              <a:rPr lang="en-US" dirty="0"/>
              <a:t> assumptions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Have counts of categorical data and we expect each category to happen at least once.</a:t>
            </a:r>
          </a:p>
          <a:p>
            <a:endParaRPr lang="en-US" dirty="0"/>
          </a:p>
          <a:p>
            <a:r>
              <a:rPr lang="en-US" dirty="0"/>
              <a:t>Sample size – to insure that the sample size is large enough we should expect at least five in each category.</a:t>
            </a:r>
          </a:p>
          <a:p>
            <a:endParaRPr lang="en-US" dirty="0"/>
          </a:p>
          <a:p>
            <a:r>
              <a:rPr lang="en-US" dirty="0"/>
              <a:t>Observations are mutually exclusive and </a:t>
            </a:r>
            <a:r>
              <a:rPr lang="en-US" b="1" dirty="0"/>
              <a:t>independent.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64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dirty="0"/>
              <a:t>The chi-square tests the </a:t>
            </a:r>
            <a:r>
              <a:rPr lang="en-US" b="1" dirty="0"/>
              <a:t>null hypothesis, </a:t>
            </a:r>
            <a:r>
              <a:rPr lang="en-US" dirty="0"/>
              <a:t>which states that there is no significant difference between the expected and observed result.</a:t>
            </a:r>
          </a:p>
          <a:p>
            <a:endParaRPr lang="en-US" dirty="0"/>
          </a:p>
          <a:p>
            <a:r>
              <a:rPr lang="en-US" b="1" dirty="0"/>
              <a:t>H</a:t>
            </a:r>
            <a:r>
              <a:rPr lang="en-US" b="1" baseline="-25000" dirty="0"/>
              <a:t>0</a:t>
            </a:r>
            <a:r>
              <a:rPr lang="en-US" b="1" dirty="0"/>
              <a:t>:  The observed counts are not statistically different from the expected counts.</a:t>
            </a:r>
          </a:p>
          <a:p>
            <a:endParaRPr lang="en-US" dirty="0"/>
          </a:p>
          <a:p>
            <a:r>
              <a:rPr lang="en-US" dirty="0"/>
              <a:t>H</a:t>
            </a:r>
            <a:r>
              <a:rPr lang="en-US" baseline="-25000" dirty="0"/>
              <a:t>a</a:t>
            </a:r>
            <a:r>
              <a:rPr lang="en-US" dirty="0"/>
              <a:t>: The observed counts are statistically different from the expected counts.  </a:t>
            </a:r>
          </a:p>
        </p:txBody>
      </p:sp>
    </p:spTree>
    <p:extLst>
      <p:ext uri="{BB962C8B-B14F-4D97-AF65-F5344CB8AC3E}">
        <p14:creationId xmlns:p14="http://schemas.microsoft.com/office/powerpoint/2010/main" val="408099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punnett squa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34011"/>
            <a:ext cx="2975342" cy="2541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096139" y="1377041"/>
            <a:ext cx="2648339" cy="1513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chemeClr val="tx2"/>
                </a:solidFill>
              </a:rPr>
              <a:t>25% BB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chemeClr val="tx2"/>
                </a:solidFill>
              </a:rPr>
              <a:t>50% Bb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chemeClr val="tx2"/>
                </a:solidFill>
              </a:rPr>
              <a:t>25% bb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8400" y="914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200 Offspring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4378" y="1437620"/>
            <a:ext cx="19069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50 BB</a:t>
            </a:r>
          </a:p>
          <a:p>
            <a:r>
              <a:rPr lang="en-US" sz="2800" b="1" dirty="0"/>
              <a:t>100 Bb</a:t>
            </a:r>
          </a:p>
          <a:p>
            <a:r>
              <a:rPr lang="en-US" sz="2800" b="1" dirty="0"/>
              <a:t>50 bb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851865-B51D-4EB8-87B3-268803032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6558" y="2133600"/>
            <a:ext cx="3657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2A0B61-C967-4610-8982-5F89AA010307}"/>
              </a:ext>
            </a:extLst>
          </p:cNvPr>
          <p:cNvSpPr/>
          <p:nvPr/>
        </p:nvSpPr>
        <p:spPr>
          <a:xfrm>
            <a:off x="342900" y="3168050"/>
            <a:ext cx="10358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/>
              <a:t>H</a:t>
            </a:r>
            <a:r>
              <a:rPr lang="en-US" sz="5400" baseline="-25000" dirty="0"/>
              <a:t>0</a:t>
            </a:r>
            <a:r>
              <a:rPr lang="en-US" sz="5400" dirty="0"/>
              <a:t>: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4A12F9-89B6-4811-87D9-E81EF1DC31F0}"/>
              </a:ext>
            </a:extLst>
          </p:cNvPr>
          <p:cNvSpPr txBox="1"/>
          <p:nvPr/>
        </p:nvSpPr>
        <p:spPr>
          <a:xfrm>
            <a:off x="381000" y="3978765"/>
            <a:ext cx="9067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In the mating of two Bb individuals, the offspring will not be statistically significantly different than the expected 1:2:1 ratio. 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C371F9B2-1ACB-481A-AB19-CFE257E81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5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745</Words>
  <Application>Microsoft Office PowerPoint</Application>
  <PresentationFormat>On-screen Show (4:3)</PresentationFormat>
  <Paragraphs>205</Paragraphs>
  <Slides>20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PowerPoint Presentation</vt:lpstr>
      <vt:lpstr>How do you know if the variation in data is the result of random chance or environmental factors?  </vt:lpstr>
      <vt:lpstr>What are the expected values?</vt:lpstr>
      <vt:lpstr>Equation</vt:lpstr>
      <vt:lpstr>PowerPoint Presentation</vt:lpstr>
      <vt:lpstr>PowerPoint Presentation</vt:lpstr>
      <vt:lpstr>χ2 assumptions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are the expected values?</vt:lpstr>
      <vt:lpstr>PowerPoint Presentation</vt:lpstr>
      <vt:lpstr>PowerPoint Presentation</vt:lpstr>
      <vt:lpstr>Three steps to performing the chi-squared test 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lauren.wingard</dc:creator>
  <cp:lastModifiedBy>Lauren Wingard</cp:lastModifiedBy>
  <cp:revision>124</cp:revision>
  <cp:lastPrinted>2018-12-13T16:57:39Z</cp:lastPrinted>
  <dcterms:created xsi:type="dcterms:W3CDTF">2014-08-29T20:43:49Z</dcterms:created>
  <dcterms:modified xsi:type="dcterms:W3CDTF">2019-12-04T22:17:50Z</dcterms:modified>
</cp:coreProperties>
</file>