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7" r:id="rId4"/>
    <p:sldId id="261" r:id="rId5"/>
    <p:sldId id="284" r:id="rId6"/>
    <p:sldId id="281" r:id="rId7"/>
    <p:sldId id="283" r:id="rId8"/>
    <p:sldId id="269" r:id="rId9"/>
    <p:sldId id="288" r:id="rId10"/>
    <p:sldId id="292" r:id="rId11"/>
    <p:sldId id="291" r:id="rId12"/>
    <p:sldId id="28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06" autoAdjust="0"/>
  </p:normalViewPr>
  <p:slideViewPr>
    <p:cSldViewPr>
      <p:cViewPr varScale="1">
        <p:scale>
          <a:sx n="59" d="100"/>
          <a:sy n="59" d="100"/>
        </p:scale>
        <p:origin x="214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7D2E7-F79E-48BE-AE05-8603D7ED420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891AD-6480-4830-AC8B-CC42E66B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10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6D7E1-1BC8-4EE8-BE89-25BCBA44337A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3C02F-ACAA-4F42-8F25-24AA22B7D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3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78E85A3-099C-4FFC-98C5-3D412F869371}" type="slidenum">
              <a:rPr lang="en-US" altLang="en-US" sz="1200">
                <a:latin typeface="Times New Roman" pitchFamily="84" charset="0"/>
              </a:rPr>
              <a:pPr/>
              <a:t>1</a:t>
            </a:fld>
            <a:endParaRPr lang="en-US" altLang="en-US" sz="1200">
              <a:latin typeface="Times New Roman" pitchFamily="8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C02F-ACAA-4F42-8F25-24AA22B7D7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1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altLang="en-US" dirty="0"/>
              <a:t>Thomas Hunt Morgan and his students began studying the genetics of the fruit fly, </a:t>
            </a:r>
            <a:r>
              <a:rPr lang="en-US" altLang="en-US" i="1" dirty="0"/>
              <a:t>Drosophila melanogaster</a:t>
            </a:r>
            <a:r>
              <a:rPr lang="en-US" altLang="en-US" dirty="0"/>
              <a:t>, in 1907</a:t>
            </a:r>
          </a:p>
          <a:p>
            <a:pPr marL="292100" indent="-292100" eaLnBrk="1" hangingPunct="1"/>
            <a:r>
              <a:rPr lang="en-US" altLang="en-US" dirty="0"/>
              <a:t>Several characteristics make fruit flies a convenient organism for genetic studies</a:t>
            </a:r>
          </a:p>
          <a:p>
            <a:pPr marL="723900" lvl="1" indent="-266700" eaLnBrk="1" hangingPunct="1"/>
            <a:r>
              <a:rPr lang="en-US" altLang="en-US" dirty="0"/>
              <a:t>They produce many offspring </a:t>
            </a:r>
          </a:p>
          <a:p>
            <a:pPr marL="723900" lvl="1" indent="-266700" eaLnBrk="1" hangingPunct="1"/>
            <a:r>
              <a:rPr lang="en-US" altLang="en-US" dirty="0"/>
              <a:t>A generation can be bred every two weeks</a:t>
            </a:r>
          </a:p>
          <a:p>
            <a:pPr marL="723900" lvl="1" indent="-266700" eaLnBrk="1" hangingPunct="1"/>
            <a:r>
              <a:rPr lang="en-US" altLang="en-US" dirty="0"/>
              <a:t>They have only four pairs of chromosomes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C02F-ACAA-4F42-8F25-24AA22B7D7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7E7BAB3-07A6-45D4-8908-BA2A26473744}" type="slidenum">
              <a:rPr lang="en-US" altLang="en-US" sz="1200">
                <a:latin typeface="Times" pitchFamily="84" charset="0"/>
              </a:rPr>
              <a:pPr algn="r"/>
              <a:t>4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  <a:p>
            <a:pPr marL="292100" indent="-292100" eaLnBrk="1" hangingPunct="1"/>
            <a:r>
              <a:rPr lang="en-US" altLang="en-US" dirty="0"/>
              <a:t>Morgan noted </a:t>
            </a:r>
            <a:r>
              <a:rPr lang="en-US" altLang="en-US" b="1" dirty="0"/>
              <a:t>wild-type</a:t>
            </a:r>
            <a:r>
              <a:rPr lang="en-US" altLang="en-US" dirty="0"/>
              <a:t>, or normal, phenotypes that were common in the fly populations.</a:t>
            </a:r>
          </a:p>
          <a:p>
            <a:pPr marL="292100" indent="-292100" eaLnBrk="1" hangingPunct="1"/>
            <a:r>
              <a:rPr lang="en-US" altLang="en-US" dirty="0"/>
              <a:t>Traits alternative to the wild type are called mutant phenotypes.</a:t>
            </a:r>
          </a:p>
          <a:p>
            <a:pPr marL="292100" indent="-292100" eaLnBrk="1" hangingPunct="1"/>
            <a:r>
              <a:rPr lang="en-CA" altLang="en-US" dirty="0"/>
              <a:t>The first mutant phenotype they discovered was a fly with white eyes instead of the wild type, red.</a:t>
            </a:r>
            <a:endParaRPr lang="en-US" altLang="en-US" dirty="0"/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7C300A5-48CE-46B7-B8BE-36908F29E3FE}" type="slidenum">
              <a:rPr lang="en-US" altLang="en-US" sz="1200">
                <a:latin typeface="Times" pitchFamily="84" charset="0"/>
              </a:rPr>
              <a:pPr algn="r"/>
              <a:t>5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endParaRPr lang="en-US" altLang="en-US" dirty="0"/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AA5EA3B-7269-475A-B3B0-7E3FFA816355}" type="slidenum">
              <a:rPr lang="en-US" altLang="en-US" sz="1200">
                <a:latin typeface="Times" pitchFamily="84" charset="0"/>
              </a:rPr>
              <a:pPr algn="r"/>
              <a:t>6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12.4 Inquiry: In a cross between a wild-type female fruit fly and a mutant white-eyed male, what color eyes will the F</a:t>
            </a:r>
            <a:r>
              <a:rPr lang="en-US" altLang="en-US" baseline="-25000">
                <a:latin typeface="Times New Roman" pitchFamily="84" charset="0"/>
                <a:ea typeface="ＭＳ Ｐゴシック" pitchFamily="84" charset="-128"/>
              </a:rPr>
              <a:t>1</a:t>
            </a:r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 and F</a:t>
            </a:r>
            <a:r>
              <a:rPr lang="en-US" altLang="en-US" baseline="-25000">
                <a:latin typeface="Times New Roman" pitchFamily="84" charset="0"/>
                <a:ea typeface="ＭＳ Ｐゴシック" pitchFamily="84" charset="-128"/>
              </a:rPr>
              <a:t>2</a:t>
            </a:r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 offspring have?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7C300A5-48CE-46B7-B8BE-36908F29E3FE}" type="slidenum">
              <a:rPr lang="en-US" altLang="en-US" sz="1200">
                <a:latin typeface="Times" pitchFamily="84" charset="0"/>
              </a:rPr>
              <a:pPr algn="r"/>
              <a:t>7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In one experiment, Morgan mated male flies with white eyes (mutant) with female flies with red eyes (wild type).</a:t>
            </a:r>
          </a:p>
          <a:p>
            <a:pPr marL="723900" lvl="1" indent="-266700" eaLnBrk="1" hangingPunct="1"/>
            <a:r>
              <a:rPr lang="en-US" altLang="en-US" dirty="0"/>
              <a:t>The F</a:t>
            </a:r>
            <a:r>
              <a:rPr lang="en-US" altLang="en-US" baseline="-25000" dirty="0"/>
              <a:t>1</a:t>
            </a:r>
            <a:r>
              <a:rPr lang="en-US" altLang="en-US" dirty="0"/>
              <a:t> generation all had red eyes</a:t>
            </a:r>
          </a:p>
          <a:p>
            <a:pPr marL="723900" lvl="1" indent="-266700" eaLnBrk="1" hangingPunct="1"/>
            <a:r>
              <a:rPr lang="en-US" altLang="en-US" dirty="0"/>
              <a:t>The F</a:t>
            </a:r>
            <a:r>
              <a:rPr lang="en-US" altLang="en-US" baseline="-25000" dirty="0"/>
              <a:t>2</a:t>
            </a:r>
            <a:r>
              <a:rPr lang="en-US" altLang="en-US" dirty="0"/>
              <a:t> generation showed the classical 3:1 </a:t>
            </a:r>
            <a:r>
              <a:rPr lang="en-US" altLang="en-US" dirty="0" err="1"/>
              <a:t>red:white</a:t>
            </a:r>
            <a:r>
              <a:rPr lang="en-US" altLang="en-US" dirty="0"/>
              <a:t> ratio, but only males had white eyes</a:t>
            </a:r>
          </a:p>
          <a:p>
            <a:pPr marL="292100" indent="-292100" eaLnBrk="1" hangingPunct="1"/>
            <a:r>
              <a:rPr lang="en-US" altLang="en-US" dirty="0"/>
              <a:t>Morgan </a:t>
            </a:r>
            <a:r>
              <a:rPr lang="en-CA" altLang="en-US" dirty="0"/>
              <a:t>concluded that the eye color was related to the sex of the fly.</a:t>
            </a:r>
          </a:p>
          <a:p>
            <a:pPr marL="292100" indent="-292100" eaLnBrk="1" hangingPunct="1"/>
            <a:r>
              <a:rPr lang="en-US" altLang="en-US" dirty="0"/>
              <a:t>Morgan determined that the white-eyed mutant allele must be located on the X chromosome.</a:t>
            </a:r>
          </a:p>
          <a:p>
            <a:pPr marL="292100" indent="-292100" eaLnBrk="1" hangingPunct="1"/>
            <a:r>
              <a:rPr lang="en-US" altLang="en-US" dirty="0"/>
              <a:t>Morgan’s</a:t>
            </a:r>
            <a:r>
              <a:rPr lang="en-US" altLang="ja-JP" dirty="0">
                <a:ea typeface="ＭＳ Ｐゴシック" pitchFamily="84" charset="-128"/>
              </a:rPr>
              <a:t> finding supported the chromosome theory of inheritance.</a:t>
            </a:r>
            <a:endParaRPr lang="en-US" altLang="en-US" dirty="0"/>
          </a:p>
          <a:p>
            <a:pPr marL="292100" indent="-292100" eaLnBrk="1" hangingPunct="1"/>
            <a:endParaRPr lang="en-US" altLang="en-US" dirty="0"/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115FA060-05A7-434B-B783-5AA93DE62A27}" type="slidenum">
              <a:rPr lang="en-US" altLang="en-US" sz="1200">
                <a:latin typeface="Times" pitchFamily="84" charset="0"/>
              </a:rPr>
              <a:pPr algn="r"/>
              <a:t>8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  <a:p>
            <a:pPr marL="304800" indent="-304800" eaLnBrk="1" hangingPunct="1"/>
            <a:r>
              <a:rPr lang="en-US" altLang="en-US" dirty="0"/>
              <a:t>In humans and other mammals, there are two varieties of sex chromosomes: a larger X chromosome and a smaller Y chromosome.</a:t>
            </a:r>
          </a:p>
          <a:p>
            <a:pPr marL="304800" indent="-304800" eaLnBrk="1" hangingPunct="1"/>
            <a:r>
              <a:rPr lang="en-US" altLang="en-US" dirty="0"/>
              <a:t>Only the ends of the Y chromosome have regions that are homologous with corresponding regions of the X chromosome.</a:t>
            </a:r>
          </a:p>
          <a:p>
            <a:pPr marL="304800" indent="-304800" eaLnBrk="1" hangingPunct="1"/>
            <a:r>
              <a:rPr lang="en-US" altLang="en-US" dirty="0"/>
              <a:t>The </a:t>
            </a:r>
            <a:r>
              <a:rPr lang="en-US" altLang="en-US" i="1" dirty="0"/>
              <a:t>SRY </a:t>
            </a:r>
            <a:r>
              <a:rPr lang="en-US" altLang="en-US" dirty="0"/>
              <a:t>gene on the Y chromosome is required for the developments of testes.</a:t>
            </a:r>
          </a:p>
          <a:p>
            <a:pPr marL="304800" marR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X chromosomes have genes for many characters unrelated to sex, whereas the Y chromosome mainly encodes genes related to sex determination.</a:t>
            </a:r>
          </a:p>
          <a:p>
            <a:pPr marL="304800" indent="-304800" eaLnBrk="1" hangingPunct="1"/>
            <a:endParaRPr lang="en-US" altLang="en-US" dirty="0"/>
          </a:p>
          <a:p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altLang="en-US" b="1" dirty="0"/>
              <a:t>. </a:t>
            </a:r>
            <a:r>
              <a:rPr lang="en-US" altLang="en-US" dirty="0"/>
              <a:t>X-linked genes follow specific patterns of inheritance.</a:t>
            </a:r>
          </a:p>
          <a:p>
            <a:pPr marL="292100" indent="-292100" eaLnBrk="1" hangingPunct="1"/>
            <a:r>
              <a:rPr lang="en-US" altLang="en-US" dirty="0"/>
              <a:t>For a recessive X-linked trait to be expressed</a:t>
            </a:r>
          </a:p>
          <a:p>
            <a:pPr marL="723900" lvl="1" indent="-266700" eaLnBrk="1" hangingPunct="1"/>
            <a:r>
              <a:rPr lang="en-US" altLang="en-US" dirty="0"/>
              <a:t>A female needs two copies of the allele (homozygous)</a:t>
            </a:r>
          </a:p>
          <a:p>
            <a:pPr marL="723900" lvl="1" indent="-266700" eaLnBrk="1" hangingPunct="1"/>
            <a:r>
              <a:rPr lang="en-US" altLang="en-US" dirty="0"/>
              <a:t>A male needs only one copy of the allele (hemizygous)</a:t>
            </a:r>
          </a:p>
          <a:p>
            <a:pPr marL="292100" indent="-292100" eaLnBrk="1" hangingPunct="1"/>
            <a:r>
              <a:rPr lang="en-US" altLang="en-US" dirty="0"/>
              <a:t>X-linked recessive disorders are much more common in males than in females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C02F-ACAA-4F42-8F25-24AA22B7D7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5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altLang="en-US" dirty="0"/>
              <a:t>A gene that is located on either sex chromosome is called a </a:t>
            </a:r>
            <a:r>
              <a:rPr lang="en-US" altLang="en-US" b="1" dirty="0"/>
              <a:t>sex-linked gene.  </a:t>
            </a:r>
            <a:r>
              <a:rPr lang="en-US" altLang="en-US" dirty="0"/>
              <a:t>Genes on the Y chromosome are called Y-linked genes; there are few of these.  Genes on the X chromosome are called </a:t>
            </a:r>
            <a:r>
              <a:rPr lang="en-US" altLang="en-US" b="1" dirty="0"/>
              <a:t>X-linked genes. </a:t>
            </a:r>
            <a:r>
              <a:rPr lang="en-US" altLang="en-US" dirty="0"/>
              <a:t>X-linked genes follow specific patterns of inheritance.</a:t>
            </a:r>
          </a:p>
          <a:p>
            <a:pPr marL="292100" indent="-292100" eaLnBrk="1" hangingPunct="1"/>
            <a:r>
              <a:rPr lang="en-US" altLang="en-US" dirty="0"/>
              <a:t>For a recessive X-linked trait to be expressed</a:t>
            </a:r>
          </a:p>
          <a:p>
            <a:pPr marL="723900" lvl="1" indent="-266700" eaLnBrk="1" hangingPunct="1"/>
            <a:r>
              <a:rPr lang="en-US" altLang="en-US" dirty="0"/>
              <a:t>A female needs two copies of the allele (homozygous)</a:t>
            </a:r>
          </a:p>
          <a:p>
            <a:pPr marL="723900" lvl="1" indent="-266700" eaLnBrk="1" hangingPunct="1"/>
            <a:r>
              <a:rPr lang="en-US" altLang="en-US" dirty="0"/>
              <a:t>A male needs only one copy of the allele (hemizygous)</a:t>
            </a:r>
          </a:p>
          <a:p>
            <a:pPr marL="292100" indent="-292100" eaLnBrk="1" hangingPunct="1"/>
            <a:r>
              <a:rPr lang="en-US" altLang="en-US" dirty="0"/>
              <a:t>X-linked recessive disorders are much more common in males than in females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C02F-ACAA-4F42-8F25-24AA22B7D7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6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5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3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5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8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DBF9D-CB56-4C23-8CCE-846016FAD107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35555-DEAA-41EB-8516-DB9427DE6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3105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0" dirty="0">
                <a:solidFill>
                  <a:srgbClr val="9D0016"/>
                </a:solidFill>
              </a:rPr>
              <a:t>Chapter 12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Sex chromosomes and sex-linked genes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08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-18585"/>
            <a:ext cx="6701883" cy="5421350"/>
            <a:chOff x="990600" y="-18585"/>
            <a:chExt cx="6701883" cy="5421350"/>
          </a:xfrm>
        </p:grpSpPr>
        <p:pic>
          <p:nvPicPr>
            <p:cNvPr id="2052" name="Picture 4" descr="http://www.goldinfo.org/images/X_LINKED2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843"/>
            <a:stretch/>
          </p:blipFill>
          <p:spPr bwMode="auto">
            <a:xfrm>
              <a:off x="1066800" y="-18585"/>
              <a:ext cx="6324600" cy="2784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4384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4958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4993887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2083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2283" y="5009684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90600" y="0"/>
            <a:ext cx="6701883" cy="5421350"/>
            <a:chOff x="990600" y="-18585"/>
            <a:chExt cx="6701883" cy="5421350"/>
          </a:xfrm>
        </p:grpSpPr>
        <p:pic>
          <p:nvPicPr>
            <p:cNvPr id="12" name="Picture 4" descr="http://www.goldinfo.org/images/X_LINKED2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594"/>
            <a:stretch/>
          </p:blipFill>
          <p:spPr bwMode="auto">
            <a:xfrm>
              <a:off x="1066800" y="-18585"/>
              <a:ext cx="6324600" cy="3832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24384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958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0600" y="4993887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92083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2283" y="5009684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48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2B74DD-9C21-49E7-B0C8-D45E779AF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770" y="205740"/>
            <a:ext cx="6728460" cy="644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9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9DACECF-ABC8-4D3C-B337-A3DA11D76E20}"/>
              </a:ext>
            </a:extLst>
          </p:cNvPr>
          <p:cNvGrpSpPr/>
          <p:nvPr/>
        </p:nvGrpSpPr>
        <p:grpSpPr>
          <a:xfrm>
            <a:off x="990600" y="-18585"/>
            <a:ext cx="6701883" cy="6451092"/>
            <a:chOff x="990600" y="-18585"/>
            <a:chExt cx="6701883" cy="6451092"/>
          </a:xfrm>
        </p:grpSpPr>
        <p:pic>
          <p:nvPicPr>
            <p:cNvPr id="28" name="Picture 4" descr="http://www.goldinfo.org/images/X_LINKED2.gif">
              <a:extLst>
                <a:ext uri="{FF2B5EF4-FFF2-40B4-BE49-F238E27FC236}">
                  <a16:creationId xmlns:a16="http://schemas.microsoft.com/office/drawing/2014/main" id="{64140739-4B7E-4766-A1C7-98939D44A6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-18585"/>
              <a:ext cx="6324600" cy="6451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171F90E-EF08-4549-9338-4D0BF75536F7}"/>
                </a:ext>
              </a:extLst>
            </p:cNvPr>
            <p:cNvSpPr/>
            <p:nvPr/>
          </p:nvSpPr>
          <p:spPr>
            <a:xfrm>
              <a:off x="24384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769C00D-28DF-46F7-8C43-464A64076EA4}"/>
                </a:ext>
              </a:extLst>
            </p:cNvPr>
            <p:cNvSpPr/>
            <p:nvPr/>
          </p:nvSpPr>
          <p:spPr>
            <a:xfrm>
              <a:off x="44958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5844775-CF42-4476-A08E-53E98AD14F1D}"/>
                </a:ext>
              </a:extLst>
            </p:cNvPr>
            <p:cNvSpPr/>
            <p:nvPr/>
          </p:nvSpPr>
          <p:spPr>
            <a:xfrm>
              <a:off x="990600" y="4993887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3C65C58-1FDD-4BA3-80D4-E255D7D3F757}"/>
                </a:ext>
              </a:extLst>
            </p:cNvPr>
            <p:cNvSpPr/>
            <p:nvPr/>
          </p:nvSpPr>
          <p:spPr>
            <a:xfrm>
              <a:off x="2438400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075D907-8E2D-4AF5-A31B-D887BDCFDDC7}"/>
                </a:ext>
              </a:extLst>
            </p:cNvPr>
            <p:cNvSpPr/>
            <p:nvPr/>
          </p:nvSpPr>
          <p:spPr>
            <a:xfrm>
              <a:off x="4492083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63BF581-7C39-445D-A7F2-BE5DE525DB38}"/>
                </a:ext>
              </a:extLst>
            </p:cNvPr>
            <p:cNvSpPr/>
            <p:nvPr/>
          </p:nvSpPr>
          <p:spPr>
            <a:xfrm>
              <a:off x="6092283" y="5009684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520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unique pattern of inheritance in sex-linked genes.</a:t>
            </a:r>
          </a:p>
        </p:txBody>
      </p:sp>
    </p:spTree>
    <p:extLst>
      <p:ext uri="{BB962C8B-B14F-4D97-AF65-F5344CB8AC3E}">
        <p14:creationId xmlns:p14="http://schemas.microsoft.com/office/powerpoint/2010/main" val="237344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u.se/forskning/scientium/members/linda-helmfors/1.317729/drosophilamelanoga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9906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i="1" dirty="0"/>
              <a:t>Drosophila melanogaster and Thomas Hunt Morgan</a:t>
            </a:r>
            <a:endParaRPr lang="en-US" dirty="0"/>
          </a:p>
        </p:txBody>
      </p:sp>
      <p:pic>
        <p:nvPicPr>
          <p:cNvPr id="1028" name="Picture 4" descr="http://www.nobelprize.org/nobel_prizes/medicine/laureates/1933/images/lewis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735195"/>
            <a:ext cx="3390900" cy="445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.bp.blogspot.com/-g6gYKCdbc9A/UZBM2PuLELI/AAAAAAAAAFc/jSXXsswVWXw/s1600/life_cyc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35195"/>
            <a:ext cx="1235947" cy="125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nature.com/scitable/content/19288/bridges_1916a-f1_mid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1" y="4191001"/>
            <a:ext cx="5130695" cy="223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34200" y="6145671"/>
            <a:ext cx="840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/>
            <a:r>
              <a:rPr lang="en-US" altLang="en-US" sz="2400" dirty="0"/>
              <a:t>1907</a:t>
            </a:r>
          </a:p>
        </p:txBody>
      </p:sp>
    </p:spTree>
    <p:extLst>
      <p:ext uri="{BB962C8B-B14F-4D97-AF65-F5344CB8AC3E}">
        <p14:creationId xmlns:p14="http://schemas.microsoft.com/office/powerpoint/2010/main" val="253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28600" y="304800"/>
            <a:ext cx="4038600" cy="1066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en-US" altLang="en-US" sz="3600" b="1" dirty="0"/>
              <a:t>wild-type</a:t>
            </a:r>
            <a:r>
              <a:rPr lang="en-US" altLang="en-US" sz="3600" dirty="0"/>
              <a:t>: normal, common phenotype</a:t>
            </a:r>
            <a:endParaRPr lang="en-US" altLang="en-US" sz="3600" dirty="0">
              <a:latin typeface="Times New Roman" pitchFamily="84" charset="0"/>
              <a:ea typeface="ＭＳ Ｐゴシック" pitchFamily="84" charset="-128"/>
            </a:endParaRPr>
          </a:p>
        </p:txBody>
      </p:sp>
      <p:pic>
        <p:nvPicPr>
          <p:cNvPr id="144387" name="Picture 26" descr="12_03_DrosophilaEyes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2"/>
          <a:stretch>
            <a:fillRect/>
          </a:stretch>
        </p:blipFill>
        <p:spPr bwMode="auto">
          <a:xfrm>
            <a:off x="1763713" y="1514475"/>
            <a:ext cx="5614987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191000" y="457200"/>
            <a:ext cx="4038600" cy="1066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/>
              <a:t>Mutant</a:t>
            </a:r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26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457200" y="189805"/>
            <a:ext cx="9220200" cy="6069708"/>
            <a:chOff x="-457200" y="189805"/>
            <a:chExt cx="9220200" cy="6069708"/>
          </a:xfrm>
        </p:grpSpPr>
        <p:pic>
          <p:nvPicPr>
            <p:cNvPr id="152578" name="Picture 11" descr="12_04aCrossExpAndResult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556"/>
            <a:stretch>
              <a:fillRect/>
            </a:stretch>
          </p:blipFill>
          <p:spPr bwMode="auto">
            <a:xfrm>
              <a:off x="-457200" y="189805"/>
              <a:ext cx="9220200" cy="6010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280121" y="5278438"/>
              <a:ext cx="1458913" cy="981075"/>
              <a:chOff x="1698625" y="4297363"/>
              <a:chExt cx="1458913" cy="981075"/>
            </a:xfrm>
          </p:grpSpPr>
          <p:sp>
            <p:nvSpPr>
              <p:cNvPr id="152582" name="Text Box 31"/>
              <p:cNvSpPr txBox="1">
                <a:spLocks noChangeArrowheads="1"/>
              </p:cNvSpPr>
              <p:nvPr/>
            </p:nvSpPr>
            <p:spPr bwMode="auto">
              <a:xfrm>
                <a:off x="1870075" y="4297363"/>
                <a:ext cx="97631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2000" b="1" dirty="0">
                    <a:solidFill>
                      <a:srgbClr val="C82C31"/>
                    </a:solidFill>
                  </a:rPr>
                  <a:t>Results</a:t>
                </a:r>
              </a:p>
            </p:txBody>
          </p:sp>
          <p:sp>
            <p:nvSpPr>
              <p:cNvPr id="152584" name="Text Box 31"/>
              <p:cNvSpPr txBox="1">
                <a:spLocks noChangeArrowheads="1"/>
              </p:cNvSpPr>
              <p:nvPr/>
            </p:nvSpPr>
            <p:spPr bwMode="auto">
              <a:xfrm>
                <a:off x="1698625" y="4691063"/>
                <a:ext cx="1458913" cy="587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en-US" sz="2800" b="1" dirty="0"/>
                  <a:t>F</a:t>
                </a:r>
                <a:r>
                  <a:rPr lang="en-US" altLang="en-US" sz="2800" b="1" baseline="-25000" dirty="0"/>
                  <a:t>2</a:t>
                </a:r>
                <a:endParaRPr lang="en-US" altLang="en-US" sz="2800" b="1" dirty="0"/>
              </a:p>
              <a:p>
                <a:pPr algn="ctr">
                  <a:lnSpc>
                    <a:spcPct val="90000"/>
                  </a:lnSpc>
                </a:pPr>
                <a:r>
                  <a:rPr lang="en-US" altLang="en-US" sz="2800" b="1" dirty="0"/>
                  <a:t>Generation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209800" y="5672138"/>
              <a:ext cx="446434" cy="527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03486" y="5568168"/>
              <a:ext cx="446434" cy="527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04830" y="5603484"/>
              <a:ext cx="446434" cy="527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135903" y="5618314"/>
              <a:ext cx="446434" cy="527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579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12.4a</a:t>
            </a:r>
          </a:p>
        </p:txBody>
      </p:sp>
      <p:pic>
        <p:nvPicPr>
          <p:cNvPr id="12" name="Picture 11" descr="12_04aCrossExpAndResul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2279"/>
          <a:stretch/>
        </p:blipFill>
        <p:spPr bwMode="auto">
          <a:xfrm>
            <a:off x="-304800" y="342206"/>
            <a:ext cx="9220200" cy="300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5" name="Text Box 31"/>
          <p:cNvSpPr txBox="1">
            <a:spLocks noChangeArrowheads="1"/>
          </p:cNvSpPr>
          <p:nvPr/>
        </p:nvSpPr>
        <p:spPr bwMode="auto">
          <a:xfrm>
            <a:off x="6019800" y="2280065"/>
            <a:ext cx="173196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 dirty="0"/>
              <a:t>All offspring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had red eyes</a:t>
            </a:r>
            <a:r>
              <a:rPr lang="en-US" altLang="en-US" sz="2000" b="1" dirty="0"/>
              <a:t>.</a:t>
            </a:r>
          </a:p>
        </p:txBody>
      </p:sp>
      <p:sp>
        <p:nvSpPr>
          <p:cNvPr id="152583" name="Text Box 31"/>
          <p:cNvSpPr txBox="1">
            <a:spLocks noChangeArrowheads="1"/>
          </p:cNvSpPr>
          <p:nvPr/>
        </p:nvSpPr>
        <p:spPr bwMode="auto">
          <a:xfrm>
            <a:off x="2706687" y="2594812"/>
            <a:ext cx="14462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dirty="0"/>
              <a:t>F</a:t>
            </a:r>
            <a:r>
              <a:rPr lang="en-US" altLang="en-US" sz="2800" b="1" baseline="-25000" dirty="0"/>
              <a:t>1</a:t>
            </a:r>
            <a:endParaRPr lang="en-US" altLang="en-US" sz="2800" b="1" dirty="0"/>
          </a:p>
          <a:p>
            <a:pPr algn="ctr">
              <a:lnSpc>
                <a:spcPct val="90000"/>
              </a:lnSpc>
            </a:pPr>
            <a:r>
              <a:rPr lang="en-US" altLang="en-US" sz="2800" b="1" dirty="0"/>
              <a:t>Generation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8360" y="573087"/>
            <a:ext cx="2267874" cy="1230312"/>
            <a:chOff x="1730375" y="1471613"/>
            <a:chExt cx="2267874" cy="1230312"/>
          </a:xfrm>
        </p:grpSpPr>
        <p:sp>
          <p:nvSpPr>
            <p:cNvPr id="152580" name="Text Box 31"/>
            <p:cNvSpPr txBox="1">
              <a:spLocks noChangeArrowheads="1"/>
            </p:cNvSpPr>
            <p:nvPr/>
          </p:nvSpPr>
          <p:spPr bwMode="auto">
            <a:xfrm>
              <a:off x="1730375" y="1471613"/>
              <a:ext cx="143986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b="1" dirty="0">
                  <a:solidFill>
                    <a:srgbClr val="C82C31"/>
                  </a:solidFill>
                </a:rPr>
                <a:t>Experiment</a:t>
              </a:r>
            </a:p>
          </p:txBody>
        </p:sp>
        <p:sp>
          <p:nvSpPr>
            <p:cNvPr id="152581" name="Text Box 31"/>
            <p:cNvSpPr txBox="1">
              <a:spLocks noChangeArrowheads="1"/>
            </p:cNvSpPr>
            <p:nvPr/>
          </p:nvSpPr>
          <p:spPr bwMode="auto">
            <a:xfrm>
              <a:off x="2513936" y="2114550"/>
              <a:ext cx="1484313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800" b="1" dirty="0"/>
                <a:t>P</a:t>
              </a:r>
            </a:p>
            <a:p>
              <a:pPr algn="ctr"/>
              <a:r>
                <a:rPr lang="en-US" altLang="en-US" sz="2800" b="1" dirty="0"/>
                <a:t>Generation</a:t>
              </a:r>
            </a:p>
          </p:txBody>
        </p:sp>
      </p:grpSp>
      <p:pic>
        <p:nvPicPr>
          <p:cNvPr id="20" name="Picture 11" descr="12_04aCrossExpAndResul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9" t="80809" b="4556"/>
          <a:stretch/>
        </p:blipFill>
        <p:spPr bwMode="auto">
          <a:xfrm>
            <a:off x="2252546" y="5278438"/>
            <a:ext cx="6510454" cy="92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6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12.4</a:t>
            </a:r>
          </a:p>
        </p:txBody>
      </p:sp>
      <p:sp>
        <p:nvSpPr>
          <p:cNvPr id="150532" name="Text Box 31"/>
          <p:cNvSpPr txBox="1">
            <a:spLocks noChangeArrowheads="1"/>
          </p:cNvSpPr>
          <p:nvPr/>
        </p:nvSpPr>
        <p:spPr bwMode="auto">
          <a:xfrm>
            <a:off x="320675" y="1103313"/>
            <a:ext cx="10080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sz="1400" b="1" dirty="0">
              <a:solidFill>
                <a:srgbClr val="C82C31"/>
              </a:solidFill>
            </a:endParaRPr>
          </a:p>
        </p:txBody>
      </p:sp>
      <p:graphicFrame>
        <p:nvGraphicFramePr>
          <p:cNvPr id="39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571643"/>
              </p:ext>
            </p:extLst>
          </p:nvPr>
        </p:nvGraphicFramePr>
        <p:xfrm>
          <a:off x="4648200" y="2973456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1200">
                <a:latin typeface="Arial" charset="0"/>
              </a:rPr>
              <a:t>Figure 12.4a</a:t>
            </a:r>
          </a:p>
        </p:txBody>
      </p:sp>
      <p:pic>
        <p:nvPicPr>
          <p:cNvPr id="41" name="Picture 40" descr="12_04aCrossExpAndResul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2279"/>
          <a:stretch/>
        </p:blipFill>
        <p:spPr bwMode="auto">
          <a:xfrm>
            <a:off x="-304800" y="145471"/>
            <a:ext cx="9220200" cy="300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6019800" y="2280065"/>
            <a:ext cx="173196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 dirty="0"/>
              <a:t>All offspring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had red eyes</a:t>
            </a:r>
            <a:r>
              <a:rPr lang="en-US" altLang="en-US" sz="2000" b="1" dirty="0"/>
              <a:t>.</a:t>
            </a:r>
          </a:p>
        </p:txBody>
      </p:sp>
      <p:sp>
        <p:nvSpPr>
          <p:cNvPr id="43" name="Text Box 31"/>
          <p:cNvSpPr txBox="1">
            <a:spLocks noChangeArrowheads="1"/>
          </p:cNvSpPr>
          <p:nvPr/>
        </p:nvSpPr>
        <p:spPr bwMode="auto">
          <a:xfrm>
            <a:off x="2706687" y="2594812"/>
            <a:ext cx="14462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dirty="0"/>
              <a:t>F</a:t>
            </a:r>
            <a:r>
              <a:rPr lang="en-US" altLang="en-US" sz="2800" b="1" baseline="-25000" dirty="0"/>
              <a:t>1</a:t>
            </a:r>
            <a:endParaRPr lang="en-US" altLang="en-US" sz="2800" b="1" dirty="0"/>
          </a:p>
          <a:p>
            <a:pPr algn="ctr">
              <a:lnSpc>
                <a:spcPct val="90000"/>
              </a:lnSpc>
            </a:pPr>
            <a:r>
              <a:rPr lang="en-US" altLang="en-US" sz="2800" b="1" dirty="0"/>
              <a:t>Generation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171921" y="415924"/>
            <a:ext cx="2401542" cy="1387475"/>
            <a:chOff x="2513936" y="1314450"/>
            <a:chExt cx="2401542" cy="1387475"/>
          </a:xfrm>
        </p:grpSpPr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3475615" y="1314450"/>
              <a:ext cx="143986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000" b="1" dirty="0">
                  <a:solidFill>
                    <a:srgbClr val="C82C31"/>
                  </a:solidFill>
                </a:rPr>
                <a:t>Hypothesis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2513936" y="2114550"/>
              <a:ext cx="1484313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800" b="1" dirty="0"/>
                <a:t>P</a:t>
              </a:r>
            </a:p>
            <a:p>
              <a:pPr algn="ctr"/>
              <a:r>
                <a:rPr lang="en-US" altLang="en-US" sz="2800" b="1" dirty="0"/>
                <a:t>Generation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88825" y="182202"/>
            <a:ext cx="243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X</a:t>
            </a:r>
            <a:r>
              <a:rPr lang="en-US" sz="3600" baseline="30000" dirty="0" err="1"/>
              <a:t>w</a:t>
            </a:r>
            <a:r>
              <a:rPr lang="en-US" sz="3600" dirty="0" err="1"/>
              <a:t>Y</a:t>
            </a:r>
            <a:endParaRPr lang="en-US" sz="3600" baseline="30000" dirty="0"/>
          </a:p>
        </p:txBody>
      </p:sp>
      <p:sp>
        <p:nvSpPr>
          <p:cNvPr id="48" name="TextBox 47"/>
          <p:cNvSpPr txBox="1"/>
          <p:nvPr/>
        </p:nvSpPr>
        <p:spPr>
          <a:xfrm>
            <a:off x="3734593" y="304800"/>
            <a:ext cx="243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X</a:t>
            </a:r>
            <a:r>
              <a:rPr lang="en-US" sz="3600" baseline="30000" dirty="0" err="1"/>
              <a:t>w+</a:t>
            </a:r>
            <a:r>
              <a:rPr lang="en-US" sz="3600" dirty="0" err="1"/>
              <a:t>X</a:t>
            </a:r>
            <a:r>
              <a:rPr lang="en-US" sz="3600" baseline="30000" dirty="0" err="1"/>
              <a:t>w</a:t>
            </a:r>
            <a:r>
              <a:rPr lang="en-US" sz="3600" baseline="30000" dirty="0"/>
              <a:t>+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8738" y="5029200"/>
            <a:ext cx="3624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</a:t>
            </a:r>
            <a:r>
              <a:rPr lang="en-US" sz="4000" baseline="-25000" dirty="0"/>
              <a:t>1</a:t>
            </a:r>
            <a:r>
              <a:rPr lang="en-US" sz="4000" dirty="0"/>
              <a:t> Genotypes  </a:t>
            </a:r>
          </a:p>
        </p:txBody>
      </p:sp>
    </p:spTree>
    <p:extLst>
      <p:ext uri="{BB962C8B-B14F-4D97-AF65-F5344CB8AC3E}">
        <p14:creationId xmlns:p14="http://schemas.microsoft.com/office/powerpoint/2010/main" val="57230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11" descr="12_04aCrossExpAndResult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56"/>
          <a:stretch>
            <a:fillRect/>
          </a:stretch>
        </p:blipFill>
        <p:spPr bwMode="auto">
          <a:xfrm>
            <a:off x="-2133600" y="-30480"/>
            <a:ext cx="9220200" cy="601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278728" y="4976443"/>
            <a:ext cx="1458913" cy="981075"/>
            <a:chOff x="1753698" y="4297363"/>
            <a:chExt cx="1458913" cy="981075"/>
          </a:xfrm>
        </p:grpSpPr>
        <p:sp>
          <p:nvSpPr>
            <p:cNvPr id="152582" name="Text Box 31"/>
            <p:cNvSpPr txBox="1">
              <a:spLocks noChangeArrowheads="1"/>
            </p:cNvSpPr>
            <p:nvPr/>
          </p:nvSpPr>
          <p:spPr bwMode="auto">
            <a:xfrm>
              <a:off x="1870075" y="4297363"/>
              <a:ext cx="976313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2000" b="1" dirty="0">
                <a:solidFill>
                  <a:srgbClr val="C82C31"/>
                </a:solidFill>
              </a:endParaRPr>
            </a:p>
          </p:txBody>
        </p:sp>
        <p:sp>
          <p:nvSpPr>
            <p:cNvPr id="152584" name="Text Box 31"/>
            <p:cNvSpPr txBox="1">
              <a:spLocks noChangeArrowheads="1"/>
            </p:cNvSpPr>
            <p:nvPr/>
          </p:nvSpPr>
          <p:spPr bwMode="auto">
            <a:xfrm>
              <a:off x="1753698" y="4691063"/>
              <a:ext cx="1458913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2800" b="1" dirty="0"/>
                <a:t>F</a:t>
              </a:r>
              <a:r>
                <a:rPr lang="en-US" altLang="en-US" sz="2800" b="1" baseline="-25000" dirty="0"/>
                <a:t>2</a:t>
              </a:r>
              <a:endParaRPr lang="en-US" altLang="en-US" sz="2800" b="1" dirty="0"/>
            </a:p>
          </p:txBody>
        </p:sp>
      </p:grpSp>
      <p:graphicFrame>
        <p:nvGraphicFramePr>
          <p:cNvPr id="17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50214"/>
              </p:ext>
            </p:extLst>
          </p:nvPr>
        </p:nvGraphicFramePr>
        <p:xfrm>
          <a:off x="4724400" y="1234705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7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7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w+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5246716" y="4988912"/>
            <a:ext cx="1828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13815" y="3596905"/>
            <a:ext cx="1828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185" y="3651019"/>
            <a:ext cx="3624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</a:t>
            </a:r>
            <a:r>
              <a:rPr lang="en-US" sz="4000" baseline="-25000" dirty="0"/>
              <a:t>2</a:t>
            </a:r>
            <a:r>
              <a:rPr lang="en-US" sz="4000" dirty="0"/>
              <a:t> Genotypes  </a:t>
            </a:r>
          </a:p>
        </p:txBody>
      </p:sp>
    </p:spTree>
    <p:extLst>
      <p:ext uri="{BB962C8B-B14F-4D97-AF65-F5344CB8AC3E}">
        <p14:creationId xmlns:p14="http://schemas.microsoft.com/office/powerpoint/2010/main" val="365430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2" descr="12_05HumanSexChromosome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1"/>
          <a:stretch>
            <a:fillRect/>
          </a:stretch>
        </p:blipFill>
        <p:spPr bwMode="auto">
          <a:xfrm>
            <a:off x="2687291" y="2569008"/>
            <a:ext cx="4151313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28599" y="47104"/>
            <a:ext cx="4397375" cy="71489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/>
            <a:r>
              <a:rPr lang="en-US" altLang="en-US" sz="2800" dirty="0">
                <a:latin typeface="Times New Roman" pitchFamily="84" charset="0"/>
                <a:ea typeface="ＭＳ Ｐゴシック" pitchFamily="84" charset="-128"/>
              </a:rPr>
              <a:t>Human sex chromosomes</a:t>
            </a:r>
            <a:br>
              <a:rPr lang="en-US" altLang="en-US" sz="2800" dirty="0">
                <a:latin typeface="Times New Roman" pitchFamily="84" charset="0"/>
                <a:ea typeface="ＭＳ Ｐゴシック" pitchFamily="84" charset="-128"/>
              </a:rPr>
            </a:br>
            <a:endParaRPr lang="en-US" altLang="en-US" sz="2800" b="1" dirty="0">
              <a:latin typeface="Arial" charset="0"/>
            </a:endParaRPr>
          </a:p>
        </p:txBody>
      </p:sp>
      <p:sp>
        <p:nvSpPr>
          <p:cNvPr id="156676" name="Text Box 31"/>
          <p:cNvSpPr txBox="1">
            <a:spLocks noChangeArrowheads="1"/>
          </p:cNvSpPr>
          <p:nvPr/>
        </p:nvSpPr>
        <p:spPr bwMode="auto">
          <a:xfrm>
            <a:off x="4062413" y="2311400"/>
            <a:ext cx="1619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b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6677" name="Text Box 31"/>
          <p:cNvSpPr txBox="1">
            <a:spLocks noChangeArrowheads="1"/>
          </p:cNvSpPr>
          <p:nvPr/>
        </p:nvSpPr>
        <p:spPr bwMode="auto">
          <a:xfrm>
            <a:off x="5434013" y="3278188"/>
            <a:ext cx="1619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b="1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6678" name="Line 18"/>
          <p:cNvSpPr>
            <a:spLocks noChangeShapeType="1"/>
          </p:cNvSpPr>
          <p:nvPr/>
        </p:nvSpPr>
        <p:spPr bwMode="auto">
          <a:xfrm flipV="1">
            <a:off x="5392738" y="3543300"/>
            <a:ext cx="109537" cy="29686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Line 19"/>
          <p:cNvSpPr>
            <a:spLocks noChangeShapeType="1"/>
          </p:cNvSpPr>
          <p:nvPr/>
        </p:nvSpPr>
        <p:spPr bwMode="auto">
          <a:xfrm>
            <a:off x="4237038" y="2441575"/>
            <a:ext cx="388937" cy="111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65138" y="1066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i="1" dirty="0"/>
              <a:t>SRY </a:t>
            </a:r>
            <a:r>
              <a:rPr lang="en-US" altLang="en-US" sz="3200" dirty="0"/>
              <a:t>gene on the Y chromosome is required for the developments of testes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8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-18585"/>
            <a:ext cx="6701883" cy="5421350"/>
            <a:chOff x="990600" y="-18585"/>
            <a:chExt cx="6701883" cy="5421350"/>
          </a:xfrm>
        </p:grpSpPr>
        <p:pic>
          <p:nvPicPr>
            <p:cNvPr id="2052" name="Picture 4" descr="http://www.goldinfo.org/images/X_LINKED2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6843"/>
            <a:stretch/>
          </p:blipFill>
          <p:spPr bwMode="auto">
            <a:xfrm>
              <a:off x="1066800" y="-18585"/>
              <a:ext cx="6324600" cy="2784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4384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4958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4993887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2083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2283" y="5009684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90600" y="0"/>
            <a:ext cx="6701883" cy="5421350"/>
            <a:chOff x="990600" y="-18585"/>
            <a:chExt cx="6701883" cy="5421350"/>
          </a:xfrm>
        </p:grpSpPr>
        <p:pic>
          <p:nvPicPr>
            <p:cNvPr id="12" name="Picture 4" descr="http://www.goldinfo.org/images/X_LINKED2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594"/>
            <a:stretch/>
          </p:blipFill>
          <p:spPr bwMode="auto">
            <a:xfrm>
              <a:off x="1066800" y="-18585"/>
              <a:ext cx="6324600" cy="3832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24384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95800" y="1828800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90600" y="4993887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92083" y="5021765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92283" y="5009684"/>
              <a:ext cx="1600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1F10FF28-1C6D-4DB9-BE3C-0278F8EB6624}"/>
              </a:ext>
            </a:extLst>
          </p:cNvPr>
          <p:cNvSpPr/>
          <p:nvPr/>
        </p:nvSpPr>
        <p:spPr>
          <a:xfrm>
            <a:off x="381000" y="2793379"/>
            <a:ext cx="8382000" cy="258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EE02D8-8984-4B3D-AF5A-90F3415F3E52}"/>
              </a:ext>
            </a:extLst>
          </p:cNvPr>
          <p:cNvSpPr/>
          <p:nvPr/>
        </p:nvSpPr>
        <p:spPr>
          <a:xfrm>
            <a:off x="228600" y="3858194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A gene that is located on either sex chromosome is called a </a:t>
            </a:r>
            <a:r>
              <a:rPr lang="en-US" altLang="en-US" sz="3200" b="1" dirty="0"/>
              <a:t>sex-linked gene. </a:t>
            </a:r>
            <a:r>
              <a:rPr lang="en-US" altLang="en-US" sz="3200" dirty="0"/>
              <a:t>Genes on the X chromosome are called </a:t>
            </a:r>
            <a:r>
              <a:rPr lang="en-US" altLang="en-US" sz="3200" b="1" dirty="0"/>
              <a:t>X-linked genes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061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609</Words>
  <Application>Microsoft Office PowerPoint</Application>
  <PresentationFormat>On-screen Show (4:3)</PresentationFormat>
  <Paragraphs>100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</vt:lpstr>
      <vt:lpstr>Times New Roman</vt:lpstr>
      <vt:lpstr>Wingdings</vt:lpstr>
      <vt:lpstr>Office Theme</vt:lpstr>
      <vt:lpstr>PowerPoint Presentation</vt:lpstr>
      <vt:lpstr>You Must Know</vt:lpstr>
      <vt:lpstr>Drosophila melanogaster and Thomas Hunt Morgan</vt:lpstr>
      <vt:lpstr>wild-type: normal, common phenotype</vt:lpstr>
      <vt:lpstr>Figure 12.4a</vt:lpstr>
      <vt:lpstr>Figure 12.4</vt:lpstr>
      <vt:lpstr>PowerPoint Presentation</vt:lpstr>
      <vt:lpstr>Human sex chromosomes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52</cp:revision>
  <cp:lastPrinted>2019-12-19T18:47:50Z</cp:lastPrinted>
  <dcterms:created xsi:type="dcterms:W3CDTF">2015-01-04T15:44:06Z</dcterms:created>
  <dcterms:modified xsi:type="dcterms:W3CDTF">2019-12-19T21:21:20Z</dcterms:modified>
</cp:coreProperties>
</file>