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37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CC58F-AE38-4AAD-901E-0EF0309CF492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09343-F732-44A4-A56E-C45E3E293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68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78E85A3-099C-4FFC-98C5-3D412F869371}" type="slidenum">
              <a:rPr lang="en-US" altLang="en-US" sz="1200">
                <a:latin typeface="Times New Roman" pitchFamily="84" charset="0"/>
              </a:rPr>
              <a:pPr/>
              <a:t>1</a:t>
            </a:fld>
            <a:endParaRPr lang="en-US" altLang="en-US" sz="1200">
              <a:latin typeface="Times New Roman" pitchFamily="8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91E7727C-7441-4ABB-8616-F203D4E26B9A}" type="slidenum">
              <a:rPr lang="en-US" altLang="en-US" sz="1200">
                <a:ea typeface="ヒラギノ角ゴ Pro W3" pitchFamily="84" charset="-128"/>
              </a:rPr>
              <a:pPr algn="r"/>
              <a:t>3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7F424ED7-266C-4183-B2DB-D8E3FE012F28}" type="slidenum">
              <a:rPr lang="en-US" altLang="en-US" sz="1200">
                <a:latin typeface="Times" pitchFamily="84" charset="0"/>
              </a:rPr>
              <a:pPr algn="r"/>
              <a:t>4</a:t>
            </a:fld>
            <a:endParaRPr lang="en-US" altLang="en-US" sz="1200">
              <a:latin typeface="Times" pitchFamily="84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>
                <a:latin typeface="Times New Roman" pitchFamily="84" charset="0"/>
                <a:ea typeface="ＭＳ Ｐゴシック" pitchFamily="84" charset="-128"/>
              </a:rPr>
              <a:t>Figure 12.1 Where are Mendel's hereditary factors located in the cell?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FEA66EAF-9720-4626-A511-46A309263DEE}" type="slidenum">
              <a:rPr lang="en-US" altLang="en-US" sz="1200">
                <a:ea typeface="ヒラギノ角ゴ Pro W3" pitchFamily="84" charset="-128"/>
              </a:rPr>
              <a:pPr algn="r"/>
              <a:t>5</a:t>
            </a:fld>
            <a:endParaRPr lang="en-US" altLang="en-US" sz="1200">
              <a:ea typeface="ヒラギノ角ゴ Pro W3" pitchFamily="84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67EFF232-667E-4C62-8177-04827A8BE31F}" type="slidenum">
              <a:rPr lang="en-US" altLang="en-US" sz="1200">
                <a:latin typeface="Times" pitchFamily="84" charset="0"/>
              </a:rPr>
              <a:pPr algn="r"/>
              <a:t>6</a:t>
            </a:fld>
            <a:endParaRPr lang="en-US" altLang="en-US" sz="1200">
              <a:latin typeface="Times" pitchFamily="84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>
                <a:latin typeface="Times New Roman" pitchFamily="84" charset="0"/>
                <a:ea typeface="ＭＳ Ｐゴシック" pitchFamily="84" charset="-128"/>
              </a:rPr>
              <a:t>Figure 12.2 </a:t>
            </a:r>
            <a:r>
              <a:rPr lang="en-US" altLang="en-US">
                <a:solidFill>
                  <a:srgbClr val="000000"/>
                </a:solidFill>
                <a:latin typeface="Times New Roman" pitchFamily="84" charset="0"/>
                <a:ea typeface="ＭＳ Ｐゴシック" pitchFamily="84" charset="-128"/>
              </a:rPr>
              <a:t>The chromosomal basis of Mendel’s laws</a:t>
            </a:r>
            <a:endParaRPr lang="en-US" altLang="en-US" sz="1000">
              <a:solidFill>
                <a:srgbClr val="000000"/>
              </a:solidFill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EC36-F697-4D16-9046-4F728A236E96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5969-5927-459C-861B-194F9EE5B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5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EC36-F697-4D16-9046-4F728A236E96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5969-5927-459C-861B-194F9EE5B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1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EC36-F697-4D16-9046-4F728A236E96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5969-5927-459C-861B-194F9EE5B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52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EC36-F697-4D16-9046-4F728A236E96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5969-5927-459C-861B-194F9EE5B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54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EC36-F697-4D16-9046-4F728A236E96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5969-5927-459C-861B-194F9EE5B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09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EC36-F697-4D16-9046-4F728A236E96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5969-5927-459C-861B-194F9EE5B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46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EC36-F697-4D16-9046-4F728A236E96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5969-5927-459C-861B-194F9EE5B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6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EC36-F697-4D16-9046-4F728A236E96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5969-5927-459C-861B-194F9EE5B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34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EC36-F697-4D16-9046-4F728A236E96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5969-5927-459C-861B-194F9EE5B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03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EC36-F697-4D16-9046-4F728A236E96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5969-5927-459C-861B-194F9EE5B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0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EC36-F697-4D16-9046-4F728A236E96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55969-5927-459C-861B-194F9EE5B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8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8EC36-F697-4D16-9046-4F728A236E96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55969-5927-459C-861B-194F9EE5B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79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hyperlink" Target="http://www.mediaresource.org/instruct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1400" b="1">
                <a:latin typeface="Tahoma" pitchFamily="84" charset="0"/>
              </a:rPr>
              <a:t>0</a:t>
            </a:r>
          </a:p>
        </p:txBody>
      </p:sp>
      <p:sp>
        <p:nvSpPr>
          <p:cNvPr id="15363" name="Text Box 8"/>
          <p:cNvSpPr txBox="1">
            <a:spLocks noChangeArrowheads="1"/>
          </p:cNvSpPr>
          <p:nvPr/>
        </p:nvSpPr>
        <p:spPr bwMode="auto">
          <a:xfrm>
            <a:off x="528638" y="1098550"/>
            <a:ext cx="785336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0" dirty="0">
                <a:solidFill>
                  <a:srgbClr val="9D0016"/>
                </a:solidFill>
              </a:rPr>
              <a:t>Chapter 12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Mendelian inheritance has its physical basis in the behavior of chromosomes</a:t>
            </a:r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0190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Must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the chromosome theory of inheritance connects the physical movement of chromosomes in meiosis to Mendel’s laws of inheritance.</a:t>
            </a:r>
          </a:p>
        </p:txBody>
      </p:sp>
    </p:spTree>
    <p:extLst>
      <p:ext uri="{BB962C8B-B14F-4D97-AF65-F5344CB8AC3E}">
        <p14:creationId xmlns:p14="http://schemas.microsoft.com/office/powerpoint/2010/main" val="1400029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025" y="34925"/>
            <a:ext cx="8994775" cy="752475"/>
          </a:xfrm>
        </p:spPr>
        <p:txBody>
          <a:bodyPr lIns="91440" tIns="45720" rIns="91440" bIns="45720" anchor="ctr">
            <a:normAutofit fontScale="90000"/>
          </a:bodyPr>
          <a:lstStyle/>
          <a:p>
            <a:pPr eaLnBrk="1" hangingPunct="1"/>
            <a:r>
              <a:rPr lang="en-US" altLang="en-US"/>
              <a:t>Overview: Locating Genes Along Chromosomes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50950"/>
            <a:ext cx="8763000" cy="5060950"/>
          </a:xfrm>
        </p:spPr>
        <p:txBody>
          <a:bodyPr lIns="91440" tIns="45720" rIns="91440" bIns="45720"/>
          <a:lstStyle/>
          <a:p>
            <a:pPr marL="292100" indent="-292100" eaLnBrk="1" hangingPunct="1"/>
            <a:r>
              <a:rPr lang="en-US" altLang="en-US"/>
              <a:t>Mendel’s</a:t>
            </a:r>
            <a:r>
              <a:rPr lang="en-US" altLang="ja-JP">
                <a:ea typeface="ＭＳ Ｐゴシック" pitchFamily="84" charset="-128"/>
              </a:rPr>
              <a:t> </a:t>
            </a:r>
            <a:r>
              <a:rPr lang="ja-JP" altLang="en-US">
                <a:ea typeface="ＭＳ Ｐゴシック" pitchFamily="84" charset="-128"/>
              </a:rPr>
              <a:t>“</a:t>
            </a:r>
            <a:r>
              <a:rPr lang="en-US" altLang="ja-JP">
                <a:ea typeface="ＭＳ Ｐゴシック" pitchFamily="84" charset="-128"/>
              </a:rPr>
              <a:t>hereditary factors</a:t>
            </a:r>
            <a:r>
              <a:rPr lang="ja-JP" altLang="en-US">
                <a:ea typeface="ＭＳ Ｐゴシック" pitchFamily="84" charset="-128"/>
              </a:rPr>
              <a:t>”</a:t>
            </a:r>
            <a:r>
              <a:rPr lang="en-US" altLang="ja-JP">
                <a:ea typeface="ＭＳ Ｐゴシック" pitchFamily="84" charset="-128"/>
              </a:rPr>
              <a:t> were genes</a:t>
            </a:r>
          </a:p>
          <a:p>
            <a:pPr marL="292100" indent="-292100" eaLnBrk="1" hangingPunct="1"/>
            <a:r>
              <a:rPr lang="en-US" altLang="en-US"/>
              <a:t>Today we know that genes are located on chromosomes</a:t>
            </a:r>
          </a:p>
          <a:p>
            <a:pPr marL="292100" indent="-292100" eaLnBrk="1" hangingPunct="1"/>
            <a:r>
              <a:rPr lang="en-US" altLang="en-US"/>
              <a:t>The location of a particular gene can be seen by tagging isolated chromosomes with a fluorescent dye that highlights the gene</a:t>
            </a:r>
          </a:p>
        </p:txBody>
      </p:sp>
      <p:sp>
        <p:nvSpPr>
          <p:cNvPr id="17412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57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9" descr="12_01TaggedGene-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441325"/>
            <a:ext cx="8548687" cy="597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147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en-US" sz="1200">
                <a:latin typeface="Arial" charset="0"/>
              </a:rPr>
              <a:t>Figure 12.1</a:t>
            </a:r>
          </a:p>
        </p:txBody>
      </p:sp>
    </p:spTree>
    <p:extLst>
      <p:ext uri="{BB962C8B-B14F-4D97-AF65-F5344CB8AC3E}">
        <p14:creationId xmlns:p14="http://schemas.microsoft.com/office/powerpoint/2010/main" val="752272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152400"/>
            <a:ext cx="9004300" cy="939800"/>
          </a:xfrm>
        </p:spPr>
        <p:txBody>
          <a:bodyPr lIns="91440" tIns="45720" rIns="91440" bIns="45720" anchor="ctr">
            <a:normAutofit fontScale="90000"/>
          </a:bodyPr>
          <a:lstStyle/>
          <a:p>
            <a:pPr marL="0" indent="0" eaLnBrk="1" hangingPunct="1"/>
            <a:r>
              <a:rPr lang="en-US" altLang="en-US" sz="3000" dirty="0"/>
              <a:t>Concept 12.1: Mendelian inheritance has its physical basis in the behavior of chromosomes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346200"/>
            <a:ext cx="8902700" cy="5168900"/>
          </a:xfrm>
        </p:spPr>
        <p:txBody>
          <a:bodyPr lIns="91440" tIns="45720" rIns="91440" bIns="45720"/>
          <a:lstStyle/>
          <a:p>
            <a:pPr marL="292100" indent="-292100" eaLnBrk="1" hangingPunct="1"/>
            <a:r>
              <a:rPr lang="en-US" altLang="en-US"/>
              <a:t>Mitosis and meiosis were first described in the late 1800s</a:t>
            </a:r>
          </a:p>
          <a:p>
            <a:pPr marL="292100" indent="-292100" eaLnBrk="1" hangingPunct="1"/>
            <a:r>
              <a:rPr lang="en-US" altLang="en-US"/>
              <a:t>The </a:t>
            </a:r>
            <a:r>
              <a:rPr lang="en-US" altLang="en-US" b="1"/>
              <a:t>chromosome theory of inheritance </a:t>
            </a:r>
            <a:r>
              <a:rPr lang="en-US" altLang="en-US"/>
              <a:t>states</a:t>
            </a:r>
          </a:p>
          <a:p>
            <a:pPr marL="723900" lvl="1" indent="-266700" eaLnBrk="1" hangingPunct="1"/>
            <a:r>
              <a:rPr lang="en-US" altLang="en-US"/>
              <a:t>Mendelian genes have specific loci (positions) on chromosomes</a:t>
            </a:r>
          </a:p>
          <a:p>
            <a:pPr marL="723900" lvl="1" indent="-266700" eaLnBrk="1" hangingPunct="1"/>
            <a:r>
              <a:rPr lang="en-US" altLang="en-US"/>
              <a:t>Chromosomes undergo segregation and independent assortment</a:t>
            </a:r>
          </a:p>
          <a:p>
            <a:pPr marL="292100" indent="-292100" eaLnBrk="1" hangingPunct="1"/>
            <a:r>
              <a:rPr lang="en-US" altLang="en-US"/>
              <a:t>The behavior of chromosomes during meiosis can account for Mendel’s</a:t>
            </a:r>
            <a:r>
              <a:rPr lang="en-US" altLang="ja-JP">
                <a:ea typeface="ＭＳ Ｐゴシック" pitchFamily="84" charset="-128"/>
              </a:rPr>
              <a:t> laws of segregation and independent assortment</a:t>
            </a:r>
            <a:endParaRPr lang="en-US" altLang="en-US"/>
          </a:p>
        </p:txBody>
      </p:sp>
      <p:sp>
        <p:nvSpPr>
          <p:cNvPr id="21508" name="Line 6"/>
          <p:cNvSpPr>
            <a:spLocks noChangeShapeType="1"/>
          </p:cNvSpPr>
          <p:nvPr/>
        </p:nvSpPr>
        <p:spPr bwMode="auto">
          <a:xfrm>
            <a:off x="182563" y="11842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72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4" name="Picture 4" descr="12_02_ChromoBasisMendel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5"/>
          <a:stretch>
            <a:fillRect/>
          </a:stretch>
        </p:blipFill>
        <p:spPr bwMode="auto">
          <a:xfrm>
            <a:off x="1608138" y="136525"/>
            <a:ext cx="5926137" cy="642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195" name="Oval 5"/>
          <p:cNvSpPr>
            <a:spLocks noChangeArrowheads="1"/>
          </p:cNvSpPr>
          <p:nvPr/>
        </p:nvSpPr>
        <p:spPr bwMode="auto">
          <a:xfrm>
            <a:off x="6027738" y="3546475"/>
            <a:ext cx="136525" cy="136525"/>
          </a:xfrm>
          <a:prstGeom prst="ellipse">
            <a:avLst/>
          </a:prstGeom>
          <a:solidFill>
            <a:srgbClr val="009B9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en-US" b="1">
              <a:latin typeface="Times" pitchFamily="84" charset="0"/>
            </a:endParaRPr>
          </a:p>
        </p:txBody>
      </p:sp>
      <p:sp>
        <p:nvSpPr>
          <p:cNvPr id="136196" name="Oval 6"/>
          <p:cNvSpPr>
            <a:spLocks noChangeArrowheads="1"/>
          </p:cNvSpPr>
          <p:nvPr/>
        </p:nvSpPr>
        <p:spPr bwMode="auto">
          <a:xfrm>
            <a:off x="6608763" y="4668838"/>
            <a:ext cx="136525" cy="136525"/>
          </a:xfrm>
          <a:prstGeom prst="ellipse">
            <a:avLst/>
          </a:prstGeom>
          <a:solidFill>
            <a:srgbClr val="009B9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en-US" b="1">
              <a:latin typeface="Times" pitchFamily="84" charset="0"/>
            </a:endParaRPr>
          </a:p>
        </p:txBody>
      </p:sp>
      <p:sp>
        <p:nvSpPr>
          <p:cNvPr id="136197" name="Oval 7"/>
          <p:cNvSpPr>
            <a:spLocks noChangeArrowheads="1"/>
          </p:cNvSpPr>
          <p:nvPr/>
        </p:nvSpPr>
        <p:spPr bwMode="auto">
          <a:xfrm>
            <a:off x="2309813" y="4689475"/>
            <a:ext cx="136525" cy="136525"/>
          </a:xfrm>
          <a:prstGeom prst="ellipse">
            <a:avLst/>
          </a:prstGeom>
          <a:solidFill>
            <a:srgbClr val="8981B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en-US" b="1">
              <a:latin typeface="Times" pitchFamily="84" charset="0"/>
            </a:endParaRPr>
          </a:p>
        </p:txBody>
      </p:sp>
      <p:sp>
        <p:nvSpPr>
          <p:cNvPr id="136198" name="Oval 8"/>
          <p:cNvSpPr>
            <a:spLocks noChangeArrowheads="1"/>
          </p:cNvSpPr>
          <p:nvPr/>
        </p:nvSpPr>
        <p:spPr bwMode="auto">
          <a:xfrm>
            <a:off x="2840038" y="3546475"/>
            <a:ext cx="136525" cy="136525"/>
          </a:xfrm>
          <a:prstGeom prst="ellipse">
            <a:avLst/>
          </a:prstGeom>
          <a:solidFill>
            <a:srgbClr val="8981B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en-US" b="1">
              <a:latin typeface="Times" pitchFamily="84" charset="0"/>
            </a:endParaRPr>
          </a:p>
        </p:txBody>
      </p:sp>
      <p:sp>
        <p:nvSpPr>
          <p:cNvPr id="136199" name="Text Box 31"/>
          <p:cNvSpPr txBox="1">
            <a:spLocks noChangeArrowheads="1"/>
          </p:cNvSpPr>
          <p:nvPr/>
        </p:nvSpPr>
        <p:spPr bwMode="auto">
          <a:xfrm>
            <a:off x="1654175" y="157163"/>
            <a:ext cx="919163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000" b="1"/>
              <a:t>P Generation</a:t>
            </a:r>
          </a:p>
        </p:txBody>
      </p:sp>
      <p:sp>
        <p:nvSpPr>
          <p:cNvPr id="136200" name="Text Box 31"/>
          <p:cNvSpPr txBox="1">
            <a:spLocks noChangeArrowheads="1"/>
          </p:cNvSpPr>
          <p:nvPr/>
        </p:nvSpPr>
        <p:spPr bwMode="auto">
          <a:xfrm>
            <a:off x="3082925" y="1408113"/>
            <a:ext cx="563563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000" b="1"/>
              <a:t>Gametes</a:t>
            </a:r>
          </a:p>
        </p:txBody>
      </p:sp>
      <p:sp>
        <p:nvSpPr>
          <p:cNvPr id="136201" name="Text Box 31"/>
          <p:cNvSpPr txBox="1">
            <a:spLocks noChangeArrowheads="1"/>
          </p:cNvSpPr>
          <p:nvPr/>
        </p:nvSpPr>
        <p:spPr bwMode="auto">
          <a:xfrm>
            <a:off x="2543175" y="176213"/>
            <a:ext cx="95091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lnSpc>
                <a:spcPct val="90000"/>
              </a:lnSpc>
            </a:pPr>
            <a:r>
              <a:rPr lang="en-US" altLang="en-US" sz="1000" b="1"/>
              <a:t>Yellow-round</a:t>
            </a:r>
          </a:p>
          <a:p>
            <a:pPr algn="r">
              <a:lnSpc>
                <a:spcPct val="90000"/>
              </a:lnSpc>
            </a:pPr>
            <a:r>
              <a:rPr lang="en-US" altLang="en-US" sz="1000" b="1"/>
              <a:t>seeds (</a:t>
            </a:r>
            <a:r>
              <a:rPr lang="en-US" altLang="en-US" sz="1000" b="1" i="1"/>
              <a:t>YYRR</a:t>
            </a:r>
            <a:r>
              <a:rPr lang="en-US" altLang="en-US" sz="1000" b="1"/>
              <a:t>)</a:t>
            </a:r>
          </a:p>
        </p:txBody>
      </p:sp>
      <p:sp>
        <p:nvSpPr>
          <p:cNvPr id="136202" name="Text Box 31"/>
          <p:cNvSpPr txBox="1">
            <a:spLocks noChangeArrowheads="1"/>
          </p:cNvSpPr>
          <p:nvPr/>
        </p:nvSpPr>
        <p:spPr bwMode="auto">
          <a:xfrm>
            <a:off x="1654175" y="2043113"/>
            <a:ext cx="919163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000" b="1"/>
              <a:t>F</a:t>
            </a:r>
            <a:r>
              <a:rPr lang="en-US" altLang="en-US" sz="1000" b="1" baseline="-25000"/>
              <a:t>1</a:t>
            </a:r>
            <a:r>
              <a:rPr lang="en-US" altLang="en-US" sz="1000" b="1"/>
              <a:t> Generation</a:t>
            </a:r>
          </a:p>
        </p:txBody>
      </p:sp>
      <p:sp>
        <p:nvSpPr>
          <p:cNvPr id="136203" name="Text Box 31"/>
          <p:cNvSpPr txBox="1">
            <a:spLocks noChangeArrowheads="1"/>
          </p:cNvSpPr>
          <p:nvPr/>
        </p:nvSpPr>
        <p:spPr bwMode="auto">
          <a:xfrm>
            <a:off x="4289425" y="963613"/>
            <a:ext cx="563563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000" b="1"/>
              <a:t>Meiosis</a:t>
            </a:r>
          </a:p>
        </p:txBody>
      </p:sp>
      <p:sp>
        <p:nvSpPr>
          <p:cNvPr id="136204" name="Text Box 31"/>
          <p:cNvSpPr txBox="1">
            <a:spLocks noChangeArrowheads="1"/>
          </p:cNvSpPr>
          <p:nvPr/>
        </p:nvSpPr>
        <p:spPr bwMode="auto">
          <a:xfrm>
            <a:off x="4175125" y="1211263"/>
            <a:ext cx="773113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000" b="1"/>
              <a:t>Fertilization</a:t>
            </a:r>
          </a:p>
        </p:txBody>
      </p:sp>
      <p:sp>
        <p:nvSpPr>
          <p:cNvPr id="136205" name="Text Box 31"/>
          <p:cNvSpPr txBox="1">
            <a:spLocks noChangeArrowheads="1"/>
          </p:cNvSpPr>
          <p:nvPr/>
        </p:nvSpPr>
        <p:spPr bwMode="auto">
          <a:xfrm>
            <a:off x="4289425" y="2620963"/>
            <a:ext cx="563563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000" b="1"/>
              <a:t>Meiosis</a:t>
            </a:r>
          </a:p>
        </p:txBody>
      </p:sp>
      <p:sp>
        <p:nvSpPr>
          <p:cNvPr id="136206" name="Text Box 31"/>
          <p:cNvSpPr txBox="1">
            <a:spLocks noChangeArrowheads="1"/>
          </p:cNvSpPr>
          <p:nvPr/>
        </p:nvSpPr>
        <p:spPr bwMode="auto">
          <a:xfrm>
            <a:off x="4143375" y="2944813"/>
            <a:ext cx="754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1000" b="1"/>
              <a:t>Metaphase</a:t>
            </a:r>
          </a:p>
          <a:p>
            <a:pPr algn="ctr"/>
            <a:r>
              <a:rPr lang="en-US" altLang="en-US" sz="1000" b="1">
                <a:latin typeface="Times" pitchFamily="84" charset="0"/>
              </a:rPr>
              <a:t>I</a:t>
            </a:r>
            <a:endParaRPr lang="en-US" altLang="en-US" sz="1000" b="1"/>
          </a:p>
        </p:txBody>
      </p:sp>
      <p:sp>
        <p:nvSpPr>
          <p:cNvPr id="136207" name="Text Box 31"/>
          <p:cNvSpPr txBox="1">
            <a:spLocks noChangeArrowheads="1"/>
          </p:cNvSpPr>
          <p:nvPr/>
        </p:nvSpPr>
        <p:spPr bwMode="auto">
          <a:xfrm>
            <a:off x="1831975" y="2741613"/>
            <a:ext cx="1516063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000" b="1">
                <a:solidFill>
                  <a:schemeClr val="bg1"/>
                </a:solidFill>
              </a:rPr>
              <a:t>LAW OF SEGREGATION</a:t>
            </a:r>
          </a:p>
          <a:p>
            <a:pPr>
              <a:lnSpc>
                <a:spcPct val="90000"/>
              </a:lnSpc>
            </a:pPr>
            <a:r>
              <a:rPr lang="en-US" altLang="en-US" sz="1000" b="1">
                <a:solidFill>
                  <a:schemeClr val="bg1"/>
                </a:solidFill>
              </a:rPr>
              <a:t>The two alleles for each</a:t>
            </a:r>
          </a:p>
          <a:p>
            <a:pPr>
              <a:lnSpc>
                <a:spcPct val="90000"/>
              </a:lnSpc>
            </a:pPr>
            <a:r>
              <a:rPr lang="en-US" altLang="en-US" sz="1000" b="1">
                <a:solidFill>
                  <a:schemeClr val="bg1"/>
                </a:solidFill>
              </a:rPr>
              <a:t>gene separate.</a:t>
            </a:r>
          </a:p>
        </p:txBody>
      </p:sp>
      <p:sp>
        <p:nvSpPr>
          <p:cNvPr id="136208" name="Text Box 31"/>
          <p:cNvSpPr txBox="1">
            <a:spLocks noChangeArrowheads="1"/>
          </p:cNvSpPr>
          <p:nvPr/>
        </p:nvSpPr>
        <p:spPr bwMode="auto">
          <a:xfrm>
            <a:off x="4600575" y="1566863"/>
            <a:ext cx="16494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000" b="1"/>
              <a:t>All F</a:t>
            </a:r>
            <a:r>
              <a:rPr lang="en-US" altLang="en-US" sz="1000" b="1" baseline="-25000"/>
              <a:t>1</a:t>
            </a:r>
            <a:r>
              <a:rPr lang="en-US" altLang="en-US" sz="1000" b="1"/>
              <a:t> plants produce</a:t>
            </a:r>
          </a:p>
          <a:p>
            <a:r>
              <a:rPr lang="en-US" altLang="en-US" sz="1000" b="1"/>
              <a:t>yellow-round seeds (</a:t>
            </a:r>
            <a:r>
              <a:rPr lang="en-US" altLang="en-US" sz="1000" b="1" i="1"/>
              <a:t>YyRr</a:t>
            </a:r>
            <a:r>
              <a:rPr lang="en-US" altLang="en-US" sz="1000" b="1"/>
              <a:t>).</a:t>
            </a:r>
          </a:p>
        </p:txBody>
      </p:sp>
      <p:sp>
        <p:nvSpPr>
          <p:cNvPr id="136209" name="Text Box 31"/>
          <p:cNvSpPr txBox="1">
            <a:spLocks noChangeArrowheads="1"/>
          </p:cNvSpPr>
          <p:nvPr/>
        </p:nvSpPr>
        <p:spPr bwMode="auto">
          <a:xfrm>
            <a:off x="5521325" y="176213"/>
            <a:ext cx="92551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000" b="1"/>
              <a:t>Green-wrinkled</a:t>
            </a:r>
          </a:p>
          <a:p>
            <a:pPr>
              <a:lnSpc>
                <a:spcPct val="90000"/>
              </a:lnSpc>
            </a:pPr>
            <a:r>
              <a:rPr lang="en-US" altLang="en-US" sz="1000" b="1"/>
              <a:t>seeds (</a:t>
            </a:r>
            <a:r>
              <a:rPr lang="en-US" altLang="en-US" sz="1000" b="1" i="1"/>
              <a:t>yyrr</a:t>
            </a:r>
            <a:r>
              <a:rPr lang="en-US" altLang="en-US" sz="1000" b="1"/>
              <a:t>)</a:t>
            </a:r>
          </a:p>
        </p:txBody>
      </p:sp>
      <p:sp>
        <p:nvSpPr>
          <p:cNvPr id="136210" name="Text Box 31"/>
          <p:cNvSpPr txBox="1">
            <a:spLocks noChangeArrowheads="1"/>
          </p:cNvSpPr>
          <p:nvPr/>
        </p:nvSpPr>
        <p:spPr bwMode="auto">
          <a:xfrm>
            <a:off x="5667375" y="2741613"/>
            <a:ext cx="1643063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000" b="1">
                <a:solidFill>
                  <a:schemeClr val="bg1"/>
                </a:solidFill>
              </a:rPr>
              <a:t>LAW OF INDEPENDENT</a:t>
            </a:r>
          </a:p>
          <a:p>
            <a:pPr>
              <a:lnSpc>
                <a:spcPct val="90000"/>
              </a:lnSpc>
            </a:pPr>
            <a:r>
              <a:rPr lang="en-US" altLang="en-US" sz="1000" b="1">
                <a:solidFill>
                  <a:schemeClr val="bg1"/>
                </a:solidFill>
              </a:rPr>
              <a:t>ASSORTMENT Alleles of</a:t>
            </a:r>
          </a:p>
          <a:p>
            <a:pPr>
              <a:lnSpc>
                <a:spcPct val="90000"/>
              </a:lnSpc>
            </a:pPr>
            <a:r>
              <a:rPr lang="en-US" altLang="en-US" sz="1000" b="1">
                <a:solidFill>
                  <a:schemeClr val="bg1"/>
                </a:solidFill>
              </a:rPr>
              <a:t>genes on nonhomologous</a:t>
            </a:r>
          </a:p>
          <a:p>
            <a:pPr>
              <a:lnSpc>
                <a:spcPct val="90000"/>
              </a:lnSpc>
            </a:pPr>
            <a:r>
              <a:rPr lang="en-US" altLang="en-US" sz="1000" b="1">
                <a:solidFill>
                  <a:schemeClr val="bg1"/>
                </a:solidFill>
              </a:rPr>
              <a:t>chromosomes assort</a:t>
            </a:r>
          </a:p>
          <a:p>
            <a:pPr>
              <a:lnSpc>
                <a:spcPct val="90000"/>
              </a:lnSpc>
            </a:pPr>
            <a:r>
              <a:rPr lang="en-US" altLang="en-US" sz="1000" b="1">
                <a:solidFill>
                  <a:schemeClr val="bg1"/>
                </a:solidFill>
              </a:rPr>
              <a:t>independently.</a:t>
            </a:r>
          </a:p>
        </p:txBody>
      </p:sp>
      <p:sp>
        <p:nvSpPr>
          <p:cNvPr id="136211" name="Text Box 31"/>
          <p:cNvSpPr txBox="1">
            <a:spLocks noChangeArrowheads="1"/>
          </p:cNvSpPr>
          <p:nvPr/>
        </p:nvSpPr>
        <p:spPr bwMode="auto">
          <a:xfrm>
            <a:off x="4143375" y="3884613"/>
            <a:ext cx="754063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1000" b="1"/>
              <a:t>Anaphase </a:t>
            </a:r>
            <a:r>
              <a:rPr lang="en-US" altLang="en-US" sz="1000" b="1">
                <a:latin typeface="Times" pitchFamily="84" charset="0"/>
              </a:rPr>
              <a:t>I</a:t>
            </a:r>
            <a:endParaRPr lang="en-US" altLang="en-US" sz="1000" b="1"/>
          </a:p>
        </p:txBody>
      </p:sp>
      <p:sp>
        <p:nvSpPr>
          <p:cNvPr id="136212" name="Text Box 31"/>
          <p:cNvSpPr txBox="1">
            <a:spLocks noChangeArrowheads="1"/>
          </p:cNvSpPr>
          <p:nvPr/>
        </p:nvSpPr>
        <p:spPr bwMode="auto">
          <a:xfrm>
            <a:off x="4143375" y="4392613"/>
            <a:ext cx="754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1000" b="1"/>
              <a:t>Metaphase</a:t>
            </a:r>
          </a:p>
          <a:p>
            <a:pPr algn="ctr"/>
            <a:r>
              <a:rPr lang="en-US" altLang="en-US" sz="1000" b="1">
                <a:latin typeface="Times" pitchFamily="84" charset="0"/>
              </a:rPr>
              <a:t>II</a:t>
            </a:r>
          </a:p>
        </p:txBody>
      </p:sp>
      <p:sp>
        <p:nvSpPr>
          <p:cNvPr id="136213" name="Text Box 31"/>
          <p:cNvSpPr txBox="1">
            <a:spLocks noChangeArrowheads="1"/>
          </p:cNvSpPr>
          <p:nvPr/>
        </p:nvSpPr>
        <p:spPr bwMode="auto">
          <a:xfrm>
            <a:off x="5265738" y="436563"/>
            <a:ext cx="68262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y</a:t>
            </a:r>
          </a:p>
        </p:txBody>
      </p:sp>
      <p:sp>
        <p:nvSpPr>
          <p:cNvPr id="136214" name="Text Box 31"/>
          <p:cNvSpPr txBox="1">
            <a:spLocks noChangeArrowheads="1"/>
          </p:cNvSpPr>
          <p:nvPr/>
        </p:nvSpPr>
        <p:spPr bwMode="auto">
          <a:xfrm>
            <a:off x="5062538" y="703263"/>
            <a:ext cx="68262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y</a:t>
            </a:r>
          </a:p>
        </p:txBody>
      </p:sp>
      <p:sp>
        <p:nvSpPr>
          <p:cNvPr id="136215" name="Text Box 31"/>
          <p:cNvSpPr txBox="1">
            <a:spLocks noChangeArrowheads="1"/>
          </p:cNvSpPr>
          <p:nvPr/>
        </p:nvSpPr>
        <p:spPr bwMode="auto">
          <a:xfrm>
            <a:off x="5083175" y="1343025"/>
            <a:ext cx="682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y</a:t>
            </a:r>
          </a:p>
        </p:txBody>
      </p:sp>
      <p:sp>
        <p:nvSpPr>
          <p:cNvPr id="136216" name="Text Box 31"/>
          <p:cNvSpPr txBox="1">
            <a:spLocks noChangeArrowheads="1"/>
          </p:cNvSpPr>
          <p:nvPr/>
        </p:nvSpPr>
        <p:spPr bwMode="auto">
          <a:xfrm>
            <a:off x="3898900" y="1363663"/>
            <a:ext cx="682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Y</a:t>
            </a:r>
          </a:p>
        </p:txBody>
      </p:sp>
      <p:sp>
        <p:nvSpPr>
          <p:cNvPr id="136217" name="Text Box 31"/>
          <p:cNvSpPr txBox="1">
            <a:spLocks noChangeArrowheads="1"/>
          </p:cNvSpPr>
          <p:nvPr/>
        </p:nvSpPr>
        <p:spPr bwMode="auto">
          <a:xfrm>
            <a:off x="3751263" y="1363663"/>
            <a:ext cx="68262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R</a:t>
            </a:r>
          </a:p>
        </p:txBody>
      </p:sp>
      <p:sp>
        <p:nvSpPr>
          <p:cNvPr id="136218" name="Text Box 31"/>
          <p:cNvSpPr txBox="1">
            <a:spLocks noChangeArrowheads="1"/>
          </p:cNvSpPr>
          <p:nvPr/>
        </p:nvSpPr>
        <p:spPr bwMode="auto">
          <a:xfrm>
            <a:off x="3995738" y="646113"/>
            <a:ext cx="68262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R</a:t>
            </a:r>
          </a:p>
        </p:txBody>
      </p:sp>
      <p:sp>
        <p:nvSpPr>
          <p:cNvPr id="136219" name="Text Box 31"/>
          <p:cNvSpPr txBox="1">
            <a:spLocks noChangeArrowheads="1"/>
          </p:cNvSpPr>
          <p:nvPr/>
        </p:nvSpPr>
        <p:spPr bwMode="auto">
          <a:xfrm>
            <a:off x="3843338" y="623888"/>
            <a:ext cx="68262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R</a:t>
            </a:r>
          </a:p>
        </p:txBody>
      </p:sp>
      <p:sp>
        <p:nvSpPr>
          <p:cNvPr id="136220" name="Text Box 31"/>
          <p:cNvSpPr txBox="1">
            <a:spLocks noChangeArrowheads="1"/>
          </p:cNvSpPr>
          <p:nvPr/>
        </p:nvSpPr>
        <p:spPr bwMode="auto">
          <a:xfrm>
            <a:off x="3902075" y="457200"/>
            <a:ext cx="682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Y</a:t>
            </a:r>
          </a:p>
        </p:txBody>
      </p:sp>
      <p:sp>
        <p:nvSpPr>
          <p:cNvPr id="136221" name="Text Box 31"/>
          <p:cNvSpPr txBox="1">
            <a:spLocks noChangeArrowheads="1"/>
          </p:cNvSpPr>
          <p:nvPr/>
        </p:nvSpPr>
        <p:spPr bwMode="auto">
          <a:xfrm>
            <a:off x="3648075" y="684213"/>
            <a:ext cx="682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Y</a:t>
            </a:r>
          </a:p>
        </p:txBody>
      </p:sp>
      <p:sp>
        <p:nvSpPr>
          <p:cNvPr id="136222" name="Text Box 31"/>
          <p:cNvSpPr txBox="1">
            <a:spLocks noChangeArrowheads="1"/>
          </p:cNvSpPr>
          <p:nvPr/>
        </p:nvSpPr>
        <p:spPr bwMode="auto">
          <a:xfrm>
            <a:off x="5294313" y="1322388"/>
            <a:ext cx="68262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r</a:t>
            </a:r>
          </a:p>
        </p:txBody>
      </p:sp>
      <p:sp>
        <p:nvSpPr>
          <p:cNvPr id="136223" name="Text Box 31"/>
          <p:cNvSpPr txBox="1">
            <a:spLocks noChangeArrowheads="1"/>
          </p:cNvSpPr>
          <p:nvPr/>
        </p:nvSpPr>
        <p:spPr bwMode="auto">
          <a:xfrm>
            <a:off x="5324475" y="638175"/>
            <a:ext cx="682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r</a:t>
            </a:r>
          </a:p>
        </p:txBody>
      </p:sp>
      <p:sp>
        <p:nvSpPr>
          <p:cNvPr id="136224" name="Text Box 31"/>
          <p:cNvSpPr txBox="1">
            <a:spLocks noChangeArrowheads="1"/>
          </p:cNvSpPr>
          <p:nvPr/>
        </p:nvSpPr>
        <p:spPr bwMode="auto">
          <a:xfrm>
            <a:off x="5187950" y="504825"/>
            <a:ext cx="682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r</a:t>
            </a:r>
          </a:p>
        </p:txBody>
      </p:sp>
      <p:sp>
        <p:nvSpPr>
          <p:cNvPr id="136225" name="Text Box 31"/>
          <p:cNvSpPr txBox="1">
            <a:spLocks noChangeArrowheads="1"/>
          </p:cNvSpPr>
          <p:nvPr/>
        </p:nvSpPr>
        <p:spPr bwMode="auto">
          <a:xfrm>
            <a:off x="4167188" y="2335213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r</a:t>
            </a:r>
          </a:p>
        </p:txBody>
      </p:sp>
      <p:sp>
        <p:nvSpPr>
          <p:cNvPr id="136226" name="Text Box 31"/>
          <p:cNvSpPr txBox="1">
            <a:spLocks noChangeArrowheads="1"/>
          </p:cNvSpPr>
          <p:nvPr/>
        </p:nvSpPr>
        <p:spPr bwMode="auto">
          <a:xfrm>
            <a:off x="4851400" y="2335213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r</a:t>
            </a:r>
          </a:p>
        </p:txBody>
      </p:sp>
      <p:sp>
        <p:nvSpPr>
          <p:cNvPr id="136227" name="Text Box 31"/>
          <p:cNvSpPr txBox="1">
            <a:spLocks noChangeArrowheads="1"/>
          </p:cNvSpPr>
          <p:nvPr/>
        </p:nvSpPr>
        <p:spPr bwMode="auto">
          <a:xfrm>
            <a:off x="5073650" y="2263775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y</a:t>
            </a:r>
          </a:p>
        </p:txBody>
      </p:sp>
      <p:sp>
        <p:nvSpPr>
          <p:cNvPr id="136228" name="Text Box 31"/>
          <p:cNvSpPr txBox="1">
            <a:spLocks noChangeArrowheads="1"/>
          </p:cNvSpPr>
          <p:nvPr/>
        </p:nvSpPr>
        <p:spPr bwMode="auto">
          <a:xfrm>
            <a:off x="4362450" y="2260600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y</a:t>
            </a:r>
          </a:p>
        </p:txBody>
      </p:sp>
      <p:sp>
        <p:nvSpPr>
          <p:cNvPr id="136229" name="Text Box 31"/>
          <p:cNvSpPr txBox="1">
            <a:spLocks noChangeArrowheads="1"/>
          </p:cNvSpPr>
          <p:nvPr/>
        </p:nvSpPr>
        <p:spPr bwMode="auto">
          <a:xfrm>
            <a:off x="4149725" y="2176463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R</a:t>
            </a:r>
          </a:p>
        </p:txBody>
      </p:sp>
      <p:sp>
        <p:nvSpPr>
          <p:cNvPr id="136230" name="Text Box 31"/>
          <p:cNvSpPr txBox="1">
            <a:spLocks noChangeArrowheads="1"/>
          </p:cNvSpPr>
          <p:nvPr/>
        </p:nvSpPr>
        <p:spPr bwMode="auto">
          <a:xfrm>
            <a:off x="4833938" y="2176463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R</a:t>
            </a:r>
          </a:p>
        </p:txBody>
      </p:sp>
      <p:sp>
        <p:nvSpPr>
          <p:cNvPr id="136231" name="Text Box 31"/>
          <p:cNvSpPr txBox="1">
            <a:spLocks noChangeArrowheads="1"/>
          </p:cNvSpPr>
          <p:nvPr/>
        </p:nvSpPr>
        <p:spPr bwMode="auto">
          <a:xfrm>
            <a:off x="4897438" y="2481263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Y</a:t>
            </a:r>
          </a:p>
        </p:txBody>
      </p:sp>
      <p:sp>
        <p:nvSpPr>
          <p:cNvPr id="136232" name="Text Box 31"/>
          <p:cNvSpPr txBox="1">
            <a:spLocks noChangeArrowheads="1"/>
          </p:cNvSpPr>
          <p:nvPr/>
        </p:nvSpPr>
        <p:spPr bwMode="auto">
          <a:xfrm>
            <a:off x="4214813" y="2490788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Y</a:t>
            </a:r>
          </a:p>
        </p:txBody>
      </p:sp>
      <p:sp>
        <p:nvSpPr>
          <p:cNvPr id="136233" name="Text Box 31"/>
          <p:cNvSpPr txBox="1">
            <a:spLocks noChangeArrowheads="1"/>
          </p:cNvSpPr>
          <p:nvPr/>
        </p:nvSpPr>
        <p:spPr bwMode="auto">
          <a:xfrm>
            <a:off x="3654425" y="3295650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Y</a:t>
            </a:r>
          </a:p>
        </p:txBody>
      </p:sp>
      <p:sp>
        <p:nvSpPr>
          <p:cNvPr id="136234" name="Text Box 31"/>
          <p:cNvSpPr txBox="1">
            <a:spLocks noChangeArrowheads="1"/>
          </p:cNvSpPr>
          <p:nvPr/>
        </p:nvSpPr>
        <p:spPr bwMode="auto">
          <a:xfrm>
            <a:off x="5057775" y="3295650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Y</a:t>
            </a:r>
          </a:p>
        </p:txBody>
      </p:sp>
      <p:sp>
        <p:nvSpPr>
          <p:cNvPr id="136235" name="Text Box 31"/>
          <p:cNvSpPr txBox="1">
            <a:spLocks noChangeArrowheads="1"/>
          </p:cNvSpPr>
          <p:nvPr/>
        </p:nvSpPr>
        <p:spPr bwMode="auto">
          <a:xfrm>
            <a:off x="5302250" y="3298825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y</a:t>
            </a:r>
          </a:p>
        </p:txBody>
      </p:sp>
      <p:sp>
        <p:nvSpPr>
          <p:cNvPr id="136236" name="Text Box 31"/>
          <p:cNvSpPr txBox="1">
            <a:spLocks noChangeArrowheads="1"/>
          </p:cNvSpPr>
          <p:nvPr/>
        </p:nvSpPr>
        <p:spPr bwMode="auto">
          <a:xfrm>
            <a:off x="3898900" y="3289300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y</a:t>
            </a:r>
          </a:p>
        </p:txBody>
      </p:sp>
      <p:sp>
        <p:nvSpPr>
          <p:cNvPr id="136237" name="Text Box 31"/>
          <p:cNvSpPr txBox="1">
            <a:spLocks noChangeArrowheads="1"/>
          </p:cNvSpPr>
          <p:nvPr/>
        </p:nvSpPr>
        <p:spPr bwMode="auto">
          <a:xfrm>
            <a:off x="3900488" y="2908300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r</a:t>
            </a:r>
          </a:p>
        </p:txBody>
      </p:sp>
      <p:sp>
        <p:nvSpPr>
          <p:cNvPr id="136238" name="Text Box 31"/>
          <p:cNvSpPr txBox="1">
            <a:spLocks noChangeArrowheads="1"/>
          </p:cNvSpPr>
          <p:nvPr/>
        </p:nvSpPr>
        <p:spPr bwMode="auto">
          <a:xfrm>
            <a:off x="5094288" y="2903538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r</a:t>
            </a:r>
          </a:p>
        </p:txBody>
      </p:sp>
      <p:sp>
        <p:nvSpPr>
          <p:cNvPr id="136239" name="Text Box 31"/>
          <p:cNvSpPr txBox="1">
            <a:spLocks noChangeArrowheads="1"/>
          </p:cNvSpPr>
          <p:nvPr/>
        </p:nvSpPr>
        <p:spPr bwMode="auto">
          <a:xfrm>
            <a:off x="5307013" y="2908300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R</a:t>
            </a:r>
          </a:p>
        </p:txBody>
      </p:sp>
      <p:sp>
        <p:nvSpPr>
          <p:cNvPr id="136240" name="Text Box 31"/>
          <p:cNvSpPr txBox="1">
            <a:spLocks noChangeArrowheads="1"/>
          </p:cNvSpPr>
          <p:nvPr/>
        </p:nvSpPr>
        <p:spPr bwMode="auto">
          <a:xfrm>
            <a:off x="3659188" y="2917825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R</a:t>
            </a:r>
          </a:p>
        </p:txBody>
      </p:sp>
      <p:sp>
        <p:nvSpPr>
          <p:cNvPr id="136241" name="Text Box 31"/>
          <p:cNvSpPr txBox="1">
            <a:spLocks noChangeArrowheads="1"/>
          </p:cNvSpPr>
          <p:nvPr/>
        </p:nvSpPr>
        <p:spPr bwMode="auto">
          <a:xfrm>
            <a:off x="3125788" y="3694113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R</a:t>
            </a:r>
          </a:p>
        </p:txBody>
      </p:sp>
      <p:sp>
        <p:nvSpPr>
          <p:cNvPr id="136242" name="Text Box 31"/>
          <p:cNvSpPr txBox="1">
            <a:spLocks noChangeArrowheads="1"/>
          </p:cNvSpPr>
          <p:nvPr/>
        </p:nvSpPr>
        <p:spPr bwMode="auto">
          <a:xfrm>
            <a:off x="5846763" y="3694113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R</a:t>
            </a:r>
          </a:p>
        </p:txBody>
      </p:sp>
      <p:sp>
        <p:nvSpPr>
          <p:cNvPr id="136243" name="Text Box 31"/>
          <p:cNvSpPr txBox="1">
            <a:spLocks noChangeArrowheads="1"/>
          </p:cNvSpPr>
          <p:nvPr/>
        </p:nvSpPr>
        <p:spPr bwMode="auto">
          <a:xfrm>
            <a:off x="3489325" y="3690938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r</a:t>
            </a:r>
          </a:p>
        </p:txBody>
      </p:sp>
      <p:sp>
        <p:nvSpPr>
          <p:cNvPr id="136244" name="Text Box 31"/>
          <p:cNvSpPr txBox="1">
            <a:spLocks noChangeArrowheads="1"/>
          </p:cNvSpPr>
          <p:nvPr/>
        </p:nvSpPr>
        <p:spPr bwMode="auto">
          <a:xfrm>
            <a:off x="5487988" y="3690938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r</a:t>
            </a:r>
          </a:p>
        </p:txBody>
      </p:sp>
      <p:sp>
        <p:nvSpPr>
          <p:cNvPr id="136245" name="Text Box 31"/>
          <p:cNvSpPr txBox="1">
            <a:spLocks noChangeArrowheads="1"/>
          </p:cNvSpPr>
          <p:nvPr/>
        </p:nvSpPr>
        <p:spPr bwMode="auto">
          <a:xfrm>
            <a:off x="5472113" y="4070350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Y</a:t>
            </a:r>
          </a:p>
        </p:txBody>
      </p:sp>
      <p:sp>
        <p:nvSpPr>
          <p:cNvPr id="136246" name="Text Box 31"/>
          <p:cNvSpPr txBox="1">
            <a:spLocks noChangeArrowheads="1"/>
          </p:cNvSpPr>
          <p:nvPr/>
        </p:nvSpPr>
        <p:spPr bwMode="auto">
          <a:xfrm>
            <a:off x="3117850" y="4070350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Y</a:t>
            </a:r>
          </a:p>
        </p:txBody>
      </p:sp>
      <p:sp>
        <p:nvSpPr>
          <p:cNvPr id="136247" name="Text Box 31"/>
          <p:cNvSpPr txBox="1">
            <a:spLocks noChangeArrowheads="1"/>
          </p:cNvSpPr>
          <p:nvPr/>
        </p:nvSpPr>
        <p:spPr bwMode="auto">
          <a:xfrm>
            <a:off x="3505200" y="4075113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y</a:t>
            </a:r>
          </a:p>
        </p:txBody>
      </p:sp>
      <p:sp>
        <p:nvSpPr>
          <p:cNvPr id="136248" name="Text Box 31"/>
          <p:cNvSpPr txBox="1">
            <a:spLocks noChangeArrowheads="1"/>
          </p:cNvSpPr>
          <p:nvPr/>
        </p:nvSpPr>
        <p:spPr bwMode="auto">
          <a:xfrm>
            <a:off x="3992563" y="4835525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y</a:t>
            </a:r>
          </a:p>
        </p:txBody>
      </p:sp>
      <p:sp>
        <p:nvSpPr>
          <p:cNvPr id="136249" name="Text Box 31"/>
          <p:cNvSpPr txBox="1">
            <a:spLocks noChangeArrowheads="1"/>
          </p:cNvSpPr>
          <p:nvPr/>
        </p:nvSpPr>
        <p:spPr bwMode="auto">
          <a:xfrm>
            <a:off x="5859463" y="4075113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y</a:t>
            </a:r>
          </a:p>
        </p:txBody>
      </p:sp>
      <p:sp>
        <p:nvSpPr>
          <p:cNvPr id="136250" name="Text Box 31"/>
          <p:cNvSpPr txBox="1">
            <a:spLocks noChangeArrowheads="1"/>
          </p:cNvSpPr>
          <p:nvPr/>
        </p:nvSpPr>
        <p:spPr bwMode="auto">
          <a:xfrm>
            <a:off x="4984750" y="4829175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Y</a:t>
            </a:r>
          </a:p>
        </p:txBody>
      </p:sp>
      <p:sp>
        <p:nvSpPr>
          <p:cNvPr id="136251" name="Text Box 31"/>
          <p:cNvSpPr txBox="1">
            <a:spLocks noChangeArrowheads="1"/>
          </p:cNvSpPr>
          <p:nvPr/>
        </p:nvSpPr>
        <p:spPr bwMode="auto">
          <a:xfrm>
            <a:off x="3989388" y="4432300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r</a:t>
            </a:r>
          </a:p>
        </p:txBody>
      </p:sp>
      <p:sp>
        <p:nvSpPr>
          <p:cNvPr id="136252" name="Text Box 31"/>
          <p:cNvSpPr txBox="1">
            <a:spLocks noChangeArrowheads="1"/>
          </p:cNvSpPr>
          <p:nvPr/>
        </p:nvSpPr>
        <p:spPr bwMode="auto">
          <a:xfrm>
            <a:off x="5014913" y="4456113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r</a:t>
            </a:r>
          </a:p>
        </p:txBody>
      </p:sp>
      <p:sp>
        <p:nvSpPr>
          <p:cNvPr id="136253" name="Text Box 31"/>
          <p:cNvSpPr txBox="1">
            <a:spLocks noChangeArrowheads="1"/>
          </p:cNvSpPr>
          <p:nvPr/>
        </p:nvSpPr>
        <p:spPr bwMode="auto">
          <a:xfrm>
            <a:off x="2671763" y="4841875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Y</a:t>
            </a:r>
          </a:p>
        </p:txBody>
      </p:sp>
      <p:sp>
        <p:nvSpPr>
          <p:cNvPr id="136254" name="Text Box 31"/>
          <p:cNvSpPr txBox="1">
            <a:spLocks noChangeArrowheads="1"/>
          </p:cNvSpPr>
          <p:nvPr/>
        </p:nvSpPr>
        <p:spPr bwMode="auto">
          <a:xfrm>
            <a:off x="2655888" y="4448175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R</a:t>
            </a:r>
          </a:p>
        </p:txBody>
      </p:sp>
      <p:sp>
        <p:nvSpPr>
          <p:cNvPr id="136255" name="Text Box 31"/>
          <p:cNvSpPr txBox="1">
            <a:spLocks noChangeArrowheads="1"/>
          </p:cNvSpPr>
          <p:nvPr/>
        </p:nvSpPr>
        <p:spPr bwMode="auto">
          <a:xfrm>
            <a:off x="6307138" y="4443413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R</a:t>
            </a:r>
          </a:p>
        </p:txBody>
      </p:sp>
      <p:sp>
        <p:nvSpPr>
          <p:cNvPr id="136256" name="Text Box 31"/>
          <p:cNvSpPr txBox="1">
            <a:spLocks noChangeArrowheads="1"/>
          </p:cNvSpPr>
          <p:nvPr/>
        </p:nvSpPr>
        <p:spPr bwMode="auto">
          <a:xfrm>
            <a:off x="6313488" y="4818063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y</a:t>
            </a:r>
          </a:p>
        </p:txBody>
      </p:sp>
      <p:sp>
        <p:nvSpPr>
          <p:cNvPr id="136257" name="Text Box 31"/>
          <p:cNvSpPr txBox="1">
            <a:spLocks noChangeArrowheads="1"/>
          </p:cNvSpPr>
          <p:nvPr/>
        </p:nvSpPr>
        <p:spPr bwMode="auto">
          <a:xfrm>
            <a:off x="2376488" y="5251450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Y</a:t>
            </a:r>
          </a:p>
        </p:txBody>
      </p:sp>
      <p:sp>
        <p:nvSpPr>
          <p:cNvPr id="136258" name="Text Box 31"/>
          <p:cNvSpPr txBox="1">
            <a:spLocks noChangeArrowheads="1"/>
          </p:cNvSpPr>
          <p:nvPr/>
        </p:nvSpPr>
        <p:spPr bwMode="auto">
          <a:xfrm>
            <a:off x="3108325" y="5213350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Y</a:t>
            </a:r>
          </a:p>
        </p:txBody>
      </p:sp>
      <p:sp>
        <p:nvSpPr>
          <p:cNvPr id="136259" name="Text Box 31"/>
          <p:cNvSpPr txBox="1">
            <a:spLocks noChangeArrowheads="1"/>
          </p:cNvSpPr>
          <p:nvPr/>
        </p:nvSpPr>
        <p:spPr bwMode="auto">
          <a:xfrm>
            <a:off x="2559050" y="5410200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R</a:t>
            </a:r>
          </a:p>
        </p:txBody>
      </p:sp>
      <p:sp>
        <p:nvSpPr>
          <p:cNvPr id="136260" name="Text Box 31"/>
          <p:cNvSpPr txBox="1">
            <a:spLocks noChangeArrowheads="1"/>
          </p:cNvSpPr>
          <p:nvPr/>
        </p:nvSpPr>
        <p:spPr bwMode="auto">
          <a:xfrm>
            <a:off x="2922588" y="5397500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R</a:t>
            </a:r>
          </a:p>
        </p:txBody>
      </p:sp>
      <p:sp>
        <p:nvSpPr>
          <p:cNvPr id="136261" name="Text Box 31"/>
          <p:cNvSpPr txBox="1">
            <a:spLocks noChangeArrowheads="1"/>
          </p:cNvSpPr>
          <p:nvPr/>
        </p:nvSpPr>
        <p:spPr bwMode="auto">
          <a:xfrm>
            <a:off x="3697288" y="5168900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y</a:t>
            </a:r>
          </a:p>
        </p:txBody>
      </p:sp>
      <p:sp>
        <p:nvSpPr>
          <p:cNvPr id="136262" name="Text Box 31"/>
          <p:cNvSpPr txBox="1">
            <a:spLocks noChangeArrowheads="1"/>
          </p:cNvSpPr>
          <p:nvPr/>
        </p:nvSpPr>
        <p:spPr bwMode="auto">
          <a:xfrm>
            <a:off x="4271963" y="5246688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y</a:t>
            </a:r>
          </a:p>
        </p:txBody>
      </p:sp>
      <p:sp>
        <p:nvSpPr>
          <p:cNvPr id="136263" name="Text Box 31"/>
          <p:cNvSpPr txBox="1">
            <a:spLocks noChangeArrowheads="1"/>
          </p:cNvSpPr>
          <p:nvPr/>
        </p:nvSpPr>
        <p:spPr bwMode="auto">
          <a:xfrm>
            <a:off x="3651250" y="5413375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r</a:t>
            </a:r>
          </a:p>
        </p:txBody>
      </p:sp>
      <p:sp>
        <p:nvSpPr>
          <p:cNvPr id="136264" name="Text Box 31"/>
          <p:cNvSpPr txBox="1">
            <a:spLocks noChangeArrowheads="1"/>
          </p:cNvSpPr>
          <p:nvPr/>
        </p:nvSpPr>
        <p:spPr bwMode="auto">
          <a:xfrm>
            <a:off x="4300538" y="5426075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r</a:t>
            </a:r>
          </a:p>
        </p:txBody>
      </p:sp>
      <p:sp>
        <p:nvSpPr>
          <p:cNvPr id="136265" name="Text Box 31"/>
          <p:cNvSpPr txBox="1">
            <a:spLocks noChangeArrowheads="1"/>
          </p:cNvSpPr>
          <p:nvPr/>
        </p:nvSpPr>
        <p:spPr bwMode="auto">
          <a:xfrm>
            <a:off x="4813300" y="5392738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r</a:t>
            </a:r>
          </a:p>
        </p:txBody>
      </p:sp>
      <p:sp>
        <p:nvSpPr>
          <p:cNvPr id="136266" name="Text Box 31"/>
          <p:cNvSpPr txBox="1">
            <a:spLocks noChangeArrowheads="1"/>
          </p:cNvSpPr>
          <p:nvPr/>
        </p:nvSpPr>
        <p:spPr bwMode="auto">
          <a:xfrm>
            <a:off x="4887913" y="5232400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Y</a:t>
            </a:r>
          </a:p>
        </p:txBody>
      </p:sp>
      <p:sp>
        <p:nvSpPr>
          <p:cNvPr id="136267" name="Text Box 31"/>
          <p:cNvSpPr txBox="1">
            <a:spLocks noChangeArrowheads="1"/>
          </p:cNvSpPr>
          <p:nvPr/>
        </p:nvSpPr>
        <p:spPr bwMode="auto">
          <a:xfrm>
            <a:off x="5424488" y="5203825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Y</a:t>
            </a:r>
          </a:p>
        </p:txBody>
      </p:sp>
      <p:sp>
        <p:nvSpPr>
          <p:cNvPr id="136268" name="Text Box 31"/>
          <p:cNvSpPr txBox="1">
            <a:spLocks noChangeArrowheads="1"/>
          </p:cNvSpPr>
          <p:nvPr/>
        </p:nvSpPr>
        <p:spPr bwMode="auto">
          <a:xfrm>
            <a:off x="5448300" y="5422900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r</a:t>
            </a:r>
          </a:p>
        </p:txBody>
      </p:sp>
      <p:sp>
        <p:nvSpPr>
          <p:cNvPr id="136269" name="Text Box 31"/>
          <p:cNvSpPr txBox="1">
            <a:spLocks noChangeArrowheads="1"/>
          </p:cNvSpPr>
          <p:nvPr/>
        </p:nvSpPr>
        <p:spPr bwMode="auto">
          <a:xfrm>
            <a:off x="5983288" y="5441950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R</a:t>
            </a:r>
          </a:p>
        </p:txBody>
      </p:sp>
      <p:sp>
        <p:nvSpPr>
          <p:cNvPr id="136270" name="Text Box 31"/>
          <p:cNvSpPr txBox="1">
            <a:spLocks noChangeArrowheads="1"/>
          </p:cNvSpPr>
          <p:nvPr/>
        </p:nvSpPr>
        <p:spPr bwMode="auto">
          <a:xfrm>
            <a:off x="6515100" y="5446713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R</a:t>
            </a:r>
          </a:p>
        </p:txBody>
      </p:sp>
      <p:sp>
        <p:nvSpPr>
          <p:cNvPr id="136271" name="Text Box 31"/>
          <p:cNvSpPr txBox="1">
            <a:spLocks noChangeArrowheads="1"/>
          </p:cNvSpPr>
          <p:nvPr/>
        </p:nvSpPr>
        <p:spPr bwMode="auto">
          <a:xfrm>
            <a:off x="6075363" y="5249863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y</a:t>
            </a:r>
          </a:p>
        </p:txBody>
      </p:sp>
      <p:sp>
        <p:nvSpPr>
          <p:cNvPr id="136272" name="Text Box 31"/>
          <p:cNvSpPr txBox="1">
            <a:spLocks noChangeArrowheads="1"/>
          </p:cNvSpPr>
          <p:nvPr/>
        </p:nvSpPr>
        <p:spPr bwMode="auto">
          <a:xfrm>
            <a:off x="6567488" y="5227638"/>
            <a:ext cx="60325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700" b="1" i="1"/>
              <a:t>y</a:t>
            </a:r>
          </a:p>
        </p:txBody>
      </p:sp>
      <p:grpSp>
        <p:nvGrpSpPr>
          <p:cNvPr id="136273" name="Group 83"/>
          <p:cNvGrpSpPr>
            <a:grpSpLocks/>
          </p:cNvGrpSpPr>
          <p:nvPr/>
        </p:nvGrpSpPr>
        <p:grpSpPr bwMode="auto">
          <a:xfrm>
            <a:off x="6096000" y="5694363"/>
            <a:ext cx="215900" cy="161925"/>
            <a:chOff x="3840" y="3587"/>
            <a:chExt cx="136" cy="102"/>
          </a:xfrm>
        </p:grpSpPr>
        <p:sp>
          <p:nvSpPr>
            <p:cNvPr id="136274" name="Text Box 31"/>
            <p:cNvSpPr txBox="1">
              <a:spLocks noChangeArrowheads="1"/>
            </p:cNvSpPr>
            <p:nvPr/>
          </p:nvSpPr>
          <p:spPr bwMode="auto">
            <a:xfrm>
              <a:off x="3840" y="3597"/>
              <a:ext cx="38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700" b="1"/>
                <a:t>1</a:t>
              </a:r>
            </a:p>
          </p:txBody>
        </p:sp>
        <p:sp>
          <p:nvSpPr>
            <p:cNvPr id="136275" name="Text Box 31"/>
            <p:cNvSpPr txBox="1">
              <a:spLocks noChangeArrowheads="1"/>
            </p:cNvSpPr>
            <p:nvPr/>
          </p:nvSpPr>
          <p:spPr bwMode="auto">
            <a:xfrm>
              <a:off x="3898" y="3631"/>
              <a:ext cx="38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700" b="1"/>
                <a:t>4</a:t>
              </a:r>
            </a:p>
          </p:txBody>
        </p:sp>
        <p:sp>
          <p:nvSpPr>
            <p:cNvPr id="136276" name="Text Box 31"/>
            <p:cNvSpPr txBox="1">
              <a:spLocks noChangeArrowheads="1"/>
            </p:cNvSpPr>
            <p:nvPr/>
          </p:nvSpPr>
          <p:spPr bwMode="auto">
            <a:xfrm>
              <a:off x="3869" y="3587"/>
              <a:ext cx="107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1400" b="1"/>
                <a:t>/</a:t>
              </a:r>
            </a:p>
          </p:txBody>
        </p:sp>
      </p:grpSp>
      <p:grpSp>
        <p:nvGrpSpPr>
          <p:cNvPr id="136277" name="Group 87"/>
          <p:cNvGrpSpPr>
            <a:grpSpLocks/>
          </p:cNvGrpSpPr>
          <p:nvPr/>
        </p:nvGrpSpPr>
        <p:grpSpPr bwMode="auto">
          <a:xfrm>
            <a:off x="4932363" y="5694363"/>
            <a:ext cx="215900" cy="161925"/>
            <a:chOff x="3840" y="3587"/>
            <a:chExt cx="136" cy="102"/>
          </a:xfrm>
        </p:grpSpPr>
        <p:sp>
          <p:nvSpPr>
            <p:cNvPr id="136278" name="Text Box 31"/>
            <p:cNvSpPr txBox="1">
              <a:spLocks noChangeArrowheads="1"/>
            </p:cNvSpPr>
            <p:nvPr/>
          </p:nvSpPr>
          <p:spPr bwMode="auto">
            <a:xfrm>
              <a:off x="3840" y="3597"/>
              <a:ext cx="38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700" b="1"/>
                <a:t>1</a:t>
              </a:r>
            </a:p>
          </p:txBody>
        </p:sp>
        <p:sp>
          <p:nvSpPr>
            <p:cNvPr id="136279" name="Text Box 31"/>
            <p:cNvSpPr txBox="1">
              <a:spLocks noChangeArrowheads="1"/>
            </p:cNvSpPr>
            <p:nvPr/>
          </p:nvSpPr>
          <p:spPr bwMode="auto">
            <a:xfrm>
              <a:off x="3898" y="3631"/>
              <a:ext cx="38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700" b="1"/>
                <a:t>4</a:t>
              </a:r>
            </a:p>
          </p:txBody>
        </p:sp>
        <p:sp>
          <p:nvSpPr>
            <p:cNvPr id="136280" name="Text Box 31"/>
            <p:cNvSpPr txBox="1">
              <a:spLocks noChangeArrowheads="1"/>
            </p:cNvSpPr>
            <p:nvPr/>
          </p:nvSpPr>
          <p:spPr bwMode="auto">
            <a:xfrm>
              <a:off x="3869" y="3587"/>
              <a:ext cx="107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1400" b="1"/>
                <a:t>/</a:t>
              </a:r>
            </a:p>
          </p:txBody>
        </p:sp>
      </p:grpSp>
      <p:grpSp>
        <p:nvGrpSpPr>
          <p:cNvPr id="136281" name="Group 91"/>
          <p:cNvGrpSpPr>
            <a:grpSpLocks/>
          </p:cNvGrpSpPr>
          <p:nvPr/>
        </p:nvGrpSpPr>
        <p:grpSpPr bwMode="auto">
          <a:xfrm>
            <a:off x="2600325" y="5694363"/>
            <a:ext cx="215900" cy="161925"/>
            <a:chOff x="3840" y="3587"/>
            <a:chExt cx="136" cy="102"/>
          </a:xfrm>
        </p:grpSpPr>
        <p:sp>
          <p:nvSpPr>
            <p:cNvPr id="136282" name="Text Box 31"/>
            <p:cNvSpPr txBox="1">
              <a:spLocks noChangeArrowheads="1"/>
            </p:cNvSpPr>
            <p:nvPr/>
          </p:nvSpPr>
          <p:spPr bwMode="auto">
            <a:xfrm>
              <a:off x="3840" y="3597"/>
              <a:ext cx="38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700" b="1"/>
                <a:t>1</a:t>
              </a:r>
            </a:p>
          </p:txBody>
        </p:sp>
        <p:sp>
          <p:nvSpPr>
            <p:cNvPr id="136283" name="Text Box 31"/>
            <p:cNvSpPr txBox="1">
              <a:spLocks noChangeArrowheads="1"/>
            </p:cNvSpPr>
            <p:nvPr/>
          </p:nvSpPr>
          <p:spPr bwMode="auto">
            <a:xfrm>
              <a:off x="3898" y="3631"/>
              <a:ext cx="38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700" b="1"/>
                <a:t>4</a:t>
              </a:r>
            </a:p>
          </p:txBody>
        </p:sp>
        <p:sp>
          <p:nvSpPr>
            <p:cNvPr id="136284" name="Text Box 31"/>
            <p:cNvSpPr txBox="1">
              <a:spLocks noChangeArrowheads="1"/>
            </p:cNvSpPr>
            <p:nvPr/>
          </p:nvSpPr>
          <p:spPr bwMode="auto">
            <a:xfrm>
              <a:off x="3869" y="3587"/>
              <a:ext cx="107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1400" b="1"/>
                <a:t>/</a:t>
              </a:r>
            </a:p>
          </p:txBody>
        </p:sp>
      </p:grpSp>
      <p:grpSp>
        <p:nvGrpSpPr>
          <p:cNvPr id="136285" name="Group 95"/>
          <p:cNvGrpSpPr>
            <a:grpSpLocks/>
          </p:cNvGrpSpPr>
          <p:nvPr/>
        </p:nvGrpSpPr>
        <p:grpSpPr bwMode="auto">
          <a:xfrm>
            <a:off x="3759200" y="5689600"/>
            <a:ext cx="215900" cy="161925"/>
            <a:chOff x="3840" y="3587"/>
            <a:chExt cx="136" cy="102"/>
          </a:xfrm>
        </p:grpSpPr>
        <p:sp>
          <p:nvSpPr>
            <p:cNvPr id="136286" name="Text Box 31"/>
            <p:cNvSpPr txBox="1">
              <a:spLocks noChangeArrowheads="1"/>
            </p:cNvSpPr>
            <p:nvPr/>
          </p:nvSpPr>
          <p:spPr bwMode="auto">
            <a:xfrm>
              <a:off x="3840" y="3597"/>
              <a:ext cx="38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700" b="1"/>
                <a:t>1</a:t>
              </a:r>
            </a:p>
          </p:txBody>
        </p:sp>
        <p:sp>
          <p:nvSpPr>
            <p:cNvPr id="136287" name="Text Box 31"/>
            <p:cNvSpPr txBox="1">
              <a:spLocks noChangeArrowheads="1"/>
            </p:cNvSpPr>
            <p:nvPr/>
          </p:nvSpPr>
          <p:spPr bwMode="auto">
            <a:xfrm>
              <a:off x="3898" y="3631"/>
              <a:ext cx="38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700" b="1"/>
                <a:t>4</a:t>
              </a:r>
            </a:p>
          </p:txBody>
        </p:sp>
        <p:sp>
          <p:nvSpPr>
            <p:cNvPr id="136288" name="Text Box 31"/>
            <p:cNvSpPr txBox="1">
              <a:spLocks noChangeArrowheads="1"/>
            </p:cNvSpPr>
            <p:nvPr/>
          </p:nvSpPr>
          <p:spPr bwMode="auto">
            <a:xfrm>
              <a:off x="3869" y="3587"/>
              <a:ext cx="107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1400" b="1"/>
                <a:t>/</a:t>
              </a:r>
            </a:p>
          </p:txBody>
        </p:sp>
      </p:grpSp>
      <p:sp>
        <p:nvSpPr>
          <p:cNvPr id="136289" name="Text Box 31"/>
          <p:cNvSpPr txBox="1">
            <a:spLocks noChangeArrowheads="1"/>
          </p:cNvSpPr>
          <p:nvPr/>
        </p:nvSpPr>
        <p:spPr bwMode="auto">
          <a:xfrm>
            <a:off x="2798763" y="5729288"/>
            <a:ext cx="1873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000" b="1" i="1"/>
              <a:t>YR</a:t>
            </a:r>
          </a:p>
        </p:txBody>
      </p:sp>
      <p:sp>
        <p:nvSpPr>
          <p:cNvPr id="136290" name="Text Box 31"/>
          <p:cNvSpPr txBox="1">
            <a:spLocks noChangeArrowheads="1"/>
          </p:cNvSpPr>
          <p:nvPr/>
        </p:nvSpPr>
        <p:spPr bwMode="auto">
          <a:xfrm>
            <a:off x="4584700" y="5729288"/>
            <a:ext cx="1873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000" b="1" i="1"/>
              <a:t>YR</a:t>
            </a:r>
          </a:p>
        </p:txBody>
      </p:sp>
      <p:sp>
        <p:nvSpPr>
          <p:cNvPr id="136291" name="Text Box 31"/>
          <p:cNvSpPr txBox="1">
            <a:spLocks noChangeArrowheads="1"/>
          </p:cNvSpPr>
          <p:nvPr/>
        </p:nvSpPr>
        <p:spPr bwMode="auto">
          <a:xfrm>
            <a:off x="5151438" y="5727700"/>
            <a:ext cx="1873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000" b="1" i="1"/>
              <a:t>Yr</a:t>
            </a:r>
          </a:p>
        </p:txBody>
      </p:sp>
      <p:sp>
        <p:nvSpPr>
          <p:cNvPr id="136292" name="Text Box 31"/>
          <p:cNvSpPr txBox="1">
            <a:spLocks noChangeArrowheads="1"/>
          </p:cNvSpPr>
          <p:nvPr/>
        </p:nvSpPr>
        <p:spPr bwMode="auto">
          <a:xfrm>
            <a:off x="6310313" y="5713413"/>
            <a:ext cx="1873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000" b="1" i="1"/>
              <a:t>yR</a:t>
            </a:r>
          </a:p>
        </p:txBody>
      </p:sp>
      <p:sp>
        <p:nvSpPr>
          <p:cNvPr id="136293" name="Text Box 31"/>
          <p:cNvSpPr txBox="1">
            <a:spLocks noChangeArrowheads="1"/>
          </p:cNvSpPr>
          <p:nvPr/>
        </p:nvSpPr>
        <p:spPr bwMode="auto">
          <a:xfrm>
            <a:off x="3995738" y="5703888"/>
            <a:ext cx="1873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000" b="1" i="1"/>
              <a:t>yr</a:t>
            </a:r>
          </a:p>
        </p:txBody>
      </p:sp>
      <p:sp>
        <p:nvSpPr>
          <p:cNvPr id="136294" name="AutoShape 104"/>
          <p:cNvSpPr>
            <a:spLocks/>
          </p:cNvSpPr>
          <p:nvPr/>
        </p:nvSpPr>
        <p:spPr bwMode="auto">
          <a:xfrm rot="5400000">
            <a:off x="2743994" y="5149056"/>
            <a:ext cx="85725" cy="957263"/>
          </a:xfrm>
          <a:prstGeom prst="rightBrace">
            <a:avLst>
              <a:gd name="adj1" fmla="val 9305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en-US" b="1">
              <a:latin typeface="Times" pitchFamily="84" charset="0"/>
            </a:endParaRPr>
          </a:p>
        </p:txBody>
      </p:sp>
      <p:sp>
        <p:nvSpPr>
          <p:cNvPr id="136295" name="AutoShape 105"/>
          <p:cNvSpPr>
            <a:spLocks/>
          </p:cNvSpPr>
          <p:nvPr/>
        </p:nvSpPr>
        <p:spPr bwMode="auto">
          <a:xfrm rot="5400000">
            <a:off x="3902869" y="5149056"/>
            <a:ext cx="85725" cy="957263"/>
          </a:xfrm>
          <a:prstGeom prst="rightBrace">
            <a:avLst>
              <a:gd name="adj1" fmla="val 9305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en-US" b="1">
              <a:latin typeface="Times" pitchFamily="84" charset="0"/>
            </a:endParaRPr>
          </a:p>
        </p:txBody>
      </p:sp>
      <p:sp>
        <p:nvSpPr>
          <p:cNvPr id="136296" name="AutoShape 106"/>
          <p:cNvSpPr>
            <a:spLocks/>
          </p:cNvSpPr>
          <p:nvPr/>
        </p:nvSpPr>
        <p:spPr bwMode="auto">
          <a:xfrm rot="5400000">
            <a:off x="5061744" y="5149056"/>
            <a:ext cx="85725" cy="957263"/>
          </a:xfrm>
          <a:prstGeom prst="rightBrace">
            <a:avLst>
              <a:gd name="adj1" fmla="val 9305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en-US" b="1">
              <a:latin typeface="Times" pitchFamily="84" charset="0"/>
            </a:endParaRPr>
          </a:p>
        </p:txBody>
      </p:sp>
      <p:sp>
        <p:nvSpPr>
          <p:cNvPr id="136297" name="AutoShape 107"/>
          <p:cNvSpPr>
            <a:spLocks/>
          </p:cNvSpPr>
          <p:nvPr/>
        </p:nvSpPr>
        <p:spPr bwMode="auto">
          <a:xfrm rot="5400000">
            <a:off x="6223794" y="5149056"/>
            <a:ext cx="85725" cy="957263"/>
          </a:xfrm>
          <a:prstGeom prst="rightBrace">
            <a:avLst>
              <a:gd name="adj1" fmla="val 9305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en-US" b="1">
              <a:latin typeface="Times" pitchFamily="84" charset="0"/>
            </a:endParaRPr>
          </a:p>
        </p:txBody>
      </p:sp>
      <p:sp>
        <p:nvSpPr>
          <p:cNvPr id="136298" name="Text Box 31"/>
          <p:cNvSpPr txBox="1">
            <a:spLocks noChangeArrowheads="1"/>
          </p:cNvSpPr>
          <p:nvPr/>
        </p:nvSpPr>
        <p:spPr bwMode="auto">
          <a:xfrm>
            <a:off x="1658938" y="5867400"/>
            <a:ext cx="919162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000" b="1"/>
              <a:t>F</a:t>
            </a:r>
            <a:r>
              <a:rPr lang="en-US" altLang="en-US" sz="1000" b="1" baseline="-25000"/>
              <a:t>2</a:t>
            </a:r>
            <a:r>
              <a:rPr lang="en-US" altLang="en-US" sz="1000" b="1"/>
              <a:t> Generation</a:t>
            </a:r>
          </a:p>
        </p:txBody>
      </p:sp>
      <p:sp>
        <p:nvSpPr>
          <p:cNvPr id="136299" name="Text Box 31"/>
          <p:cNvSpPr txBox="1">
            <a:spLocks noChangeArrowheads="1"/>
          </p:cNvSpPr>
          <p:nvPr/>
        </p:nvSpPr>
        <p:spPr bwMode="auto">
          <a:xfrm>
            <a:off x="1851025" y="6108700"/>
            <a:ext cx="1371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000" b="1"/>
              <a:t>Fertilization</a:t>
            </a:r>
          </a:p>
          <a:p>
            <a:pPr>
              <a:lnSpc>
                <a:spcPct val="90000"/>
              </a:lnSpc>
            </a:pPr>
            <a:r>
              <a:rPr lang="en-US" altLang="en-US" sz="1000" b="1"/>
              <a:t>recombines the </a:t>
            </a:r>
            <a:r>
              <a:rPr lang="en-US" altLang="en-US" sz="1000" b="1" i="1"/>
              <a:t>R</a:t>
            </a:r>
            <a:r>
              <a:rPr lang="en-US" altLang="en-US" sz="1000" b="1"/>
              <a:t> and</a:t>
            </a:r>
          </a:p>
          <a:p>
            <a:pPr>
              <a:lnSpc>
                <a:spcPct val="90000"/>
              </a:lnSpc>
            </a:pPr>
            <a:r>
              <a:rPr lang="en-US" altLang="en-US" sz="1000" b="1" i="1"/>
              <a:t>r</a:t>
            </a:r>
            <a:r>
              <a:rPr lang="en-US" altLang="en-US" sz="1000" b="1"/>
              <a:t> alleles at random.</a:t>
            </a:r>
          </a:p>
        </p:txBody>
      </p:sp>
      <p:sp>
        <p:nvSpPr>
          <p:cNvPr id="136300" name="Text Box 31"/>
          <p:cNvSpPr txBox="1">
            <a:spLocks noChangeArrowheads="1"/>
          </p:cNvSpPr>
          <p:nvPr/>
        </p:nvSpPr>
        <p:spPr bwMode="auto">
          <a:xfrm>
            <a:off x="3730625" y="6373813"/>
            <a:ext cx="90488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000" b="1"/>
              <a:t>9</a:t>
            </a:r>
          </a:p>
        </p:txBody>
      </p:sp>
      <p:sp>
        <p:nvSpPr>
          <p:cNvPr id="136301" name="Text Box 31"/>
          <p:cNvSpPr txBox="1">
            <a:spLocks noChangeArrowheads="1"/>
          </p:cNvSpPr>
          <p:nvPr/>
        </p:nvSpPr>
        <p:spPr bwMode="auto">
          <a:xfrm>
            <a:off x="4092575" y="6373813"/>
            <a:ext cx="138113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000" b="1"/>
              <a:t>: 3</a:t>
            </a:r>
          </a:p>
        </p:txBody>
      </p:sp>
      <p:sp>
        <p:nvSpPr>
          <p:cNvPr id="136302" name="Text Box 31"/>
          <p:cNvSpPr txBox="1">
            <a:spLocks noChangeArrowheads="1"/>
          </p:cNvSpPr>
          <p:nvPr/>
        </p:nvSpPr>
        <p:spPr bwMode="auto">
          <a:xfrm>
            <a:off x="4510088" y="6373813"/>
            <a:ext cx="138112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000" b="1"/>
              <a:t>: 3</a:t>
            </a:r>
          </a:p>
        </p:txBody>
      </p:sp>
      <p:sp>
        <p:nvSpPr>
          <p:cNvPr id="136303" name="Text Box 31"/>
          <p:cNvSpPr txBox="1">
            <a:spLocks noChangeArrowheads="1"/>
          </p:cNvSpPr>
          <p:nvPr/>
        </p:nvSpPr>
        <p:spPr bwMode="auto">
          <a:xfrm>
            <a:off x="4878388" y="6373813"/>
            <a:ext cx="138112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000" b="1"/>
              <a:t>: 1</a:t>
            </a:r>
          </a:p>
        </p:txBody>
      </p:sp>
      <p:sp>
        <p:nvSpPr>
          <p:cNvPr id="136304" name="Text Box 31"/>
          <p:cNvSpPr txBox="1">
            <a:spLocks noChangeArrowheads="1"/>
          </p:cNvSpPr>
          <p:nvPr/>
        </p:nvSpPr>
        <p:spPr bwMode="auto">
          <a:xfrm>
            <a:off x="3670300" y="5959475"/>
            <a:ext cx="177323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000" b="1"/>
              <a:t>An F</a:t>
            </a:r>
            <a:r>
              <a:rPr lang="en-US" altLang="en-US" sz="1000" b="1" baseline="-25000"/>
              <a:t>1</a:t>
            </a:r>
            <a:r>
              <a:rPr lang="en-US" altLang="en-US" sz="1000" b="1"/>
              <a:t> </a:t>
            </a:r>
            <a:r>
              <a:rPr lang="en-US" altLang="en-US" sz="1000" b="1">
                <a:sym typeface="Symbol" pitchFamily="84" charset="2"/>
              </a:rPr>
              <a:t></a:t>
            </a:r>
            <a:r>
              <a:rPr lang="en-US" altLang="en-US" sz="1000" b="1"/>
              <a:t> F</a:t>
            </a:r>
            <a:r>
              <a:rPr lang="en-US" altLang="en-US" sz="1000" b="1" baseline="-25000"/>
              <a:t>1</a:t>
            </a:r>
            <a:r>
              <a:rPr lang="en-US" altLang="en-US" sz="1000" b="1"/>
              <a:t> cross-fertilization</a:t>
            </a:r>
          </a:p>
        </p:txBody>
      </p:sp>
      <p:sp>
        <p:nvSpPr>
          <p:cNvPr id="136305" name="Text Box 31"/>
          <p:cNvSpPr txBox="1">
            <a:spLocks noChangeArrowheads="1"/>
          </p:cNvSpPr>
          <p:nvPr/>
        </p:nvSpPr>
        <p:spPr bwMode="auto">
          <a:xfrm>
            <a:off x="5961063" y="6107113"/>
            <a:ext cx="1579562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000" b="1"/>
              <a:t>Fertilization results in the</a:t>
            </a:r>
          </a:p>
          <a:p>
            <a:pPr>
              <a:lnSpc>
                <a:spcPct val="90000"/>
              </a:lnSpc>
            </a:pPr>
            <a:r>
              <a:rPr lang="en-US" altLang="en-US" sz="1000" b="1"/>
              <a:t>9:3:3:1 phenotypic ratio</a:t>
            </a:r>
          </a:p>
          <a:p>
            <a:pPr>
              <a:lnSpc>
                <a:spcPct val="90000"/>
              </a:lnSpc>
            </a:pPr>
            <a:r>
              <a:rPr lang="en-US" altLang="en-US" sz="1000" b="1"/>
              <a:t>in the F</a:t>
            </a:r>
            <a:r>
              <a:rPr lang="en-US" altLang="en-US" sz="1000" b="1" baseline="-25000"/>
              <a:t>2</a:t>
            </a:r>
            <a:r>
              <a:rPr lang="en-US" altLang="en-US" sz="1000" b="1"/>
              <a:t> generation.</a:t>
            </a:r>
          </a:p>
        </p:txBody>
      </p:sp>
      <p:sp>
        <p:nvSpPr>
          <p:cNvPr id="136306" name="Text Box 31"/>
          <p:cNvSpPr txBox="1">
            <a:spLocks noChangeArrowheads="1"/>
          </p:cNvSpPr>
          <p:nvPr/>
        </p:nvSpPr>
        <p:spPr bwMode="auto">
          <a:xfrm>
            <a:off x="2868613" y="3551238"/>
            <a:ext cx="93662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0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36307" name="Text Box 31"/>
          <p:cNvSpPr txBox="1">
            <a:spLocks noChangeArrowheads="1"/>
          </p:cNvSpPr>
          <p:nvPr/>
        </p:nvSpPr>
        <p:spPr bwMode="auto">
          <a:xfrm>
            <a:off x="2343150" y="4699000"/>
            <a:ext cx="93663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0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36308" name="Text Box 31"/>
          <p:cNvSpPr txBox="1">
            <a:spLocks noChangeArrowheads="1"/>
          </p:cNvSpPr>
          <p:nvPr/>
        </p:nvSpPr>
        <p:spPr bwMode="auto">
          <a:xfrm>
            <a:off x="6057900" y="3551238"/>
            <a:ext cx="93663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0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36309" name="Text Box 31"/>
          <p:cNvSpPr txBox="1">
            <a:spLocks noChangeArrowheads="1"/>
          </p:cNvSpPr>
          <p:nvPr/>
        </p:nvSpPr>
        <p:spPr bwMode="auto">
          <a:xfrm>
            <a:off x="6643688" y="4670425"/>
            <a:ext cx="93662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0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36310" name="Oval 120"/>
          <p:cNvSpPr>
            <a:spLocks noChangeArrowheads="1"/>
          </p:cNvSpPr>
          <p:nvPr/>
        </p:nvSpPr>
        <p:spPr bwMode="auto">
          <a:xfrm>
            <a:off x="2776538" y="5667375"/>
            <a:ext cx="238125" cy="2381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en-US" b="1">
              <a:latin typeface="Times" pitchFamily="84" charset="0"/>
            </a:endParaRPr>
          </a:p>
        </p:txBody>
      </p:sp>
      <p:sp>
        <p:nvSpPr>
          <p:cNvPr id="136311" name="Oval 121"/>
          <p:cNvSpPr>
            <a:spLocks noChangeArrowheads="1"/>
          </p:cNvSpPr>
          <p:nvPr/>
        </p:nvSpPr>
        <p:spPr bwMode="auto">
          <a:xfrm>
            <a:off x="3940175" y="5667375"/>
            <a:ext cx="238125" cy="2381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en-US" b="1">
              <a:latin typeface="Times" pitchFamily="84" charset="0"/>
            </a:endParaRPr>
          </a:p>
        </p:txBody>
      </p:sp>
      <p:sp>
        <p:nvSpPr>
          <p:cNvPr id="136312" name="Oval 122"/>
          <p:cNvSpPr>
            <a:spLocks noChangeArrowheads="1"/>
          </p:cNvSpPr>
          <p:nvPr/>
        </p:nvSpPr>
        <p:spPr bwMode="auto">
          <a:xfrm>
            <a:off x="5108575" y="5667375"/>
            <a:ext cx="238125" cy="2381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en-US" b="1">
              <a:latin typeface="Times" pitchFamily="84" charset="0"/>
            </a:endParaRPr>
          </a:p>
        </p:txBody>
      </p:sp>
      <p:sp>
        <p:nvSpPr>
          <p:cNvPr id="136313" name="Oval 123"/>
          <p:cNvSpPr>
            <a:spLocks noChangeArrowheads="1"/>
          </p:cNvSpPr>
          <p:nvPr/>
        </p:nvSpPr>
        <p:spPr bwMode="auto">
          <a:xfrm>
            <a:off x="6272213" y="5667375"/>
            <a:ext cx="238125" cy="2381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en-US" b="1">
              <a:latin typeface="Times" pitchFamily="84" charset="0"/>
            </a:endParaRPr>
          </a:p>
        </p:txBody>
      </p:sp>
      <p:sp>
        <p:nvSpPr>
          <p:cNvPr id="136314" name="Oval 124"/>
          <p:cNvSpPr>
            <a:spLocks noChangeArrowheads="1"/>
          </p:cNvSpPr>
          <p:nvPr/>
        </p:nvSpPr>
        <p:spPr bwMode="auto">
          <a:xfrm>
            <a:off x="5778500" y="6088063"/>
            <a:ext cx="136525" cy="136525"/>
          </a:xfrm>
          <a:prstGeom prst="ellipse">
            <a:avLst/>
          </a:prstGeom>
          <a:solidFill>
            <a:srgbClr val="009B9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en-US" b="1">
              <a:latin typeface="Times" pitchFamily="84" charset="0"/>
            </a:endParaRPr>
          </a:p>
        </p:txBody>
      </p:sp>
      <p:sp>
        <p:nvSpPr>
          <p:cNvPr id="136315" name="Text Box 31"/>
          <p:cNvSpPr txBox="1">
            <a:spLocks noChangeArrowheads="1"/>
          </p:cNvSpPr>
          <p:nvPr/>
        </p:nvSpPr>
        <p:spPr bwMode="auto">
          <a:xfrm>
            <a:off x="5813425" y="6089650"/>
            <a:ext cx="93663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0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36316" name="Oval 126"/>
          <p:cNvSpPr>
            <a:spLocks noChangeArrowheads="1"/>
          </p:cNvSpPr>
          <p:nvPr/>
        </p:nvSpPr>
        <p:spPr bwMode="auto">
          <a:xfrm>
            <a:off x="1665288" y="6089650"/>
            <a:ext cx="136525" cy="136525"/>
          </a:xfrm>
          <a:prstGeom prst="ellipse">
            <a:avLst/>
          </a:prstGeom>
          <a:solidFill>
            <a:srgbClr val="8981B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en-US" b="1">
              <a:latin typeface="Times" pitchFamily="84" charset="0"/>
            </a:endParaRPr>
          </a:p>
        </p:txBody>
      </p:sp>
      <p:sp>
        <p:nvSpPr>
          <p:cNvPr id="136317" name="Text Box 31"/>
          <p:cNvSpPr txBox="1">
            <a:spLocks noChangeArrowheads="1"/>
          </p:cNvSpPr>
          <p:nvPr/>
        </p:nvSpPr>
        <p:spPr bwMode="auto">
          <a:xfrm>
            <a:off x="1700213" y="6091238"/>
            <a:ext cx="93662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0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36318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0"/>
            <a:ext cx="19812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en-US" sz="1200">
                <a:latin typeface="Arial" charset="0"/>
              </a:rPr>
              <a:t>Figure 12.2</a:t>
            </a:r>
          </a:p>
        </p:txBody>
      </p:sp>
    </p:spTree>
    <p:extLst>
      <p:ext uri="{BB962C8B-B14F-4D97-AF65-F5344CB8AC3E}">
        <p14:creationId xmlns:p14="http://schemas.microsoft.com/office/powerpoint/2010/main" val="23845040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TEXT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347</Words>
  <Application>Microsoft Office PowerPoint</Application>
  <PresentationFormat>On-screen Show (4:3)</PresentationFormat>
  <Paragraphs>144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Tahoma</vt:lpstr>
      <vt:lpstr>Times</vt:lpstr>
      <vt:lpstr>Times New Roman</vt:lpstr>
      <vt:lpstr>Office Theme</vt:lpstr>
      <vt:lpstr>PowerPoint Presentation</vt:lpstr>
      <vt:lpstr>You Must Know</vt:lpstr>
      <vt:lpstr>Overview: Locating Genes Along Chromosomes</vt:lpstr>
      <vt:lpstr>Figure 12.1</vt:lpstr>
      <vt:lpstr>Concept 12.1: Mendelian inheritance has its physical basis in the behavior of chromosomes</vt:lpstr>
      <vt:lpstr>Figure 12.2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lauren.wingard</dc:creator>
  <cp:lastModifiedBy>Lauren Wingard</cp:lastModifiedBy>
  <cp:revision>3</cp:revision>
  <dcterms:created xsi:type="dcterms:W3CDTF">2015-01-04T15:58:23Z</dcterms:created>
  <dcterms:modified xsi:type="dcterms:W3CDTF">2018-12-06T13:16:49Z</dcterms:modified>
</cp:coreProperties>
</file>