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1" r:id="rId3"/>
    <p:sldId id="280" r:id="rId4"/>
    <p:sldId id="274" r:id="rId5"/>
    <p:sldId id="275" r:id="rId6"/>
    <p:sldId id="283" r:id="rId7"/>
    <p:sldId id="282" r:id="rId8"/>
    <p:sldId id="284" r:id="rId9"/>
    <p:sldId id="263" r:id="rId10"/>
    <p:sldId id="273" r:id="rId11"/>
    <p:sldId id="264" r:id="rId12"/>
    <p:sldId id="276" r:id="rId13"/>
    <p:sldId id="277" r:id="rId14"/>
    <p:sldId id="278"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46" autoAdjust="0"/>
  </p:normalViewPr>
  <p:slideViewPr>
    <p:cSldViewPr>
      <p:cViewPr varScale="1">
        <p:scale>
          <a:sx n="55" d="100"/>
          <a:sy n="55" d="100"/>
        </p:scale>
        <p:origin x="2242"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34D47-B8C9-4250-AA53-01E87577D3C1}" type="datetimeFigureOut">
              <a:rPr lang="en-US" smtClean="0"/>
              <a:t>12/20/2019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41297-2115-4E5E-BD0C-D9DCD1A63AA6}" type="slidenum">
              <a:rPr lang="en-US" smtClean="0"/>
              <a:t>‹#›</a:t>
            </a:fld>
            <a:endParaRPr lang="en-US"/>
          </a:p>
        </p:txBody>
      </p:sp>
    </p:spTree>
    <p:extLst>
      <p:ext uri="{BB962C8B-B14F-4D97-AF65-F5344CB8AC3E}">
        <p14:creationId xmlns:p14="http://schemas.microsoft.com/office/powerpoint/2010/main" val="1555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38859AF4-FADB-4DC5-B91F-1DCF50700853}" type="slidenum">
              <a:rPr lang="en-US" altLang="en-US" smtClean="0"/>
              <a:pPr>
                <a:spcBef>
                  <a:spcPct val="0"/>
                </a:spcBef>
              </a:pPr>
              <a:t>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B5481D5-582E-470D-97D8-B98CD76AE2CA}" type="slidenum">
              <a:rPr lang="en-US"/>
              <a:pPr/>
              <a:t>12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292100" indent="-292100" eaLnBrk="1" hangingPunct="1"/>
            <a:r>
              <a:rPr lang="en-US" altLang="en-US" dirty="0"/>
              <a:t>Breakage of a chromosome can lead to four types of changes in chromosome structure</a:t>
            </a:r>
          </a:p>
          <a:p>
            <a:pPr marL="723900" lvl="1" indent="-266700" eaLnBrk="1" hangingPunct="1"/>
            <a:r>
              <a:rPr lang="en-US" altLang="en-US" b="1" dirty="0"/>
              <a:t>Deletion </a:t>
            </a:r>
            <a:r>
              <a:rPr lang="en-US" altLang="en-US" dirty="0"/>
              <a:t>removes a chromosomal segment.</a:t>
            </a:r>
          </a:p>
          <a:p>
            <a:pPr marL="723900" lvl="1" indent="-266700" eaLnBrk="1" hangingPunct="1"/>
            <a:r>
              <a:rPr lang="en-US" altLang="en-US" b="1" dirty="0"/>
              <a:t>Duplication </a:t>
            </a:r>
            <a:r>
              <a:rPr lang="en-US" altLang="en-US" dirty="0"/>
              <a:t>repeats a segment.</a:t>
            </a:r>
          </a:p>
          <a:p>
            <a:pPr marL="723900" lvl="1" indent="-266700" eaLnBrk="1" hangingPunct="1"/>
            <a:r>
              <a:rPr lang="en-US" altLang="en-US" b="1" dirty="0"/>
              <a:t>Inversion </a:t>
            </a:r>
            <a:r>
              <a:rPr lang="en-US" altLang="en-US" dirty="0"/>
              <a:t>reverses orientation of a segment within a chromosome.</a:t>
            </a:r>
          </a:p>
          <a:p>
            <a:pPr marL="723900" lvl="1" indent="-266700" eaLnBrk="1" hangingPunct="1"/>
            <a:r>
              <a:rPr lang="en-US" altLang="en-US" b="1" dirty="0"/>
              <a:t>Translocation </a:t>
            </a:r>
            <a:r>
              <a:rPr lang="en-US" altLang="en-US" dirty="0"/>
              <a:t>moves a segment from one chromosome to another.</a:t>
            </a:r>
          </a:p>
          <a:p>
            <a:pPr marL="292100" indent="-292100" eaLnBrk="1" hangingPunct="1"/>
            <a:endParaRPr lang="en-US" altLang="en-US" dirty="0"/>
          </a:p>
          <a:p>
            <a:pPr marL="350838" indent="-350838" eaLnBrk="1" hangingPunct="1"/>
            <a:r>
              <a:rPr lang="en-US" altLang="en-US" dirty="0"/>
              <a:t>Large-scale chromosomal alterations in humans and other mammals often lead to spontaneous abortions (miscarriages) or cause a variety of developmental disorders.</a:t>
            </a:r>
          </a:p>
          <a:p>
            <a:pPr marL="350838" indent="-350838" eaLnBrk="1" hangingPunct="1"/>
            <a:r>
              <a:rPr lang="en-US" altLang="en-US" dirty="0"/>
              <a:t>Plants tolerate such genetic changes better than animals do.</a:t>
            </a:r>
          </a:p>
          <a:p>
            <a:pPr marL="292100" indent="-292100" eaLnBrk="1" hangingPunct="1"/>
            <a:endParaRPr lang="en-US" altLang="en-US" dirty="0"/>
          </a:p>
          <a:p>
            <a:pPr marL="292100" indent="-292100" eaLnBrk="1" hangingPunct="1"/>
            <a:r>
              <a:rPr lang="en-US" altLang="en-US" dirty="0"/>
              <a:t>A diploid embryo that is homozygous for a large deletion is likely missing a number of essential genes; such a condition is generally lethal.</a:t>
            </a:r>
          </a:p>
          <a:p>
            <a:pPr marL="292100" indent="-292100" eaLnBrk="1" hangingPunct="1"/>
            <a:r>
              <a:rPr lang="en-US" altLang="en-US" dirty="0"/>
              <a:t>Duplications and translocations also tend to be harmful.</a:t>
            </a:r>
          </a:p>
          <a:p>
            <a:pPr marL="292100" indent="-292100" eaLnBrk="1" hangingPunct="1"/>
            <a:r>
              <a:rPr lang="en-US" altLang="en-US" dirty="0"/>
              <a:t>In inversions, the balance of genes is normal but phenotype may be influenced if the expression of genes is altered.</a:t>
            </a:r>
          </a:p>
          <a:p>
            <a:pPr eaLnBrk="1" hangingPunct="1"/>
            <a:endParaRPr lang="en-US" dirty="0"/>
          </a:p>
        </p:txBody>
      </p:sp>
    </p:spTree>
    <p:extLst>
      <p:ext uri="{BB962C8B-B14F-4D97-AF65-F5344CB8AC3E}">
        <p14:creationId xmlns:p14="http://schemas.microsoft.com/office/powerpoint/2010/main" val="173084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B5481D5-582E-470D-97D8-B98CD76AE2CA}" type="slidenum">
              <a:rPr lang="en-US"/>
              <a:pPr/>
              <a:t>13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8550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B5481D5-582E-470D-97D8-B98CD76AE2CA}" type="slidenum">
              <a:rPr lang="en-US"/>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305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B5481D5-582E-470D-97D8-B98CD76AE2CA}" type="slidenum">
              <a:rPr lang="en-US"/>
              <a:pPr/>
              <a:t>15</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8502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848170"/>
            <a:ext cx="297180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4EA24C3C-F86A-49B2-B69A-5CCD3E8D2F88}" type="slidenum">
              <a:rPr lang="en-US" altLang="en-US">
                <a:latin typeface="Times" pitchFamily="84" charset="0"/>
              </a:rPr>
              <a:pPr algn="r">
                <a:spcBef>
                  <a:spcPct val="0"/>
                </a:spcBef>
              </a:pPr>
              <a:t>16</a:t>
            </a:fld>
            <a:endParaRPr lang="en-US" altLang="en-US">
              <a:latin typeface="Times" pitchFamily="84"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914400" y="4424085"/>
            <a:ext cx="5029200" cy="4191238"/>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12.8 X inactivation and the tortoiseshell cat</a:t>
            </a:r>
          </a:p>
        </p:txBody>
      </p:sp>
    </p:spTree>
    <p:extLst>
      <p:ext uri="{BB962C8B-B14F-4D97-AF65-F5344CB8AC3E}">
        <p14:creationId xmlns:p14="http://schemas.microsoft.com/office/powerpoint/2010/main" val="379903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100" indent="-292100" eaLnBrk="1" hangingPunct="1"/>
            <a:r>
              <a:rPr lang="en-US" altLang="en-US" dirty="0"/>
              <a:t>In mammalian females, one of the two X chromosomes in each cell is randomly inactivated during embryonic development. </a:t>
            </a:r>
          </a:p>
          <a:p>
            <a:pPr marL="292100" indent="-292100" eaLnBrk="1" hangingPunct="1"/>
            <a:r>
              <a:rPr lang="en-US" altLang="en-US" dirty="0"/>
              <a:t>The inactive X condenses into a </a:t>
            </a:r>
            <a:r>
              <a:rPr lang="en-US" altLang="en-US" b="1" dirty="0"/>
              <a:t>Barr body.</a:t>
            </a:r>
          </a:p>
          <a:p>
            <a:pPr marL="292100" indent="-292100" eaLnBrk="1" hangingPunct="1"/>
            <a:r>
              <a:rPr lang="en-US" altLang="en-US" dirty="0"/>
              <a:t>If a female is heterozygous for a particular gene located on the X chromosome, she will be a mosaic for that character.</a:t>
            </a:r>
          </a:p>
          <a:p>
            <a:endParaRPr lang="en-US" dirty="0"/>
          </a:p>
        </p:txBody>
      </p:sp>
      <p:sp>
        <p:nvSpPr>
          <p:cNvPr id="4" name="Slide Number Placeholder 3"/>
          <p:cNvSpPr>
            <a:spLocks noGrp="1"/>
          </p:cNvSpPr>
          <p:nvPr>
            <p:ph type="sldNum" sz="quarter" idx="10"/>
          </p:nvPr>
        </p:nvSpPr>
        <p:spPr/>
        <p:txBody>
          <a:bodyPr/>
          <a:lstStyle/>
          <a:p>
            <a:fld id="{F2E9C607-1FB0-43F0-BD78-0C88920EFD75}" type="slidenum">
              <a:rPr lang="en-US" smtClean="0"/>
              <a:t>3</a:t>
            </a:fld>
            <a:endParaRPr lang="en-US"/>
          </a:p>
        </p:txBody>
      </p:sp>
    </p:spTree>
    <p:extLst>
      <p:ext uri="{BB962C8B-B14F-4D97-AF65-F5344CB8AC3E}">
        <p14:creationId xmlns:p14="http://schemas.microsoft.com/office/powerpoint/2010/main" val="320201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1"/>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D71A6143-0B6F-4355-86D9-F49ED914AEA6}" type="slidenum">
              <a:rPr lang="en-US" altLang="en-US">
                <a:latin typeface="Times" pitchFamily="84" charset="0"/>
              </a:rPr>
              <a:pPr algn="r">
                <a:spcBef>
                  <a:spcPct val="0"/>
                </a:spcBef>
              </a:pPr>
              <a:t>4</a:t>
            </a:fld>
            <a:endParaRPr lang="en-US" altLang="en-US">
              <a:latin typeface="Times" pitchFamily="84"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4400" y="4343401"/>
            <a:ext cx="5029200" cy="411479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Times New Roman" pitchFamily="84" charset="0"/>
                <a:ea typeface="ＭＳ Ｐゴシック" pitchFamily="84" charset="-128"/>
              </a:rPr>
              <a:t>Figure 10.8 Exploring meiosis in an animal cell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9C364568-31DD-4ECE-B9E3-BC7D63078E16}" type="slidenum">
              <a:rPr lang="en-US" altLang="en-US">
                <a:latin typeface="Times" pitchFamily="84" charset="0"/>
              </a:rPr>
              <a:pPr algn="r">
                <a:spcBef>
                  <a:spcPct val="0"/>
                </a:spcBef>
              </a:pPr>
              <a:t>5</a:t>
            </a:fld>
            <a:endParaRPr lang="en-US" altLang="en-US">
              <a:latin typeface="Times" pitchFamily="84"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latin typeface="Times New Roman" pitchFamily="84" charset="0"/>
              <a:ea typeface="ＭＳ Ｐゴシック" pitchFamily="84" charset="-128"/>
            </a:endParaRPr>
          </a:p>
        </p:txBody>
      </p:sp>
    </p:spTree>
    <p:extLst>
      <p:ext uri="{BB962C8B-B14F-4D97-AF65-F5344CB8AC3E}">
        <p14:creationId xmlns:p14="http://schemas.microsoft.com/office/powerpoint/2010/main" val="50600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with Down syndrome tend to have distinct facial features. They have some level of intellectual disability, which is usually mild to moderate. Children with Down syndrome usually develop more slowly than their peers. They can take longer to learn to walk, talk, and care for themselves.</a:t>
            </a:r>
          </a:p>
          <a:p>
            <a:r>
              <a:rPr lang="en-US" sz="1200" b="0" i="0" kern="1200" dirty="0">
                <a:solidFill>
                  <a:schemeClr val="tx1"/>
                </a:solidFill>
                <a:effectLst/>
                <a:latin typeface="+mn-lt"/>
                <a:ea typeface="+mn-ea"/>
                <a:cs typeface="+mn-cs"/>
              </a:rPr>
              <a:t>People with Down syndrome are at an increased risk of having certain medical issues. These including respiratory infections, problems with the gastrointestinal (digestive) tract, leukemia (a blood cancer), eye problems, hearing loss, and hypothyroidism. Many babies are born with heart conditions, and heart problems can also appear later in life. Because of these issues, people with Down syndrome have a life expectancy that is shorter than average—about 60 years. (You don’t need to remember the specifics of this.)</a:t>
            </a:r>
          </a:p>
          <a:p>
            <a:endParaRPr lang="en-US" dirty="0"/>
          </a:p>
        </p:txBody>
      </p:sp>
      <p:sp>
        <p:nvSpPr>
          <p:cNvPr id="4" name="Slide Number Placeholder 3"/>
          <p:cNvSpPr>
            <a:spLocks noGrp="1"/>
          </p:cNvSpPr>
          <p:nvPr>
            <p:ph type="sldNum" sz="quarter" idx="5"/>
          </p:nvPr>
        </p:nvSpPr>
        <p:spPr/>
        <p:txBody>
          <a:bodyPr/>
          <a:lstStyle/>
          <a:p>
            <a:fld id="{1E441297-2115-4E5E-BD0C-D9DCD1A63AA6}" type="slidenum">
              <a:rPr lang="en-US" smtClean="0"/>
              <a:t>6</a:t>
            </a:fld>
            <a:endParaRPr lang="en-US"/>
          </a:p>
        </p:txBody>
      </p:sp>
    </p:spTree>
    <p:extLst>
      <p:ext uri="{BB962C8B-B14F-4D97-AF65-F5344CB8AC3E}">
        <p14:creationId xmlns:p14="http://schemas.microsoft.com/office/powerpoint/2010/main" val="274005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Turner syndrome affects growth and sexual development. Without intervention, girls with this disorder are much shorter than average. And because their ovaries (which produce eggs, as well as the sex hormones estrogen and progesterone) do not fully develop and mature, most do not begin puberty on their own. (You don’t need to remember the specifics of this.)</a:t>
            </a:r>
            <a:endParaRPr lang="en-US" dirty="0"/>
          </a:p>
        </p:txBody>
      </p:sp>
      <p:sp>
        <p:nvSpPr>
          <p:cNvPr id="4" name="Slide Number Placeholder 3"/>
          <p:cNvSpPr>
            <a:spLocks noGrp="1"/>
          </p:cNvSpPr>
          <p:nvPr>
            <p:ph type="sldNum" sz="quarter" idx="5"/>
          </p:nvPr>
        </p:nvSpPr>
        <p:spPr/>
        <p:txBody>
          <a:bodyPr/>
          <a:lstStyle/>
          <a:p>
            <a:fld id="{1E441297-2115-4E5E-BD0C-D9DCD1A63AA6}" type="slidenum">
              <a:rPr lang="en-US" smtClean="0"/>
              <a:t>7</a:t>
            </a:fld>
            <a:endParaRPr lang="en-US"/>
          </a:p>
        </p:txBody>
      </p:sp>
    </p:spTree>
    <p:extLst>
      <p:ext uri="{BB962C8B-B14F-4D97-AF65-F5344CB8AC3E}">
        <p14:creationId xmlns:p14="http://schemas.microsoft.com/office/powerpoint/2010/main" val="98315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XXY chromosome arrangement affects primarily sexual development. Typically, testes don't fully develop, and the levels of the hormone testosterone (important for male sexual development) are lower than average. As adults, nearly all XXY males are unable to make sperm and so cannot have biological children. Many men discover their condition only after they seek medical help for infertility.</a:t>
            </a:r>
          </a:p>
          <a:p>
            <a:r>
              <a:rPr lang="en-US" sz="1200" b="0" i="0" kern="1200" dirty="0">
                <a:solidFill>
                  <a:schemeClr val="tx1"/>
                </a:solidFill>
                <a:effectLst/>
                <a:latin typeface="+mn-lt"/>
                <a:ea typeface="+mn-ea"/>
                <a:cs typeface="+mn-cs"/>
              </a:rPr>
              <a:t>The features of XXY (Klinefelter syndrome) can be very subtle and are highly varied. Children and adults may be taller than average, with proportionally longer arms and legs, and they may have less-muscular bodies, more belly fat, wider hips, narrower shoulders, or minor to moderate learning disabilities. Changes that appear at puberty can include low growth of facial and body hair, development of breast tissue, and small testes.</a:t>
            </a:r>
          </a:p>
          <a:p>
            <a:r>
              <a:rPr lang="en-US" sz="1200" b="0" i="0" kern="1200" dirty="0">
                <a:solidFill>
                  <a:schemeClr val="tx1"/>
                </a:solidFill>
                <a:effectLst/>
                <a:latin typeface="+mn-lt"/>
                <a:ea typeface="+mn-ea"/>
                <a:cs typeface="+mn-cs"/>
              </a:rPr>
              <a:t>XXY individuals are also more likely to develop certain medical conditions, including osteoporosis (weak bones), varicose veins, type 2 diabetes, and heart valve defects. As adults, they are just as likely as XX females to develop breast cancer and certain autoimmune disorders.</a:t>
            </a:r>
          </a:p>
          <a:p>
            <a:r>
              <a:rPr lang="en-US" dirty="0"/>
              <a:t>(You don’t need to remember this.)</a:t>
            </a:r>
          </a:p>
        </p:txBody>
      </p:sp>
      <p:sp>
        <p:nvSpPr>
          <p:cNvPr id="4" name="Slide Number Placeholder 3"/>
          <p:cNvSpPr>
            <a:spLocks noGrp="1"/>
          </p:cNvSpPr>
          <p:nvPr>
            <p:ph type="sldNum" sz="quarter" idx="5"/>
          </p:nvPr>
        </p:nvSpPr>
        <p:spPr/>
        <p:txBody>
          <a:bodyPr/>
          <a:lstStyle/>
          <a:p>
            <a:fld id="{1E441297-2115-4E5E-BD0C-D9DCD1A63AA6}" type="slidenum">
              <a:rPr lang="en-US" smtClean="0"/>
              <a:t>8</a:t>
            </a:fld>
            <a:endParaRPr lang="en-US"/>
          </a:p>
        </p:txBody>
      </p:sp>
    </p:spTree>
    <p:extLst>
      <p:ext uri="{BB962C8B-B14F-4D97-AF65-F5344CB8AC3E}">
        <p14:creationId xmlns:p14="http://schemas.microsoft.com/office/powerpoint/2010/main" val="226112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37931725" indent="-37474525"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0D0A5D48-24CF-4147-BBC2-CCDBE738DDEA}" type="slidenum">
              <a:rPr lang="en-US" altLang="en-US">
                <a:latin typeface="Times" pitchFamily="84" charset="0"/>
              </a:rPr>
              <a:pPr algn="r">
                <a:spcBef>
                  <a:spcPct val="0"/>
                </a:spcBef>
              </a:pPr>
              <a:t>9</a:t>
            </a:fld>
            <a:endParaRPr lang="en-US" altLang="en-US">
              <a:latin typeface="Times" pitchFamily="84"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latin typeface="Times New Roman" pitchFamily="84" charset="0"/>
                <a:ea typeface="ＭＳ Ｐゴシック" pitchFamily="84" charset="-128"/>
              </a:rPr>
              <a:t>You won’t need to remember the specifics of butterfly sex-determination for the</a:t>
            </a:r>
            <a:r>
              <a:rPr lang="en-US" altLang="en-US" baseline="0" dirty="0">
                <a:latin typeface="Times New Roman" pitchFamily="84" charset="0"/>
                <a:ea typeface="ＭＳ Ｐゴシック" pitchFamily="84" charset="-128"/>
              </a:rPr>
              <a:t> test.</a:t>
            </a:r>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a triploid cell may arise is by the fertilization of an abnormal</a:t>
            </a:r>
            <a:r>
              <a:rPr lang="en-US" baseline="0" dirty="0"/>
              <a:t> diploid egg produced by nondisjunction of all of this chromosomes.  </a:t>
            </a:r>
            <a:r>
              <a:rPr lang="en-US" baseline="0" dirty="0" err="1"/>
              <a:t>Tetraploidy</a:t>
            </a:r>
            <a:r>
              <a:rPr lang="en-US" baseline="0" dirty="0"/>
              <a:t> could result from the failure of a 2n zygote to divide after replicating its chromosomes  Subsequent normal mitotic divisions would then produce a 4n embryo.</a:t>
            </a:r>
            <a:endParaRPr lang="en-US" dirty="0"/>
          </a:p>
        </p:txBody>
      </p:sp>
      <p:sp>
        <p:nvSpPr>
          <p:cNvPr id="4" name="Slide Number Placeholder 3"/>
          <p:cNvSpPr>
            <a:spLocks noGrp="1"/>
          </p:cNvSpPr>
          <p:nvPr>
            <p:ph type="sldNum" sz="quarter" idx="10"/>
          </p:nvPr>
        </p:nvSpPr>
        <p:spPr/>
        <p:txBody>
          <a:bodyPr/>
          <a:lstStyle/>
          <a:p>
            <a:fld id="{1E441297-2115-4E5E-BD0C-D9DCD1A63AA6}" type="slidenum">
              <a:rPr lang="en-US" smtClean="0"/>
              <a:t>11</a:t>
            </a:fld>
            <a:endParaRPr lang="en-US"/>
          </a:p>
        </p:txBody>
      </p:sp>
    </p:spTree>
    <p:extLst>
      <p:ext uri="{BB962C8B-B14F-4D97-AF65-F5344CB8AC3E}">
        <p14:creationId xmlns:p14="http://schemas.microsoft.com/office/powerpoint/2010/main" val="196366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7B76ED-EB77-4B23-B986-9E55BE1D3B9A}"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82489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76ED-EB77-4B23-B986-9E55BE1D3B9A}"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309213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76ED-EB77-4B23-B986-9E55BE1D3B9A}"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57163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877C44F-AF67-4C30-BF94-153C1A34E7D0}"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70238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B76ED-EB77-4B23-B986-9E55BE1D3B9A}"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122772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7B76ED-EB77-4B23-B986-9E55BE1D3B9A}"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191856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B76ED-EB77-4B23-B986-9E55BE1D3B9A}"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42198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B76ED-EB77-4B23-B986-9E55BE1D3B9A}"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135528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7B76ED-EB77-4B23-B986-9E55BE1D3B9A}"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44012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B76ED-EB77-4B23-B986-9E55BE1D3B9A}"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141584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B76ED-EB77-4B23-B986-9E55BE1D3B9A}"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401801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7B76ED-EB77-4B23-B986-9E55BE1D3B9A}"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965AD-7CDA-41BC-B1AF-68007F0B899B}" type="slidenum">
              <a:rPr lang="en-US" smtClean="0"/>
              <a:t>‹#›</a:t>
            </a:fld>
            <a:endParaRPr lang="en-US"/>
          </a:p>
        </p:txBody>
      </p:sp>
    </p:spTree>
    <p:extLst>
      <p:ext uri="{BB962C8B-B14F-4D97-AF65-F5344CB8AC3E}">
        <p14:creationId xmlns:p14="http://schemas.microsoft.com/office/powerpoint/2010/main" val="42812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B76ED-EB77-4B23-B986-9E55BE1D3B9A}" type="datetimeFigureOut">
              <a:rPr lang="en-US" smtClean="0"/>
              <a:t>12/20/2019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65AD-7CDA-41BC-B1AF-68007F0B899B}" type="slidenum">
              <a:rPr lang="en-US" smtClean="0"/>
              <a:t>‹#›</a:t>
            </a:fld>
            <a:endParaRPr lang="en-US"/>
          </a:p>
        </p:txBody>
      </p:sp>
    </p:spTree>
    <p:extLst>
      <p:ext uri="{BB962C8B-B14F-4D97-AF65-F5344CB8AC3E}">
        <p14:creationId xmlns:p14="http://schemas.microsoft.com/office/powerpoint/2010/main" val="401741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84" charset="0"/>
              </a:rPr>
              <a:t>0</a:t>
            </a:r>
          </a:p>
        </p:txBody>
      </p:sp>
      <p:sp>
        <p:nvSpPr>
          <p:cNvPr id="4099" name="Text Box 8"/>
          <p:cNvSpPr txBox="1">
            <a:spLocks noChangeArrowheads="1"/>
          </p:cNvSpPr>
          <p:nvPr/>
        </p:nvSpPr>
        <p:spPr bwMode="auto">
          <a:xfrm>
            <a:off x="528638" y="1098550"/>
            <a:ext cx="86153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Chapter 12</a:t>
            </a:r>
          </a:p>
        </p:txBody>
      </p:sp>
      <p:sp>
        <p:nvSpPr>
          <p:cNvPr id="2" name="Subtitle 1"/>
          <p:cNvSpPr>
            <a:spLocks noGrp="1"/>
          </p:cNvSpPr>
          <p:nvPr>
            <p:ph type="subTitle" idx="1"/>
          </p:nvPr>
        </p:nvSpPr>
        <p:spPr/>
        <p:txBody>
          <a:bodyPr/>
          <a:lstStyle/>
          <a:p>
            <a:r>
              <a:rPr lang="en-US" dirty="0"/>
              <a:t>Alterations of Chromosomes</a:t>
            </a:r>
          </a:p>
        </p:txBody>
      </p:sp>
    </p:spTree>
    <p:custDataLst>
      <p:tags r:id="rId1"/>
    </p:custDataLst>
    <p:extLst>
      <p:ext uri="{BB962C8B-B14F-4D97-AF65-F5344CB8AC3E}">
        <p14:creationId xmlns:p14="http://schemas.microsoft.com/office/powerpoint/2010/main" val="196746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4371"/>
            <a:ext cx="8591647"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12_UN05Test_Q10-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2362200" y="5461747"/>
            <a:ext cx="680463" cy="130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910" y="5542"/>
            <a:ext cx="2012149" cy="756458"/>
          </a:xfrm>
        </p:spPr>
        <p:txBody>
          <a:bodyPr>
            <a:normAutofit fontScale="90000"/>
          </a:bodyPr>
          <a:lstStyle/>
          <a:p>
            <a:r>
              <a:rPr lang="en-US" dirty="0"/>
              <a:t>mitosis</a:t>
            </a:r>
          </a:p>
        </p:txBody>
      </p:sp>
      <p:pic>
        <p:nvPicPr>
          <p:cNvPr id="11" name="Picture 3" descr="12_UN05Test_Q10-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a:stretch/>
        </p:blipFill>
        <p:spPr bwMode="auto">
          <a:xfrm>
            <a:off x="7921791" y="5377519"/>
            <a:ext cx="768015" cy="147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84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arlsbadstrawberrycompany.com/strawber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801" y="3974940"/>
            <a:ext cx="3304395" cy="275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https://62e528761d0685343e1c-f3d1b99a743ffa4142d9d7f1978d9686.ssl.cf2.rackcdn.com/files/12817/wide_article/width926x450/tpwtc3p5-13419763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4862" y="3399003"/>
            <a:ext cx="29162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52400"/>
            <a:ext cx="8229600" cy="4525963"/>
          </a:xfrm>
        </p:spPr>
        <p:txBody>
          <a:bodyPr/>
          <a:lstStyle/>
          <a:p>
            <a:pPr marL="292100" indent="-292100"/>
            <a:r>
              <a:rPr lang="en-US" altLang="en-US" b="1" dirty="0"/>
              <a:t>Polyploidy </a:t>
            </a:r>
            <a:r>
              <a:rPr lang="en-US" altLang="en-US" dirty="0"/>
              <a:t>is a condition in which an organism has more than two complete sets of chromosomes</a:t>
            </a:r>
          </a:p>
          <a:p>
            <a:pPr marL="736600" lvl="1" indent="-279400"/>
            <a:r>
              <a:rPr lang="en-US" altLang="en-US" dirty="0" err="1"/>
              <a:t>Triploidy</a:t>
            </a:r>
            <a:r>
              <a:rPr lang="en-US" altLang="en-US" dirty="0"/>
              <a:t> (3</a:t>
            </a:r>
            <a:r>
              <a:rPr lang="en-US" altLang="en-US" i="1" dirty="0"/>
              <a:t>n</a:t>
            </a:r>
            <a:r>
              <a:rPr lang="en-US" altLang="en-US" dirty="0"/>
              <a:t>) is three sets of chromosomes</a:t>
            </a:r>
          </a:p>
          <a:p>
            <a:pPr marL="736600" lvl="1" indent="-279400"/>
            <a:r>
              <a:rPr lang="en-US" altLang="en-US" dirty="0" err="1"/>
              <a:t>Tetraploidy</a:t>
            </a:r>
            <a:r>
              <a:rPr lang="en-US" altLang="en-US" dirty="0"/>
              <a:t> (4</a:t>
            </a:r>
            <a:r>
              <a:rPr lang="en-US" altLang="en-US" i="1" dirty="0"/>
              <a:t>n</a:t>
            </a:r>
            <a:r>
              <a:rPr lang="en-US" altLang="en-US" dirty="0"/>
              <a:t>) is four sets of chromosomes</a:t>
            </a:r>
          </a:p>
          <a:p>
            <a:pPr marL="292100" indent="-292100"/>
            <a:r>
              <a:rPr lang="en-US" altLang="en-US" dirty="0"/>
              <a:t>Polyploidy is common in plants, but not animals</a:t>
            </a:r>
          </a:p>
          <a:p>
            <a:endParaRPr lang="en-US" dirty="0"/>
          </a:p>
        </p:txBody>
      </p:sp>
      <p:sp>
        <p:nvSpPr>
          <p:cNvPr id="4" name="TextBox 3"/>
          <p:cNvSpPr txBox="1"/>
          <p:nvPr/>
        </p:nvSpPr>
        <p:spPr>
          <a:xfrm>
            <a:off x="228600" y="5562600"/>
            <a:ext cx="3048000" cy="646331"/>
          </a:xfrm>
          <a:prstGeom prst="rect">
            <a:avLst/>
          </a:prstGeom>
          <a:noFill/>
        </p:spPr>
        <p:txBody>
          <a:bodyPr wrap="square" rtlCol="0">
            <a:spAutoFit/>
          </a:bodyPr>
          <a:lstStyle/>
          <a:p>
            <a:r>
              <a:rPr lang="en-US" sz="3600" dirty="0" err="1"/>
              <a:t>Octiploid</a:t>
            </a:r>
            <a:r>
              <a:rPr lang="en-US" sz="3600" dirty="0"/>
              <a:t> (8n)!</a:t>
            </a:r>
          </a:p>
        </p:txBody>
      </p:sp>
    </p:spTree>
    <p:extLst>
      <p:ext uri="{BB962C8B-B14F-4D97-AF65-F5344CB8AC3E}">
        <p14:creationId xmlns:p14="http://schemas.microsoft.com/office/powerpoint/2010/main" val="25375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2000"/>
                                        <p:tgtEl>
                                          <p:spTgt spid="6146"/>
                                        </p:tgtEl>
                                      </p:cBhvr>
                                    </p:animEffect>
                                    <p:anim calcmode="lin" valueType="num">
                                      <p:cBhvr>
                                        <p:cTn id="28" dur="2000" fill="hold"/>
                                        <p:tgtEl>
                                          <p:spTgt spid="6146"/>
                                        </p:tgtEl>
                                        <p:attrNameLst>
                                          <p:attrName>ppt_w</p:attrName>
                                        </p:attrNameLst>
                                      </p:cBhvr>
                                      <p:tavLst>
                                        <p:tav tm="0" fmla="#ppt_w*sin(2.5*pi*$)">
                                          <p:val>
                                            <p:fltVal val="0"/>
                                          </p:val>
                                        </p:tav>
                                        <p:tav tm="100000">
                                          <p:val>
                                            <p:fltVal val="1"/>
                                          </p:val>
                                        </p:tav>
                                      </p:tavLst>
                                    </p:anim>
                                    <p:anim calcmode="lin" valueType="num">
                                      <p:cBhvr>
                                        <p:cTn id="29" dur="2000" fill="hold"/>
                                        <p:tgtEl>
                                          <p:spTgt spid="6146"/>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9" descr="bio_ch12_6195"/>
          <p:cNvPicPr>
            <a:picLocks noChangeAspect="1" noChangeArrowheads="1"/>
          </p:cNvPicPr>
          <p:nvPr/>
        </p:nvPicPr>
        <p:blipFill rotWithShape="1">
          <a:blip r:embed="rId3" cstate="print"/>
          <a:srcRect t="72280"/>
          <a:stretch/>
        </p:blipFill>
        <p:spPr bwMode="auto">
          <a:xfrm>
            <a:off x="1237384" y="2171991"/>
            <a:ext cx="6115050" cy="1019175"/>
          </a:xfrm>
          <a:prstGeom prst="rect">
            <a:avLst/>
          </a:prstGeom>
          <a:noFill/>
          <a:ln w="9525">
            <a:noFill/>
            <a:miter lim="800000"/>
            <a:headEnd/>
            <a:tailEnd/>
          </a:ln>
        </p:spPr>
      </p:pic>
      <p:sp>
        <p:nvSpPr>
          <p:cNvPr id="8195" name="Rectangle 7"/>
          <p:cNvSpPr>
            <a:spLocks noGrp="1" noChangeArrowheads="1"/>
          </p:cNvSpPr>
          <p:nvPr>
            <p:ph sz="half" idx="2"/>
          </p:nvPr>
        </p:nvSpPr>
        <p:spPr>
          <a:xfrm>
            <a:off x="361662" y="867793"/>
            <a:ext cx="8229600" cy="1543050"/>
          </a:xfrm>
        </p:spPr>
        <p:txBody>
          <a:bodyPr>
            <a:normAutofit/>
          </a:bodyPr>
          <a:lstStyle/>
          <a:p>
            <a:pPr marL="0" indent="0">
              <a:buNone/>
            </a:pPr>
            <a:endParaRPr lang="en-US" sz="3200" dirty="0"/>
          </a:p>
          <a:p>
            <a:pPr marL="514350" indent="-514350">
              <a:buFont typeface="+mj-lt"/>
              <a:buAutoNum type="alphaLcParenR"/>
            </a:pPr>
            <a:r>
              <a:rPr lang="en-US" sz="3200" dirty="0"/>
              <a:t>Translocation</a:t>
            </a:r>
          </a:p>
          <a:p>
            <a:pPr eaLnBrk="1" hangingPunct="1"/>
            <a:endParaRPr lang="en-US" sz="2800" dirty="0"/>
          </a:p>
        </p:txBody>
      </p:sp>
      <p:sp>
        <p:nvSpPr>
          <p:cNvPr id="152579" name="Rectangle 3"/>
          <p:cNvSpPr>
            <a:spLocks noGrp="1" noChangeArrowheads="1"/>
          </p:cNvSpPr>
          <p:nvPr>
            <p:ph type="body" sz="half" idx="1"/>
          </p:nvPr>
        </p:nvSpPr>
        <p:spPr>
          <a:xfrm>
            <a:off x="76200" y="139700"/>
            <a:ext cx="9067800" cy="1543050"/>
          </a:xfrm>
        </p:spPr>
        <p:txBody>
          <a:bodyPr>
            <a:normAutofit/>
          </a:bodyPr>
          <a:lstStyle/>
          <a:p>
            <a:pPr eaLnBrk="1" hangingPunct="1">
              <a:buFont typeface="Wingdings" pitchFamily="2" charset="2"/>
              <a:buNone/>
            </a:pPr>
            <a:r>
              <a:rPr lang="en-US" sz="4400" b="1" dirty="0">
                <a:latin typeface="+mj-lt"/>
              </a:rPr>
              <a:t>Alterations in chromosome structure</a:t>
            </a:r>
          </a:p>
        </p:txBody>
      </p:sp>
      <p:pic>
        <p:nvPicPr>
          <p:cNvPr id="10" name="Content Placeholder 5">
            <a:extLst>
              <a:ext uri="{FF2B5EF4-FFF2-40B4-BE49-F238E27FC236}">
                <a16:creationId xmlns:a16="http://schemas.microsoft.com/office/drawing/2014/main" id="{3E33F74A-9A38-4FA4-90E1-795D92964B8F}"/>
              </a:ext>
            </a:extLst>
          </p:cNvPr>
          <p:cNvPicPr>
            <a:picLocks noChangeAspect="1"/>
          </p:cNvPicPr>
          <p:nvPr/>
        </p:nvPicPr>
        <p:blipFill rotWithShape="1">
          <a:blip r:embed="rId4">
            <a:extLst>
              <a:ext uri="{28A0092B-C50C-407E-A947-70E740481C1C}">
                <a14:useLocalDpi xmlns:a14="http://schemas.microsoft.com/office/drawing/2010/main" val="0"/>
              </a:ext>
            </a:extLst>
          </a:blip>
          <a:srcRect r="82547"/>
          <a:stretch/>
        </p:blipFill>
        <p:spPr>
          <a:xfrm>
            <a:off x="231734" y="3429000"/>
            <a:ext cx="1555502" cy="3574977"/>
          </a:xfrm>
          <a:prstGeom prst="rect">
            <a:avLst/>
          </a:prstGeom>
        </p:spPr>
      </p:pic>
      <p:pic>
        <p:nvPicPr>
          <p:cNvPr id="6" name="Content Placeholder 5">
            <a:extLst>
              <a:ext uri="{FF2B5EF4-FFF2-40B4-BE49-F238E27FC236}">
                <a16:creationId xmlns:a16="http://schemas.microsoft.com/office/drawing/2014/main" id="{8BB0F91D-6E0E-4DCB-A1C1-7E400CC1417E}"/>
              </a:ext>
            </a:extLst>
          </p:cNvPr>
          <p:cNvPicPr>
            <a:picLocks noChangeAspect="1"/>
          </p:cNvPicPr>
          <p:nvPr/>
        </p:nvPicPr>
        <p:blipFill rotWithShape="1">
          <a:blip r:embed="rId4">
            <a:extLst>
              <a:ext uri="{28A0092B-C50C-407E-A947-70E740481C1C}">
                <a14:useLocalDpi xmlns:a14="http://schemas.microsoft.com/office/drawing/2010/main" val="0"/>
              </a:ext>
            </a:extLst>
          </a:blip>
          <a:srcRect l="18542" r="58295"/>
          <a:stretch/>
        </p:blipFill>
        <p:spPr>
          <a:xfrm>
            <a:off x="1884218" y="3429000"/>
            <a:ext cx="2064327" cy="3574977"/>
          </a:xfrm>
          <a:prstGeom prst="rect">
            <a:avLst/>
          </a:prstGeom>
        </p:spPr>
      </p:pic>
      <p:pic>
        <p:nvPicPr>
          <p:cNvPr id="7" name="Content Placeholder 5">
            <a:extLst>
              <a:ext uri="{FF2B5EF4-FFF2-40B4-BE49-F238E27FC236}">
                <a16:creationId xmlns:a16="http://schemas.microsoft.com/office/drawing/2014/main" id="{28C4DA68-F036-4859-9D92-CCEC60849F82}"/>
              </a:ext>
            </a:extLst>
          </p:cNvPr>
          <p:cNvPicPr>
            <a:picLocks noChangeAspect="1"/>
          </p:cNvPicPr>
          <p:nvPr/>
        </p:nvPicPr>
        <p:blipFill rotWithShape="1">
          <a:blip r:embed="rId4">
            <a:extLst>
              <a:ext uri="{28A0092B-C50C-407E-A947-70E740481C1C}">
                <a14:useLocalDpi xmlns:a14="http://schemas.microsoft.com/office/drawing/2010/main" val="0"/>
              </a:ext>
            </a:extLst>
          </a:blip>
          <a:srcRect l="44658" r="28759"/>
          <a:stretch/>
        </p:blipFill>
        <p:spPr>
          <a:xfrm>
            <a:off x="4211782" y="3429000"/>
            <a:ext cx="2369127" cy="3574977"/>
          </a:xfrm>
          <a:prstGeom prst="rect">
            <a:avLst/>
          </a:prstGeom>
        </p:spPr>
      </p:pic>
    </p:spTree>
    <p:extLst>
      <p:ext uri="{BB962C8B-B14F-4D97-AF65-F5344CB8AC3E}">
        <p14:creationId xmlns:p14="http://schemas.microsoft.com/office/powerpoint/2010/main" val="22048156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52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sz="half" idx="2"/>
          </p:nvPr>
        </p:nvSpPr>
        <p:spPr>
          <a:xfrm>
            <a:off x="361662" y="1086868"/>
            <a:ext cx="8229600" cy="1543050"/>
          </a:xfrm>
        </p:spPr>
        <p:txBody>
          <a:bodyPr/>
          <a:lstStyle/>
          <a:p>
            <a:pPr marL="0" indent="0">
              <a:buNone/>
            </a:pPr>
            <a:r>
              <a:rPr lang="en-US" sz="3200" dirty="0"/>
              <a:t>b)  Deletion</a:t>
            </a:r>
            <a:endParaRPr lang="en-US" sz="2800" dirty="0"/>
          </a:p>
        </p:txBody>
      </p:sp>
      <p:sp>
        <p:nvSpPr>
          <p:cNvPr id="152579" name="Rectangle 3"/>
          <p:cNvSpPr>
            <a:spLocks noGrp="1" noChangeArrowheads="1"/>
          </p:cNvSpPr>
          <p:nvPr>
            <p:ph type="body" sz="half" idx="1"/>
          </p:nvPr>
        </p:nvSpPr>
        <p:spPr>
          <a:xfrm>
            <a:off x="361662" y="139700"/>
            <a:ext cx="8229600" cy="1543050"/>
          </a:xfrm>
        </p:spPr>
        <p:txBody>
          <a:bodyPr>
            <a:normAutofit/>
          </a:bodyPr>
          <a:lstStyle/>
          <a:p>
            <a:pPr eaLnBrk="1" hangingPunct="1">
              <a:buFont typeface="Wingdings" pitchFamily="2" charset="2"/>
              <a:buNone/>
            </a:pPr>
            <a:r>
              <a:rPr lang="en-US" sz="4400" b="1" dirty="0">
                <a:latin typeface="+mj-lt"/>
              </a:rPr>
              <a:t>Chromosomal Mutations</a:t>
            </a:r>
          </a:p>
        </p:txBody>
      </p:sp>
      <p:pic>
        <p:nvPicPr>
          <p:cNvPr id="9" name="Picture 8" descr="bio_ch12_6195">
            <a:extLst>
              <a:ext uri="{FF2B5EF4-FFF2-40B4-BE49-F238E27FC236}">
                <a16:creationId xmlns:a16="http://schemas.microsoft.com/office/drawing/2014/main" id="{167AB920-7889-4D6D-B263-199EE3BF55ED}"/>
              </a:ext>
            </a:extLst>
          </p:cNvPr>
          <p:cNvPicPr>
            <a:picLocks noChangeAspect="1" noChangeArrowheads="1"/>
          </p:cNvPicPr>
          <p:nvPr/>
        </p:nvPicPr>
        <p:blipFill rotWithShape="1">
          <a:blip r:embed="rId3" cstate="print"/>
          <a:srcRect b="84974"/>
          <a:stretch/>
        </p:blipFill>
        <p:spPr bwMode="auto">
          <a:xfrm>
            <a:off x="1259320" y="1858393"/>
            <a:ext cx="6115050" cy="552450"/>
          </a:xfrm>
          <a:prstGeom prst="rect">
            <a:avLst/>
          </a:prstGeom>
          <a:noFill/>
          <a:ln w="9525">
            <a:noFill/>
            <a:miter lim="800000"/>
            <a:headEnd/>
            <a:tailEnd/>
          </a:ln>
        </p:spPr>
      </p:pic>
      <p:pic>
        <p:nvPicPr>
          <p:cNvPr id="11" name="Content Placeholder 5">
            <a:extLst>
              <a:ext uri="{FF2B5EF4-FFF2-40B4-BE49-F238E27FC236}">
                <a16:creationId xmlns:a16="http://schemas.microsoft.com/office/drawing/2014/main" id="{B8753339-A906-4E8F-AF7E-5B9F76D8BDB0}"/>
              </a:ext>
            </a:extLst>
          </p:cNvPr>
          <p:cNvPicPr>
            <a:picLocks noChangeAspect="1"/>
          </p:cNvPicPr>
          <p:nvPr/>
        </p:nvPicPr>
        <p:blipFill rotWithShape="1">
          <a:blip r:embed="rId4">
            <a:extLst>
              <a:ext uri="{28A0092B-C50C-407E-A947-70E740481C1C}">
                <a14:useLocalDpi xmlns:a14="http://schemas.microsoft.com/office/drawing/2010/main" val="0"/>
              </a:ext>
            </a:extLst>
          </a:blip>
          <a:srcRect l="70619"/>
          <a:stretch/>
        </p:blipFill>
        <p:spPr>
          <a:xfrm>
            <a:off x="3768435" y="2805561"/>
            <a:ext cx="2618509" cy="3574977"/>
          </a:xfrm>
          <a:prstGeom prst="rect">
            <a:avLst/>
          </a:prstGeom>
        </p:spPr>
      </p:pic>
    </p:spTree>
    <p:extLst>
      <p:ext uri="{BB962C8B-B14F-4D97-AF65-F5344CB8AC3E}">
        <p14:creationId xmlns:p14="http://schemas.microsoft.com/office/powerpoint/2010/main" val="28677869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sz="half" idx="2"/>
          </p:nvPr>
        </p:nvSpPr>
        <p:spPr>
          <a:xfrm>
            <a:off x="361662" y="1086868"/>
            <a:ext cx="8229600" cy="1543050"/>
          </a:xfrm>
        </p:spPr>
        <p:txBody>
          <a:bodyPr/>
          <a:lstStyle/>
          <a:p>
            <a:pPr marL="0" indent="0">
              <a:buNone/>
            </a:pPr>
            <a:r>
              <a:rPr lang="en-US" sz="3200" dirty="0"/>
              <a:t>c)  Duplication</a:t>
            </a:r>
            <a:endParaRPr lang="en-US" sz="2800" dirty="0"/>
          </a:p>
        </p:txBody>
      </p:sp>
      <p:sp>
        <p:nvSpPr>
          <p:cNvPr id="152579" name="Rectangle 3"/>
          <p:cNvSpPr>
            <a:spLocks noGrp="1" noChangeArrowheads="1"/>
          </p:cNvSpPr>
          <p:nvPr>
            <p:ph type="body" sz="half" idx="1"/>
          </p:nvPr>
        </p:nvSpPr>
        <p:spPr>
          <a:xfrm>
            <a:off x="361662" y="139700"/>
            <a:ext cx="8229600" cy="1543050"/>
          </a:xfrm>
        </p:spPr>
        <p:txBody>
          <a:bodyPr>
            <a:normAutofit/>
          </a:bodyPr>
          <a:lstStyle/>
          <a:p>
            <a:pPr eaLnBrk="1" hangingPunct="1">
              <a:buFont typeface="Wingdings" pitchFamily="2" charset="2"/>
              <a:buNone/>
            </a:pPr>
            <a:r>
              <a:rPr lang="en-US" sz="4400" b="1" dirty="0">
                <a:latin typeface="+mj-lt"/>
              </a:rPr>
              <a:t>Chromosomal Mutations</a:t>
            </a:r>
          </a:p>
        </p:txBody>
      </p:sp>
      <p:pic>
        <p:nvPicPr>
          <p:cNvPr id="5" name="Picture 9" descr="bio_ch12_6195">
            <a:extLst>
              <a:ext uri="{FF2B5EF4-FFF2-40B4-BE49-F238E27FC236}">
                <a16:creationId xmlns:a16="http://schemas.microsoft.com/office/drawing/2014/main" id="{1B92E98E-28EB-4A05-91D6-AEB7D0DE8C45}"/>
              </a:ext>
            </a:extLst>
          </p:cNvPr>
          <p:cNvPicPr>
            <a:picLocks noChangeAspect="1" noChangeArrowheads="1"/>
          </p:cNvPicPr>
          <p:nvPr/>
        </p:nvPicPr>
        <p:blipFill rotWithShape="1">
          <a:blip r:embed="rId3" cstate="print"/>
          <a:srcRect t="21483" b="58937"/>
          <a:stretch/>
        </p:blipFill>
        <p:spPr bwMode="auto">
          <a:xfrm>
            <a:off x="1162339" y="1858393"/>
            <a:ext cx="6115050" cy="719138"/>
          </a:xfrm>
          <a:prstGeom prst="rect">
            <a:avLst/>
          </a:prstGeom>
          <a:noFill/>
          <a:ln w="9525">
            <a:noFill/>
            <a:miter lim="800000"/>
            <a:headEnd/>
            <a:tailEnd/>
          </a:ln>
        </p:spPr>
      </p:pic>
    </p:spTree>
    <p:extLst>
      <p:ext uri="{BB962C8B-B14F-4D97-AF65-F5344CB8AC3E}">
        <p14:creationId xmlns:p14="http://schemas.microsoft.com/office/powerpoint/2010/main" val="32104611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sz="half" idx="2"/>
          </p:nvPr>
        </p:nvSpPr>
        <p:spPr>
          <a:xfrm>
            <a:off x="361662" y="867793"/>
            <a:ext cx="8229600" cy="1543050"/>
          </a:xfrm>
        </p:spPr>
        <p:txBody>
          <a:bodyPr/>
          <a:lstStyle/>
          <a:p>
            <a:pPr marL="0" indent="0">
              <a:buNone/>
            </a:pPr>
            <a:r>
              <a:rPr lang="en-US" sz="3200" dirty="0"/>
              <a:t>b)  Inversion</a:t>
            </a:r>
            <a:endParaRPr lang="en-US" sz="2800" dirty="0"/>
          </a:p>
        </p:txBody>
      </p:sp>
      <p:sp>
        <p:nvSpPr>
          <p:cNvPr id="152579" name="Rectangle 3"/>
          <p:cNvSpPr>
            <a:spLocks noGrp="1" noChangeArrowheads="1"/>
          </p:cNvSpPr>
          <p:nvPr>
            <p:ph type="body" sz="half" idx="1"/>
          </p:nvPr>
        </p:nvSpPr>
        <p:spPr>
          <a:xfrm>
            <a:off x="361662" y="139700"/>
            <a:ext cx="8229600" cy="1543050"/>
          </a:xfrm>
        </p:spPr>
        <p:txBody>
          <a:bodyPr>
            <a:normAutofit/>
          </a:bodyPr>
          <a:lstStyle/>
          <a:p>
            <a:pPr eaLnBrk="1" hangingPunct="1">
              <a:buFont typeface="Wingdings" pitchFamily="2" charset="2"/>
              <a:buNone/>
            </a:pPr>
            <a:r>
              <a:rPr lang="en-US" sz="4400" b="1" dirty="0">
                <a:latin typeface="+mj-lt"/>
              </a:rPr>
              <a:t>Chromosomal Mutations</a:t>
            </a:r>
          </a:p>
        </p:txBody>
      </p:sp>
      <p:pic>
        <p:nvPicPr>
          <p:cNvPr id="5" name="Picture 9" descr="bio_ch12_6195">
            <a:extLst>
              <a:ext uri="{FF2B5EF4-FFF2-40B4-BE49-F238E27FC236}">
                <a16:creationId xmlns:a16="http://schemas.microsoft.com/office/drawing/2014/main" id="{ABE98869-9498-41AD-9D08-EB8E0A11A1EF}"/>
              </a:ext>
            </a:extLst>
          </p:cNvPr>
          <p:cNvPicPr>
            <a:picLocks noChangeAspect="1" noChangeArrowheads="1"/>
          </p:cNvPicPr>
          <p:nvPr/>
        </p:nvPicPr>
        <p:blipFill rotWithShape="1">
          <a:blip r:embed="rId3" cstate="print"/>
          <a:srcRect t="44042" b="27720"/>
          <a:stretch/>
        </p:blipFill>
        <p:spPr bwMode="auto">
          <a:xfrm>
            <a:off x="899102" y="1891730"/>
            <a:ext cx="6115050" cy="1038225"/>
          </a:xfrm>
          <a:prstGeom prst="rect">
            <a:avLst/>
          </a:prstGeom>
          <a:noFill/>
          <a:ln w="9525">
            <a:noFill/>
            <a:miter lim="800000"/>
            <a:headEnd/>
            <a:tailEnd/>
          </a:ln>
        </p:spPr>
      </p:pic>
    </p:spTree>
    <p:extLst>
      <p:ext uri="{BB962C8B-B14F-4D97-AF65-F5344CB8AC3E}">
        <p14:creationId xmlns:p14="http://schemas.microsoft.com/office/powerpoint/2010/main" val="36099362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12_08_XInactivation-U"/>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1312863" y="136525"/>
            <a:ext cx="6518275"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12.8</a:t>
            </a:r>
          </a:p>
        </p:txBody>
      </p:sp>
      <p:sp>
        <p:nvSpPr>
          <p:cNvPr id="7172" name="Text Box 31"/>
          <p:cNvSpPr txBox="1">
            <a:spLocks noChangeArrowheads="1"/>
          </p:cNvSpPr>
          <p:nvPr/>
        </p:nvSpPr>
        <p:spPr bwMode="auto">
          <a:xfrm>
            <a:off x="1362075" y="855663"/>
            <a:ext cx="15541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Early embryo:</a:t>
            </a:r>
          </a:p>
        </p:txBody>
      </p:sp>
      <p:sp>
        <p:nvSpPr>
          <p:cNvPr id="7173" name="Text Box 31"/>
          <p:cNvSpPr txBox="1">
            <a:spLocks noChangeArrowheads="1"/>
          </p:cNvSpPr>
          <p:nvPr/>
        </p:nvSpPr>
        <p:spPr bwMode="auto">
          <a:xfrm>
            <a:off x="1362075" y="2513013"/>
            <a:ext cx="13827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Two cell</a:t>
            </a:r>
          </a:p>
          <a:p>
            <a:pPr>
              <a:lnSpc>
                <a:spcPct val="90000"/>
              </a:lnSpc>
            </a:pPr>
            <a:r>
              <a:rPr lang="en-US" altLang="en-US" sz="1800" b="1"/>
              <a:t>populations</a:t>
            </a:r>
          </a:p>
          <a:p>
            <a:pPr>
              <a:lnSpc>
                <a:spcPct val="90000"/>
              </a:lnSpc>
            </a:pPr>
            <a:r>
              <a:rPr lang="en-US" altLang="en-US" sz="1800" b="1"/>
              <a:t>in adult cat:</a:t>
            </a:r>
          </a:p>
        </p:txBody>
      </p:sp>
      <p:sp>
        <p:nvSpPr>
          <p:cNvPr id="7174" name="Text Box 31"/>
          <p:cNvSpPr txBox="1">
            <a:spLocks noChangeArrowheads="1"/>
          </p:cNvSpPr>
          <p:nvPr/>
        </p:nvSpPr>
        <p:spPr bwMode="auto">
          <a:xfrm>
            <a:off x="4098925" y="144463"/>
            <a:ext cx="18208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X chromosomes</a:t>
            </a:r>
          </a:p>
        </p:txBody>
      </p:sp>
      <p:sp>
        <p:nvSpPr>
          <p:cNvPr id="7175" name="Text Box 31"/>
          <p:cNvSpPr txBox="1">
            <a:spLocks noChangeArrowheads="1"/>
          </p:cNvSpPr>
          <p:nvPr/>
        </p:nvSpPr>
        <p:spPr bwMode="auto">
          <a:xfrm>
            <a:off x="4098925" y="1998663"/>
            <a:ext cx="188436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Cell division and</a:t>
            </a:r>
          </a:p>
          <a:p>
            <a:pPr>
              <a:lnSpc>
                <a:spcPct val="90000"/>
              </a:lnSpc>
            </a:pPr>
            <a:r>
              <a:rPr lang="en-US" altLang="en-US" sz="1800" b="1"/>
              <a:t>X chromosome</a:t>
            </a:r>
          </a:p>
          <a:p>
            <a:pPr>
              <a:lnSpc>
                <a:spcPct val="90000"/>
              </a:lnSpc>
            </a:pPr>
            <a:r>
              <a:rPr lang="en-US" altLang="en-US" sz="1800" b="1"/>
              <a:t>inactivation</a:t>
            </a:r>
          </a:p>
        </p:txBody>
      </p:sp>
      <p:sp>
        <p:nvSpPr>
          <p:cNvPr id="7176" name="Text Box 31"/>
          <p:cNvSpPr txBox="1">
            <a:spLocks noChangeArrowheads="1"/>
          </p:cNvSpPr>
          <p:nvPr/>
        </p:nvSpPr>
        <p:spPr bwMode="auto">
          <a:xfrm>
            <a:off x="6016625" y="373063"/>
            <a:ext cx="11922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Allele for</a:t>
            </a:r>
          </a:p>
          <a:p>
            <a:pPr>
              <a:lnSpc>
                <a:spcPct val="90000"/>
              </a:lnSpc>
            </a:pPr>
            <a:r>
              <a:rPr lang="en-US" altLang="en-US" sz="1800" b="1"/>
              <a:t>orange fur</a:t>
            </a:r>
          </a:p>
        </p:txBody>
      </p:sp>
      <p:sp>
        <p:nvSpPr>
          <p:cNvPr id="7177" name="Text Box 31"/>
          <p:cNvSpPr txBox="1">
            <a:spLocks noChangeArrowheads="1"/>
          </p:cNvSpPr>
          <p:nvPr/>
        </p:nvSpPr>
        <p:spPr bwMode="auto">
          <a:xfrm>
            <a:off x="6016625" y="1077913"/>
            <a:ext cx="11922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Allele for</a:t>
            </a:r>
          </a:p>
          <a:p>
            <a:pPr>
              <a:lnSpc>
                <a:spcPct val="90000"/>
              </a:lnSpc>
            </a:pPr>
            <a:r>
              <a:rPr lang="en-US" altLang="en-US" sz="1800" b="1"/>
              <a:t>black fur</a:t>
            </a:r>
          </a:p>
        </p:txBody>
      </p:sp>
      <p:sp>
        <p:nvSpPr>
          <p:cNvPr id="7178" name="Line 10"/>
          <p:cNvSpPr>
            <a:spLocks noChangeShapeType="1"/>
          </p:cNvSpPr>
          <p:nvPr/>
        </p:nvSpPr>
        <p:spPr bwMode="auto">
          <a:xfrm flipV="1">
            <a:off x="5162550" y="495300"/>
            <a:ext cx="81280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12"/>
          <p:cNvSpPr>
            <a:spLocks noChangeShapeType="1"/>
          </p:cNvSpPr>
          <p:nvPr/>
        </p:nvSpPr>
        <p:spPr bwMode="auto">
          <a:xfrm>
            <a:off x="5156200" y="1085850"/>
            <a:ext cx="819150"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Text Box 31"/>
          <p:cNvSpPr txBox="1">
            <a:spLocks noChangeArrowheads="1"/>
          </p:cNvSpPr>
          <p:nvPr/>
        </p:nvSpPr>
        <p:spPr bwMode="auto">
          <a:xfrm>
            <a:off x="6886575" y="3065463"/>
            <a:ext cx="9826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Active X</a:t>
            </a:r>
          </a:p>
        </p:txBody>
      </p:sp>
      <p:sp>
        <p:nvSpPr>
          <p:cNvPr id="7181" name="Text Box 31"/>
          <p:cNvSpPr txBox="1">
            <a:spLocks noChangeArrowheads="1"/>
          </p:cNvSpPr>
          <p:nvPr/>
        </p:nvSpPr>
        <p:spPr bwMode="auto">
          <a:xfrm>
            <a:off x="5565775" y="3833813"/>
            <a:ext cx="12557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Orange fur</a:t>
            </a:r>
          </a:p>
        </p:txBody>
      </p:sp>
      <p:sp>
        <p:nvSpPr>
          <p:cNvPr id="7182" name="Text Box 31"/>
          <p:cNvSpPr txBox="1">
            <a:spLocks noChangeArrowheads="1"/>
          </p:cNvSpPr>
          <p:nvPr/>
        </p:nvSpPr>
        <p:spPr bwMode="auto">
          <a:xfrm>
            <a:off x="3444875" y="3833813"/>
            <a:ext cx="12557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Black fur</a:t>
            </a:r>
          </a:p>
        </p:txBody>
      </p:sp>
      <p:sp>
        <p:nvSpPr>
          <p:cNvPr id="7183" name="Text Box 31"/>
          <p:cNvSpPr txBox="1">
            <a:spLocks noChangeArrowheads="1"/>
          </p:cNvSpPr>
          <p:nvPr/>
        </p:nvSpPr>
        <p:spPr bwMode="auto">
          <a:xfrm>
            <a:off x="4498975" y="3224213"/>
            <a:ext cx="969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Inactive</a:t>
            </a:r>
          </a:p>
          <a:p>
            <a:pPr algn="ctr">
              <a:lnSpc>
                <a:spcPct val="90000"/>
              </a:lnSpc>
            </a:pPr>
            <a:r>
              <a:rPr lang="en-US" altLang="en-US" sz="1800" b="1"/>
              <a:t>X</a:t>
            </a:r>
          </a:p>
        </p:txBody>
      </p:sp>
      <p:sp>
        <p:nvSpPr>
          <p:cNvPr id="7184" name="Line 17"/>
          <p:cNvSpPr>
            <a:spLocks noChangeShapeType="1"/>
          </p:cNvSpPr>
          <p:nvPr/>
        </p:nvSpPr>
        <p:spPr bwMode="auto">
          <a:xfrm flipH="1">
            <a:off x="3130550" y="3479800"/>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8"/>
          <p:cNvSpPr>
            <a:spLocks noChangeShapeType="1"/>
          </p:cNvSpPr>
          <p:nvPr/>
        </p:nvSpPr>
        <p:spPr bwMode="auto">
          <a:xfrm>
            <a:off x="4025900" y="3181350"/>
            <a:ext cx="495300" cy="17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6" name="Line 19"/>
          <p:cNvSpPr>
            <a:spLocks noChangeShapeType="1"/>
          </p:cNvSpPr>
          <p:nvPr/>
        </p:nvSpPr>
        <p:spPr bwMode="auto">
          <a:xfrm>
            <a:off x="5467350" y="3359150"/>
            <a:ext cx="50800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7" name="Line 20"/>
          <p:cNvSpPr>
            <a:spLocks noChangeShapeType="1"/>
          </p:cNvSpPr>
          <p:nvPr/>
        </p:nvSpPr>
        <p:spPr bwMode="auto">
          <a:xfrm>
            <a:off x="6375400" y="3194050"/>
            <a:ext cx="463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8" name="Oval 21"/>
          <p:cNvSpPr>
            <a:spLocks noChangeArrowheads="1"/>
          </p:cNvSpPr>
          <p:nvPr/>
        </p:nvSpPr>
        <p:spPr bwMode="auto">
          <a:xfrm>
            <a:off x="4578350" y="6153150"/>
            <a:ext cx="203200" cy="2032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7189" name="Oval 22"/>
          <p:cNvSpPr>
            <a:spLocks noChangeArrowheads="1"/>
          </p:cNvSpPr>
          <p:nvPr/>
        </p:nvSpPr>
        <p:spPr bwMode="auto">
          <a:xfrm>
            <a:off x="5118100" y="5810250"/>
            <a:ext cx="203200" cy="203200"/>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7190" name="Line 23"/>
          <p:cNvSpPr>
            <a:spLocks noChangeShapeType="1"/>
          </p:cNvSpPr>
          <p:nvPr/>
        </p:nvSpPr>
        <p:spPr bwMode="auto">
          <a:xfrm flipH="1" flipV="1">
            <a:off x="3949700" y="4121150"/>
            <a:ext cx="698500" cy="20447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1" name="Line 24"/>
          <p:cNvSpPr>
            <a:spLocks noChangeShapeType="1"/>
          </p:cNvSpPr>
          <p:nvPr/>
        </p:nvSpPr>
        <p:spPr bwMode="auto">
          <a:xfrm flipV="1">
            <a:off x="5251450" y="4146550"/>
            <a:ext cx="869950" cy="16764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2" name="Text Box 31"/>
          <p:cNvSpPr txBox="1">
            <a:spLocks noChangeArrowheads="1"/>
          </p:cNvSpPr>
          <p:nvPr/>
        </p:nvSpPr>
        <p:spPr bwMode="auto">
          <a:xfrm>
            <a:off x="2187575" y="3357563"/>
            <a:ext cx="9826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Active X</a:t>
            </a:r>
          </a:p>
        </p:txBody>
      </p:sp>
      <p:sp>
        <p:nvSpPr>
          <p:cNvPr id="7193" name="Line 27"/>
          <p:cNvSpPr>
            <a:spLocks noChangeShapeType="1"/>
          </p:cNvSpPr>
          <p:nvPr/>
        </p:nvSpPr>
        <p:spPr bwMode="auto">
          <a:xfrm>
            <a:off x="3943350" y="4095750"/>
            <a:ext cx="698500" cy="2051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94" name="Line 28"/>
          <p:cNvSpPr>
            <a:spLocks noChangeShapeType="1"/>
          </p:cNvSpPr>
          <p:nvPr/>
        </p:nvSpPr>
        <p:spPr bwMode="auto">
          <a:xfrm flipH="1">
            <a:off x="5251450" y="4140200"/>
            <a:ext cx="857250" cy="1682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9335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You Must Know</a:t>
            </a:r>
          </a:p>
        </p:txBody>
      </p:sp>
      <p:sp>
        <p:nvSpPr>
          <p:cNvPr id="5123" name="Content Placeholder 2"/>
          <p:cNvSpPr>
            <a:spLocks noGrp="1"/>
          </p:cNvSpPr>
          <p:nvPr>
            <p:ph idx="1"/>
          </p:nvPr>
        </p:nvSpPr>
        <p:spPr>
          <a:xfrm>
            <a:off x="533400" y="1600200"/>
            <a:ext cx="8229600" cy="4525963"/>
          </a:xfrm>
        </p:spPr>
        <p:txBody>
          <a:bodyPr/>
          <a:lstStyle/>
          <a:p>
            <a:r>
              <a:rPr lang="en-US" altLang="en-US" dirty="0"/>
              <a:t>The unique pattern of inheritance in sex-linked genes.</a:t>
            </a:r>
          </a:p>
          <a:p>
            <a:endParaRPr lang="en-US" altLang="en-US" dirty="0"/>
          </a:p>
          <a:p>
            <a:endParaRPr lang="en-US" altLang="en-US" dirty="0"/>
          </a:p>
          <a:p>
            <a:r>
              <a:rPr lang="en-US" altLang="en-US" dirty="0"/>
              <a:t>Alteration of chromosome number or structurally. </a:t>
            </a:r>
          </a:p>
        </p:txBody>
      </p:sp>
    </p:spTree>
    <p:extLst>
      <p:ext uri="{BB962C8B-B14F-4D97-AF65-F5344CB8AC3E}">
        <p14:creationId xmlns:p14="http://schemas.microsoft.com/office/powerpoint/2010/main" val="33097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sp.yimg.com/ib/th?id=HN.607997215812226651&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r="74365"/>
          <a:stretch/>
        </p:blipFill>
        <p:spPr bwMode="auto">
          <a:xfrm>
            <a:off x="2057400" y="17585"/>
            <a:ext cx="1211094" cy="27401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moneapbiofinalexamreview.wikispaces.com/file/view/calico_cat_barr_body.jpg/289184591/calico_cat_barr_body.jpg"/>
          <p:cNvPicPr>
            <a:picLocks noChangeAspect="1" noChangeArrowheads="1"/>
          </p:cNvPicPr>
          <p:nvPr/>
        </p:nvPicPr>
        <p:blipFill rotWithShape="1">
          <a:blip r:embed="rId4">
            <a:extLst>
              <a:ext uri="{28A0092B-C50C-407E-A947-70E740481C1C}">
                <a14:useLocalDpi xmlns:a14="http://schemas.microsoft.com/office/drawing/2010/main" val="0"/>
              </a:ext>
            </a:extLst>
          </a:blip>
          <a:srcRect l="77562"/>
          <a:stretch/>
        </p:blipFill>
        <p:spPr bwMode="auto">
          <a:xfrm>
            <a:off x="6926094" y="2971800"/>
            <a:ext cx="1959590" cy="44917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p.yimg.com/ib/th?id=HN.60799721581222665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85"/>
            <a:ext cx="4724400" cy="27401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moneapbiofinalexamreview.wikispaces.com/file/view/calico_cat_barr_body.jpg/289184591/calico_cat_barr_bo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71800"/>
            <a:ext cx="8733284" cy="449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4" descr="10_08_Meiosis-U"/>
          <p:cNvPicPr>
            <a:picLocks noChangeAspect="1" noChangeArrowheads="1"/>
          </p:cNvPicPr>
          <p:nvPr/>
        </p:nvPicPr>
        <p:blipFill rotWithShape="1">
          <a:blip r:embed="rId3">
            <a:extLst>
              <a:ext uri="{28A0092B-C50C-407E-A947-70E740481C1C}">
                <a14:useLocalDpi xmlns:a14="http://schemas.microsoft.com/office/drawing/2010/main" val="0"/>
              </a:ext>
            </a:extLst>
          </a:blip>
          <a:srcRect t="18503" b="4219"/>
          <a:stretch/>
        </p:blipFill>
        <p:spPr bwMode="auto">
          <a:xfrm>
            <a:off x="296863" y="1911927"/>
            <a:ext cx="8548687" cy="372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idx="4294967295"/>
          </p:nvPr>
        </p:nvSpPr>
        <p:spPr bwMode="auto">
          <a:xfrm>
            <a:off x="320820" y="981075"/>
            <a:ext cx="8302625"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Autofit/>
          </a:bodyPr>
          <a:lstStyle/>
          <a:p>
            <a:pPr algn="l"/>
            <a:r>
              <a:rPr lang="en-US" sz="3200" b="1" dirty="0"/>
              <a:t>Nondisjunction</a:t>
            </a:r>
            <a:r>
              <a:rPr lang="en-US" sz="3200" dirty="0"/>
              <a:t> is the failure of homologous chromosome </a:t>
            </a:r>
            <a:r>
              <a:rPr lang="en-US" sz="3200" u="sng" dirty="0"/>
              <a:t>or</a:t>
            </a:r>
            <a:r>
              <a:rPr lang="en-US" sz="3200" dirty="0"/>
              <a:t> sister chromatids to separate properly during cell division.</a:t>
            </a:r>
            <a:endParaRPr lang="en-US" altLang="en-US" sz="3200" dirty="0">
              <a:latin typeface="Arial" charset="0"/>
            </a:endParaRPr>
          </a:p>
        </p:txBody>
      </p:sp>
      <p:sp>
        <p:nvSpPr>
          <p:cNvPr id="12292" name="Text Box 31"/>
          <p:cNvSpPr txBox="1">
            <a:spLocks noChangeArrowheads="1"/>
          </p:cNvSpPr>
          <p:nvPr/>
        </p:nvSpPr>
        <p:spPr bwMode="auto">
          <a:xfrm>
            <a:off x="492125" y="1101725"/>
            <a:ext cx="38449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300" b="1" dirty="0">
                <a:solidFill>
                  <a:schemeClr val="bg1"/>
                </a:solidFill>
              </a:rPr>
              <a:t>MEIOSIS I: Separates homologous chromosomes</a:t>
            </a:r>
          </a:p>
        </p:txBody>
      </p:sp>
      <p:sp>
        <p:nvSpPr>
          <p:cNvPr id="12293" name="Text Box 31"/>
          <p:cNvSpPr txBox="1">
            <a:spLocks noChangeArrowheads="1"/>
          </p:cNvSpPr>
          <p:nvPr/>
        </p:nvSpPr>
        <p:spPr bwMode="auto">
          <a:xfrm>
            <a:off x="422275" y="1470025"/>
            <a:ext cx="8858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Prophase I</a:t>
            </a:r>
          </a:p>
        </p:txBody>
      </p:sp>
      <p:sp>
        <p:nvSpPr>
          <p:cNvPr id="12294" name="Text Box 31"/>
          <p:cNvSpPr txBox="1">
            <a:spLocks noChangeArrowheads="1"/>
          </p:cNvSpPr>
          <p:nvPr/>
        </p:nvSpPr>
        <p:spPr bwMode="auto">
          <a:xfrm>
            <a:off x="1444625" y="1470025"/>
            <a:ext cx="8858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Metaphase I</a:t>
            </a:r>
          </a:p>
        </p:txBody>
      </p:sp>
      <p:sp>
        <p:nvSpPr>
          <p:cNvPr id="12295" name="Text Box 31"/>
          <p:cNvSpPr txBox="1">
            <a:spLocks noChangeArrowheads="1"/>
          </p:cNvSpPr>
          <p:nvPr/>
        </p:nvSpPr>
        <p:spPr bwMode="auto">
          <a:xfrm>
            <a:off x="2530475" y="1470025"/>
            <a:ext cx="8858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Anaphase I</a:t>
            </a:r>
          </a:p>
        </p:txBody>
      </p:sp>
      <p:sp>
        <p:nvSpPr>
          <p:cNvPr id="12296" name="Text Box 31"/>
          <p:cNvSpPr txBox="1">
            <a:spLocks noChangeArrowheads="1"/>
          </p:cNvSpPr>
          <p:nvPr/>
        </p:nvSpPr>
        <p:spPr bwMode="auto">
          <a:xfrm>
            <a:off x="3533775" y="1431925"/>
            <a:ext cx="987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900" b="1">
                <a:solidFill>
                  <a:schemeClr val="bg1"/>
                </a:solidFill>
              </a:rPr>
              <a:t>Telophase I and</a:t>
            </a:r>
          </a:p>
          <a:p>
            <a:pPr algn="ctr"/>
            <a:r>
              <a:rPr lang="en-US" altLang="en-US" sz="900" b="1">
                <a:solidFill>
                  <a:schemeClr val="bg1"/>
                </a:solidFill>
              </a:rPr>
              <a:t>Cytokinesis</a:t>
            </a:r>
          </a:p>
        </p:txBody>
      </p:sp>
      <p:sp>
        <p:nvSpPr>
          <p:cNvPr id="12297" name="Text Box 31"/>
          <p:cNvSpPr txBox="1">
            <a:spLocks noChangeArrowheads="1"/>
          </p:cNvSpPr>
          <p:nvPr/>
        </p:nvSpPr>
        <p:spPr bwMode="auto">
          <a:xfrm>
            <a:off x="4702175" y="1470025"/>
            <a:ext cx="8858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Prophase II</a:t>
            </a:r>
          </a:p>
        </p:txBody>
      </p:sp>
      <p:sp>
        <p:nvSpPr>
          <p:cNvPr id="12298" name="Text Box 31"/>
          <p:cNvSpPr txBox="1">
            <a:spLocks noChangeArrowheads="1"/>
          </p:cNvSpPr>
          <p:nvPr/>
        </p:nvSpPr>
        <p:spPr bwMode="auto">
          <a:xfrm>
            <a:off x="5718175" y="1470025"/>
            <a:ext cx="9366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Metaphase II</a:t>
            </a:r>
          </a:p>
        </p:txBody>
      </p:sp>
      <p:sp>
        <p:nvSpPr>
          <p:cNvPr id="12299" name="Text Box 31"/>
          <p:cNvSpPr txBox="1">
            <a:spLocks noChangeArrowheads="1"/>
          </p:cNvSpPr>
          <p:nvPr/>
        </p:nvSpPr>
        <p:spPr bwMode="auto">
          <a:xfrm>
            <a:off x="6816725" y="1470025"/>
            <a:ext cx="9366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200" b="1">
                <a:solidFill>
                  <a:schemeClr val="bg1"/>
                </a:solidFill>
              </a:rPr>
              <a:t>Anaphase II</a:t>
            </a:r>
          </a:p>
        </p:txBody>
      </p:sp>
      <p:sp>
        <p:nvSpPr>
          <p:cNvPr id="12300" name="Text Box 31"/>
          <p:cNvSpPr txBox="1">
            <a:spLocks noChangeArrowheads="1"/>
          </p:cNvSpPr>
          <p:nvPr/>
        </p:nvSpPr>
        <p:spPr bwMode="auto">
          <a:xfrm>
            <a:off x="7807325" y="1431925"/>
            <a:ext cx="987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900" b="1">
                <a:solidFill>
                  <a:schemeClr val="bg1"/>
                </a:solidFill>
              </a:rPr>
              <a:t>Telophase II and</a:t>
            </a:r>
          </a:p>
          <a:p>
            <a:pPr algn="ctr"/>
            <a:r>
              <a:rPr lang="en-US" altLang="en-US" sz="900" b="1">
                <a:solidFill>
                  <a:schemeClr val="bg1"/>
                </a:solidFill>
              </a:rPr>
              <a:t>Cytokinesis</a:t>
            </a:r>
          </a:p>
        </p:txBody>
      </p:sp>
      <p:sp>
        <p:nvSpPr>
          <p:cNvPr id="12310" name="Text Box 31"/>
          <p:cNvSpPr txBox="1">
            <a:spLocks noChangeArrowheads="1"/>
          </p:cNvSpPr>
          <p:nvPr/>
        </p:nvSpPr>
        <p:spPr bwMode="auto">
          <a:xfrm>
            <a:off x="2524125" y="4219575"/>
            <a:ext cx="1050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b="1" dirty="0"/>
              <a:t>Homologous</a:t>
            </a:r>
          </a:p>
          <a:p>
            <a:pPr>
              <a:lnSpc>
                <a:spcPct val="90000"/>
              </a:lnSpc>
            </a:pPr>
            <a:r>
              <a:rPr lang="en-US" altLang="en-US" b="1" dirty="0"/>
              <a:t>chromosomes</a:t>
            </a:r>
          </a:p>
          <a:p>
            <a:pPr>
              <a:lnSpc>
                <a:spcPct val="90000"/>
              </a:lnSpc>
            </a:pPr>
            <a:r>
              <a:rPr lang="en-US" altLang="en-US" b="1" dirty="0"/>
              <a:t>separate</a:t>
            </a:r>
          </a:p>
        </p:txBody>
      </p:sp>
      <p:sp>
        <p:nvSpPr>
          <p:cNvPr id="12314" name="Text Box 31"/>
          <p:cNvSpPr txBox="1">
            <a:spLocks noChangeArrowheads="1"/>
          </p:cNvSpPr>
          <p:nvPr/>
        </p:nvSpPr>
        <p:spPr bwMode="auto">
          <a:xfrm>
            <a:off x="6833177" y="3741449"/>
            <a:ext cx="12731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000" b="1" dirty="0"/>
              <a:t>Sister chromatids</a:t>
            </a:r>
          </a:p>
          <a:p>
            <a:pPr>
              <a:lnSpc>
                <a:spcPct val="90000"/>
              </a:lnSpc>
            </a:pPr>
            <a:r>
              <a:rPr lang="en-US" altLang="en-US" sz="2000" b="1" dirty="0"/>
              <a:t>separate</a:t>
            </a:r>
          </a:p>
        </p:txBody>
      </p:sp>
      <p:sp>
        <p:nvSpPr>
          <p:cNvPr id="12316" name="Line 39"/>
          <p:cNvSpPr>
            <a:spLocks noChangeShapeType="1"/>
          </p:cNvSpPr>
          <p:nvPr/>
        </p:nvSpPr>
        <p:spPr bwMode="auto">
          <a:xfrm>
            <a:off x="7248525" y="4206875"/>
            <a:ext cx="117475" cy="307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7" name="Line 40"/>
          <p:cNvSpPr>
            <a:spLocks noChangeShapeType="1"/>
          </p:cNvSpPr>
          <p:nvPr/>
        </p:nvSpPr>
        <p:spPr bwMode="auto">
          <a:xfrm flipH="1">
            <a:off x="7073900" y="4205288"/>
            <a:ext cx="177800" cy="3095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332" name="Group 62"/>
          <p:cNvGrpSpPr>
            <a:grpSpLocks/>
          </p:cNvGrpSpPr>
          <p:nvPr/>
        </p:nvGrpSpPr>
        <p:grpSpPr bwMode="auto">
          <a:xfrm>
            <a:off x="2687638" y="3535363"/>
            <a:ext cx="131762" cy="685800"/>
            <a:chOff x="1693" y="2227"/>
            <a:chExt cx="83" cy="432"/>
          </a:xfrm>
        </p:grpSpPr>
        <p:sp>
          <p:nvSpPr>
            <p:cNvPr id="12334" name="Line 60"/>
            <p:cNvSpPr>
              <a:spLocks noChangeShapeType="1"/>
            </p:cNvSpPr>
            <p:nvPr/>
          </p:nvSpPr>
          <p:spPr bwMode="auto">
            <a:xfrm flipH="1">
              <a:off x="1693" y="2227"/>
              <a:ext cx="11" cy="4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35" name="Line 61"/>
            <p:cNvSpPr>
              <a:spLocks noChangeShapeType="1"/>
            </p:cNvSpPr>
            <p:nvPr/>
          </p:nvSpPr>
          <p:spPr bwMode="auto">
            <a:xfrm flipV="1">
              <a:off x="1696" y="2349"/>
              <a:ext cx="80" cy="3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extBox 2"/>
          <p:cNvSpPr txBox="1"/>
          <p:nvPr/>
        </p:nvSpPr>
        <p:spPr>
          <a:xfrm>
            <a:off x="2228850" y="5779524"/>
            <a:ext cx="2108200" cy="769441"/>
          </a:xfrm>
          <a:prstGeom prst="rect">
            <a:avLst/>
          </a:prstGeom>
          <a:noFill/>
        </p:spPr>
        <p:txBody>
          <a:bodyPr wrap="square" rtlCol="0">
            <a:spAutoFit/>
          </a:bodyPr>
          <a:lstStyle/>
          <a:p>
            <a:r>
              <a:rPr lang="en-US" sz="4400" b="1" dirty="0">
                <a:solidFill>
                  <a:srgbClr val="FF0000"/>
                </a:solidFill>
              </a:rPr>
              <a:t>Failure</a:t>
            </a:r>
          </a:p>
        </p:txBody>
      </p:sp>
      <p:cxnSp>
        <p:nvCxnSpPr>
          <p:cNvPr id="5" name="Straight Arrow Connector 4"/>
          <p:cNvCxnSpPr/>
          <p:nvPr/>
        </p:nvCxnSpPr>
        <p:spPr>
          <a:xfrm flipV="1">
            <a:off x="3049587" y="5257800"/>
            <a:ext cx="0" cy="5217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473969" y="5795557"/>
            <a:ext cx="2108200" cy="769441"/>
          </a:xfrm>
          <a:prstGeom prst="rect">
            <a:avLst/>
          </a:prstGeom>
          <a:noFill/>
        </p:spPr>
        <p:txBody>
          <a:bodyPr wrap="square" rtlCol="0">
            <a:spAutoFit/>
          </a:bodyPr>
          <a:lstStyle/>
          <a:p>
            <a:r>
              <a:rPr lang="en-US" sz="4400" b="1" dirty="0">
                <a:solidFill>
                  <a:srgbClr val="FF0000"/>
                </a:solidFill>
              </a:rPr>
              <a:t>Failure</a:t>
            </a:r>
          </a:p>
        </p:txBody>
      </p:sp>
      <p:cxnSp>
        <p:nvCxnSpPr>
          <p:cNvPr id="45" name="Straight Arrow Connector 44"/>
          <p:cNvCxnSpPr/>
          <p:nvPr/>
        </p:nvCxnSpPr>
        <p:spPr>
          <a:xfrm flipV="1">
            <a:off x="7315199" y="5257800"/>
            <a:ext cx="0" cy="52172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77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p:bldP spid="12314" grpId="0"/>
      <p:bldP spid="12316" grpId="0" animBg="1"/>
      <p:bldP spid="12317" grpId="0" animBg="1"/>
      <p:bldP spid="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l="56783" b="69364"/>
          <a:stretch/>
        </p:blipFill>
        <p:spPr bwMode="auto">
          <a:xfrm>
            <a:off x="5024438" y="136525"/>
            <a:ext cx="2887662" cy="201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69055"/>
          <a:stretch/>
        </p:blipFill>
        <p:spPr bwMode="auto">
          <a:xfrm>
            <a:off x="1230313" y="136525"/>
            <a:ext cx="3340893" cy="203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31"/>
          <p:cNvSpPr txBox="1">
            <a:spLocks noChangeArrowheads="1"/>
          </p:cNvSpPr>
          <p:nvPr/>
        </p:nvSpPr>
        <p:spPr bwMode="auto">
          <a:xfrm>
            <a:off x="2275205" y="0"/>
            <a:ext cx="10588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Meiosis </a:t>
            </a:r>
            <a:r>
              <a:rPr lang="en-US" altLang="en-US" sz="1800" b="1" dirty="0">
                <a:latin typeface="Times" pitchFamily="84" charset="0"/>
              </a:rPr>
              <a:t>I</a:t>
            </a:r>
            <a:endParaRPr lang="en-US" altLang="en-US" sz="1800" b="1" dirty="0"/>
          </a:p>
        </p:txBody>
      </p:sp>
      <p:sp>
        <p:nvSpPr>
          <p:cNvPr id="7173" name="Text Box 31"/>
          <p:cNvSpPr txBox="1">
            <a:spLocks noChangeArrowheads="1"/>
          </p:cNvSpPr>
          <p:nvPr/>
        </p:nvSpPr>
        <p:spPr bwMode="auto">
          <a:xfrm>
            <a:off x="3368675" y="1325563"/>
            <a:ext cx="16938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Nondisjunction</a:t>
            </a:r>
          </a:p>
        </p:txBody>
      </p:sp>
      <p:sp>
        <p:nvSpPr>
          <p:cNvPr id="7174" name="Text Box 31"/>
          <p:cNvSpPr txBox="1">
            <a:spLocks noChangeArrowheads="1"/>
          </p:cNvSpPr>
          <p:nvPr/>
        </p:nvSpPr>
        <p:spPr bwMode="auto">
          <a:xfrm>
            <a:off x="5641023" y="-1"/>
            <a:ext cx="10588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Meiosis </a:t>
            </a:r>
            <a:r>
              <a:rPr lang="en-US" altLang="en-US" sz="1800" b="1" dirty="0">
                <a:latin typeface="Times" pitchFamily="84" charset="0"/>
              </a:rPr>
              <a:t>II</a:t>
            </a:r>
          </a:p>
        </p:txBody>
      </p:sp>
      <p:sp>
        <p:nvSpPr>
          <p:cNvPr id="7175" name="Line 7"/>
          <p:cNvSpPr>
            <a:spLocks noChangeShapeType="1"/>
          </p:cNvSpPr>
          <p:nvPr/>
        </p:nvSpPr>
        <p:spPr bwMode="auto">
          <a:xfrm>
            <a:off x="2813050" y="1143000"/>
            <a:ext cx="52705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t="31253" r="50000" b="37440"/>
          <a:stretch/>
        </p:blipFill>
        <p:spPr bwMode="auto">
          <a:xfrm>
            <a:off x="1230313" y="2194559"/>
            <a:ext cx="3340893" cy="206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230313" y="4256087"/>
            <a:ext cx="4695825" cy="2249487"/>
            <a:chOff x="1230313" y="4256087"/>
            <a:chExt cx="4695825" cy="2249487"/>
          </a:xfrm>
        </p:grpSpPr>
        <p:pic>
          <p:nvPicPr>
            <p:cNvPr id="26"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t="62560" r="50844" b="3279"/>
            <a:stretch/>
          </p:blipFill>
          <p:spPr bwMode="auto">
            <a:xfrm>
              <a:off x="1230313" y="4256087"/>
              <a:ext cx="328453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31"/>
            <p:cNvSpPr txBox="1">
              <a:spLocks noChangeArrowheads="1"/>
            </p:cNvSpPr>
            <p:nvPr/>
          </p:nvSpPr>
          <p:spPr bwMode="auto">
            <a:xfrm>
              <a:off x="3070225" y="5357813"/>
              <a:ext cx="28559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Number of chromosomes</a:t>
              </a:r>
              <a:endParaRPr lang="en-US" altLang="en-US" sz="1800" b="1">
                <a:latin typeface="Times" pitchFamily="84" charset="0"/>
              </a:endParaRPr>
            </a:p>
          </p:txBody>
        </p:sp>
        <p:sp>
          <p:nvSpPr>
            <p:cNvPr id="30" name="Text Box 31"/>
            <p:cNvSpPr txBox="1">
              <a:spLocks noChangeArrowheads="1"/>
            </p:cNvSpPr>
            <p:nvPr/>
          </p:nvSpPr>
          <p:spPr bwMode="auto">
            <a:xfrm>
              <a:off x="1279525" y="5815013"/>
              <a:ext cx="290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(a)</a:t>
              </a:r>
              <a:endParaRPr lang="en-US" altLang="en-US" sz="1800" b="1">
                <a:latin typeface="Times" pitchFamily="84" charset="0"/>
              </a:endParaRPr>
            </a:p>
          </p:txBody>
        </p:sp>
        <p:sp>
          <p:nvSpPr>
            <p:cNvPr id="32" name="Text Box 31"/>
            <p:cNvSpPr txBox="1">
              <a:spLocks noChangeArrowheads="1"/>
            </p:cNvSpPr>
            <p:nvPr/>
          </p:nvSpPr>
          <p:spPr bwMode="auto">
            <a:xfrm>
              <a:off x="134302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r>
                <a:rPr lang="en-US" altLang="en-US" sz="1800" b="1"/>
                <a:t> </a:t>
              </a:r>
              <a:r>
                <a:rPr lang="en-US" altLang="en-US" sz="1800" b="1">
                  <a:sym typeface="Symbol" pitchFamily="84" charset="2"/>
                </a:rPr>
                <a:t></a:t>
              </a:r>
              <a:r>
                <a:rPr lang="en-US" altLang="en-US" sz="1800" b="1"/>
                <a:t> 1</a:t>
              </a:r>
              <a:endParaRPr lang="en-US" altLang="en-US" sz="1800" b="1">
                <a:latin typeface="Times" pitchFamily="84" charset="0"/>
              </a:endParaRPr>
            </a:p>
          </p:txBody>
        </p:sp>
        <p:sp>
          <p:nvSpPr>
            <p:cNvPr id="33" name="Text Box 31"/>
            <p:cNvSpPr txBox="1">
              <a:spLocks noChangeArrowheads="1"/>
            </p:cNvSpPr>
            <p:nvPr/>
          </p:nvSpPr>
          <p:spPr bwMode="auto">
            <a:xfrm>
              <a:off x="212407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r>
                <a:rPr lang="en-US" altLang="en-US" sz="1800" b="1"/>
                <a:t> </a:t>
              </a:r>
              <a:r>
                <a:rPr lang="en-US" altLang="en-US" sz="1800" b="1">
                  <a:sym typeface="Symbol" pitchFamily="84" charset="2"/>
                </a:rPr>
                <a:t></a:t>
              </a:r>
              <a:r>
                <a:rPr lang="en-US" altLang="en-US" sz="1800" b="1"/>
                <a:t> 1</a:t>
              </a:r>
              <a:endParaRPr lang="en-US" altLang="en-US" sz="1800" b="1">
                <a:latin typeface="Times" pitchFamily="84" charset="0"/>
              </a:endParaRPr>
            </a:p>
          </p:txBody>
        </p:sp>
        <p:sp>
          <p:nvSpPr>
            <p:cNvPr id="34" name="Text Box 31"/>
            <p:cNvSpPr txBox="1">
              <a:spLocks noChangeArrowheads="1"/>
            </p:cNvSpPr>
            <p:nvPr/>
          </p:nvSpPr>
          <p:spPr bwMode="auto">
            <a:xfrm>
              <a:off x="365442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r>
                <a:rPr lang="en-US" altLang="en-US" sz="1800" b="1"/>
                <a:t> </a:t>
              </a:r>
              <a:r>
                <a:rPr lang="en-US" altLang="en-US" sz="1800" b="1">
                  <a:sym typeface="Symbol" pitchFamily="84" charset="2"/>
                </a:rPr>
                <a:t>−</a:t>
              </a:r>
              <a:r>
                <a:rPr lang="en-US" altLang="en-US" sz="1800" b="1"/>
                <a:t> 1</a:t>
              </a:r>
              <a:endParaRPr lang="en-US" altLang="en-US" sz="1800" b="1">
                <a:latin typeface="Times" pitchFamily="84" charset="0"/>
              </a:endParaRPr>
            </a:p>
          </p:txBody>
        </p:sp>
        <p:sp>
          <p:nvSpPr>
            <p:cNvPr id="35" name="Text Box 31"/>
            <p:cNvSpPr txBox="1">
              <a:spLocks noChangeArrowheads="1"/>
            </p:cNvSpPr>
            <p:nvPr/>
          </p:nvSpPr>
          <p:spPr bwMode="auto">
            <a:xfrm>
              <a:off x="287337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r>
                <a:rPr lang="en-US" altLang="en-US" sz="1800" b="1"/>
                <a:t> </a:t>
              </a:r>
              <a:r>
                <a:rPr lang="en-US" altLang="en-US" sz="1800" b="1">
                  <a:sym typeface="Symbol" pitchFamily="84" charset="2"/>
                </a:rPr>
                <a:t>−</a:t>
              </a:r>
              <a:r>
                <a:rPr lang="en-US" altLang="en-US" sz="1800" b="1"/>
                <a:t> 1</a:t>
              </a:r>
              <a:endParaRPr lang="en-US" altLang="en-US" sz="1800" b="1">
                <a:latin typeface="Times" pitchFamily="84" charset="0"/>
              </a:endParaRPr>
            </a:p>
          </p:txBody>
        </p:sp>
      </p:grpSp>
      <p:grpSp>
        <p:nvGrpSpPr>
          <p:cNvPr id="37" name="Group 36"/>
          <p:cNvGrpSpPr/>
          <p:nvPr/>
        </p:nvGrpSpPr>
        <p:grpSpPr>
          <a:xfrm>
            <a:off x="3946525" y="2174239"/>
            <a:ext cx="3965575" cy="2081849"/>
            <a:chOff x="3946525" y="2174239"/>
            <a:chExt cx="3965575" cy="2081849"/>
          </a:xfrm>
        </p:grpSpPr>
        <p:grpSp>
          <p:nvGrpSpPr>
            <p:cNvPr id="38" name="Group 37"/>
            <p:cNvGrpSpPr/>
            <p:nvPr/>
          </p:nvGrpSpPr>
          <p:grpSpPr>
            <a:xfrm>
              <a:off x="3946525" y="2174239"/>
              <a:ext cx="3965575" cy="2081849"/>
              <a:chOff x="3946525" y="2174239"/>
              <a:chExt cx="3965575" cy="2081849"/>
            </a:xfrm>
          </p:grpSpPr>
          <p:pic>
            <p:nvPicPr>
              <p:cNvPr id="40"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l="50237" t="30945" b="37440"/>
              <a:stretch/>
            </p:blipFill>
            <p:spPr bwMode="auto">
              <a:xfrm>
                <a:off x="4587081" y="2174239"/>
                <a:ext cx="3325019" cy="208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1"/>
              <p:cNvSpPr txBox="1">
                <a:spLocks noChangeArrowheads="1"/>
              </p:cNvSpPr>
              <p:nvPr/>
            </p:nvSpPr>
            <p:spPr bwMode="auto">
              <a:xfrm>
                <a:off x="3946525" y="3300413"/>
                <a:ext cx="1281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t>Non-</a:t>
                </a:r>
              </a:p>
              <a:p>
                <a:pPr>
                  <a:lnSpc>
                    <a:spcPct val="90000"/>
                  </a:lnSpc>
                </a:pPr>
                <a:r>
                  <a:rPr lang="en-US" altLang="en-US" sz="1800" b="1" dirty="0"/>
                  <a:t>disjunction</a:t>
                </a:r>
              </a:p>
            </p:txBody>
          </p:sp>
        </p:grpSp>
        <p:sp>
          <p:nvSpPr>
            <p:cNvPr id="39" name="Line 10"/>
            <p:cNvSpPr>
              <a:spLocks noChangeShapeType="1"/>
            </p:cNvSpPr>
            <p:nvPr/>
          </p:nvSpPr>
          <p:spPr bwMode="auto">
            <a:xfrm flipV="1">
              <a:off x="4514850" y="3086100"/>
              <a:ext cx="603250" cy="342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 name="Group 41"/>
          <p:cNvGrpSpPr/>
          <p:nvPr/>
        </p:nvGrpSpPr>
        <p:grpSpPr>
          <a:xfrm>
            <a:off x="3070225" y="4256088"/>
            <a:ext cx="4841875" cy="2120900"/>
            <a:chOff x="3070225" y="4256088"/>
            <a:chExt cx="4841875" cy="2120900"/>
          </a:xfrm>
        </p:grpSpPr>
        <p:pic>
          <p:nvPicPr>
            <p:cNvPr id="43" name="Picture 2" descr="12_13Nondisjun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l="49157" t="62560" b="20709"/>
            <a:stretch/>
          </p:blipFill>
          <p:spPr bwMode="auto">
            <a:xfrm>
              <a:off x="4514850" y="4256088"/>
              <a:ext cx="339725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31"/>
            <p:cNvSpPr txBox="1">
              <a:spLocks noChangeArrowheads="1"/>
            </p:cNvSpPr>
            <p:nvPr/>
          </p:nvSpPr>
          <p:spPr bwMode="auto">
            <a:xfrm>
              <a:off x="3070225" y="5357813"/>
              <a:ext cx="28559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dirty="0"/>
                <a:t>Number of chromosomes</a:t>
              </a:r>
              <a:endParaRPr lang="en-US" altLang="en-US" sz="1800" b="1" dirty="0">
                <a:latin typeface="Times" pitchFamily="84" charset="0"/>
              </a:endParaRPr>
            </a:p>
          </p:txBody>
        </p:sp>
        <p:sp>
          <p:nvSpPr>
            <p:cNvPr id="45" name="Text Box 31"/>
            <p:cNvSpPr txBox="1">
              <a:spLocks noChangeArrowheads="1"/>
            </p:cNvSpPr>
            <p:nvPr/>
          </p:nvSpPr>
          <p:spPr bwMode="auto">
            <a:xfrm>
              <a:off x="4829175" y="5815013"/>
              <a:ext cx="290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(b)</a:t>
              </a:r>
              <a:endParaRPr lang="en-US" altLang="en-US" sz="1800" b="1">
                <a:latin typeface="Times" pitchFamily="84" charset="0"/>
              </a:endParaRPr>
            </a:p>
          </p:txBody>
        </p:sp>
        <p:sp>
          <p:nvSpPr>
            <p:cNvPr id="46" name="Text Box 31"/>
            <p:cNvSpPr txBox="1">
              <a:spLocks noChangeArrowheads="1"/>
            </p:cNvSpPr>
            <p:nvPr/>
          </p:nvSpPr>
          <p:spPr bwMode="auto">
            <a:xfrm>
              <a:off x="5191125" y="5834063"/>
              <a:ext cx="26971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t>Nondisjunction of sister</a:t>
              </a:r>
            </a:p>
            <a:p>
              <a:pPr>
                <a:lnSpc>
                  <a:spcPct val="90000"/>
                </a:lnSpc>
              </a:pPr>
              <a:r>
                <a:rPr lang="en-US" altLang="en-US" sz="1800" b="1" dirty="0"/>
                <a:t>chromatids in meiosis </a:t>
              </a:r>
              <a:r>
                <a:rPr lang="en-US" altLang="en-US" sz="1800" b="1" dirty="0">
                  <a:latin typeface="Times" pitchFamily="84" charset="0"/>
                </a:rPr>
                <a:t>II</a:t>
              </a:r>
            </a:p>
          </p:txBody>
        </p:sp>
        <p:sp>
          <p:nvSpPr>
            <p:cNvPr id="47" name="Text Box 31"/>
            <p:cNvSpPr txBox="1">
              <a:spLocks noChangeArrowheads="1"/>
            </p:cNvSpPr>
            <p:nvPr/>
          </p:nvSpPr>
          <p:spPr bwMode="auto">
            <a:xfrm>
              <a:off x="477202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r>
                <a:rPr lang="en-US" altLang="en-US" sz="1800" b="1"/>
                <a:t> </a:t>
              </a:r>
              <a:r>
                <a:rPr lang="en-US" altLang="en-US" sz="1800" b="1">
                  <a:sym typeface="Symbol" pitchFamily="84" charset="2"/>
                </a:rPr>
                <a:t></a:t>
              </a:r>
              <a:r>
                <a:rPr lang="en-US" altLang="en-US" sz="1800" b="1"/>
                <a:t> 1</a:t>
              </a:r>
              <a:endParaRPr lang="en-US" altLang="en-US" sz="1800" b="1">
                <a:latin typeface="Times" pitchFamily="84" charset="0"/>
              </a:endParaRPr>
            </a:p>
          </p:txBody>
        </p:sp>
        <p:sp>
          <p:nvSpPr>
            <p:cNvPr id="48" name="Text Box 31"/>
            <p:cNvSpPr txBox="1">
              <a:spLocks noChangeArrowheads="1"/>
            </p:cNvSpPr>
            <p:nvPr/>
          </p:nvSpPr>
          <p:spPr bwMode="auto">
            <a:xfrm>
              <a:off x="5553075" y="4989513"/>
              <a:ext cx="5254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dirty="0"/>
                <a:t>n</a:t>
              </a:r>
              <a:r>
                <a:rPr lang="en-US" altLang="en-US" sz="1800" b="1" dirty="0"/>
                <a:t> </a:t>
              </a:r>
              <a:r>
                <a:rPr lang="en-US" altLang="en-US" sz="1800" b="1" dirty="0">
                  <a:sym typeface="Symbol" pitchFamily="84" charset="2"/>
                </a:rPr>
                <a:t>−</a:t>
              </a:r>
              <a:r>
                <a:rPr lang="en-US" altLang="en-US" sz="1800" b="1" dirty="0"/>
                <a:t> 1</a:t>
              </a:r>
              <a:endParaRPr lang="en-US" altLang="en-US" sz="1800" b="1" dirty="0">
                <a:latin typeface="Times" pitchFamily="84" charset="0"/>
              </a:endParaRPr>
            </a:p>
          </p:txBody>
        </p:sp>
        <p:sp>
          <p:nvSpPr>
            <p:cNvPr id="49" name="Text Box 31"/>
            <p:cNvSpPr txBox="1">
              <a:spLocks noChangeArrowheads="1"/>
            </p:cNvSpPr>
            <p:nvPr/>
          </p:nvSpPr>
          <p:spPr bwMode="auto">
            <a:xfrm>
              <a:off x="6505575" y="4976813"/>
              <a:ext cx="1762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endParaRPr lang="en-US" altLang="en-US" sz="1800" b="1">
                <a:latin typeface="Times" pitchFamily="84" charset="0"/>
              </a:endParaRPr>
            </a:p>
          </p:txBody>
        </p:sp>
        <p:sp>
          <p:nvSpPr>
            <p:cNvPr id="50" name="Text Box 31"/>
            <p:cNvSpPr txBox="1">
              <a:spLocks noChangeArrowheads="1"/>
            </p:cNvSpPr>
            <p:nvPr/>
          </p:nvSpPr>
          <p:spPr bwMode="auto">
            <a:xfrm>
              <a:off x="7292975" y="4976813"/>
              <a:ext cx="1762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i="1"/>
                <a:t>n</a:t>
              </a:r>
              <a:endParaRPr lang="en-US" altLang="en-US" sz="1800" b="1">
                <a:latin typeface="Times" pitchFamily="84" charset="0"/>
              </a:endParaRPr>
            </a:p>
          </p:txBody>
        </p:sp>
      </p:grpSp>
      <p:sp>
        <p:nvSpPr>
          <p:cNvPr id="51" name="Text Box 31">
            <a:extLst>
              <a:ext uri="{FF2B5EF4-FFF2-40B4-BE49-F238E27FC236}">
                <a16:creationId xmlns:a16="http://schemas.microsoft.com/office/drawing/2014/main" id="{1B416D5F-9B22-449F-A355-9BBB3AEA7D94}"/>
              </a:ext>
            </a:extLst>
          </p:cNvPr>
          <p:cNvSpPr txBox="1">
            <a:spLocks noChangeArrowheads="1"/>
          </p:cNvSpPr>
          <p:nvPr/>
        </p:nvSpPr>
        <p:spPr bwMode="auto">
          <a:xfrm>
            <a:off x="1628775" y="5834063"/>
            <a:ext cx="26971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t>Nondisjunction of homo-</a:t>
            </a:r>
          </a:p>
          <a:p>
            <a:pPr>
              <a:lnSpc>
                <a:spcPct val="90000"/>
              </a:lnSpc>
            </a:pPr>
            <a:r>
              <a:rPr lang="en-US" altLang="en-US" sz="1800" b="1" dirty="0" err="1"/>
              <a:t>logous</a:t>
            </a:r>
            <a:r>
              <a:rPr lang="en-US" altLang="en-US" sz="1800" b="1" dirty="0"/>
              <a:t> chromosomes in</a:t>
            </a:r>
          </a:p>
          <a:p>
            <a:pPr>
              <a:lnSpc>
                <a:spcPct val="90000"/>
              </a:lnSpc>
            </a:pPr>
            <a:r>
              <a:rPr lang="en-US" altLang="en-US" sz="1800" b="1" dirty="0"/>
              <a:t>meiosis </a:t>
            </a:r>
            <a:r>
              <a:rPr lang="en-US" altLang="en-US" sz="1800" b="1" dirty="0">
                <a:latin typeface="Times" pitchFamily="84" charset="0"/>
              </a:rPr>
              <a:t>I</a:t>
            </a:r>
          </a:p>
        </p:txBody>
      </p:sp>
    </p:spTree>
    <p:extLst>
      <p:ext uri="{BB962C8B-B14F-4D97-AF65-F5344CB8AC3E}">
        <p14:creationId xmlns:p14="http://schemas.microsoft.com/office/powerpoint/2010/main" val="35422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BD2961-3F47-4C6E-827A-B73959D84BE0}"/>
              </a:ext>
            </a:extLst>
          </p:cNvPr>
          <p:cNvPicPr>
            <a:picLocks noChangeAspect="1"/>
          </p:cNvPicPr>
          <p:nvPr/>
        </p:nvPicPr>
        <p:blipFill>
          <a:blip r:embed="rId3"/>
          <a:stretch>
            <a:fillRect/>
          </a:stretch>
        </p:blipFill>
        <p:spPr>
          <a:xfrm>
            <a:off x="353291" y="152400"/>
            <a:ext cx="5325533" cy="3886200"/>
          </a:xfrm>
          <a:prstGeom prst="rect">
            <a:avLst/>
          </a:prstGeom>
        </p:spPr>
      </p:pic>
      <p:sp>
        <p:nvSpPr>
          <p:cNvPr id="5" name="TextBox 4">
            <a:extLst>
              <a:ext uri="{FF2B5EF4-FFF2-40B4-BE49-F238E27FC236}">
                <a16:creationId xmlns:a16="http://schemas.microsoft.com/office/drawing/2014/main" id="{43050985-A3BF-4EB5-9BA1-C966BB900D4C}"/>
              </a:ext>
            </a:extLst>
          </p:cNvPr>
          <p:cNvSpPr txBox="1"/>
          <p:nvPr/>
        </p:nvSpPr>
        <p:spPr>
          <a:xfrm>
            <a:off x="387927" y="4267200"/>
            <a:ext cx="5715000" cy="830997"/>
          </a:xfrm>
          <a:prstGeom prst="rect">
            <a:avLst/>
          </a:prstGeom>
          <a:noFill/>
        </p:spPr>
        <p:txBody>
          <a:bodyPr wrap="square" rtlCol="0">
            <a:spAutoFit/>
          </a:bodyPr>
          <a:lstStyle/>
          <a:p>
            <a:r>
              <a:rPr lang="en-US" sz="4800" dirty="0"/>
              <a:t>Down Syndrome</a:t>
            </a:r>
          </a:p>
        </p:txBody>
      </p:sp>
      <p:pic>
        <p:nvPicPr>
          <p:cNvPr id="2054" name="Picture 6" descr="Kids">
            <a:extLst>
              <a:ext uri="{FF2B5EF4-FFF2-40B4-BE49-F238E27FC236}">
                <a16:creationId xmlns:a16="http://schemas.microsoft.com/office/drawing/2014/main" id="{DCD31684-9C38-4D8F-9E43-EE9C26FF3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38125"/>
            <a:ext cx="30670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3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urner Karyotype">
            <a:extLst>
              <a:ext uri="{FF2B5EF4-FFF2-40B4-BE49-F238E27FC236}">
                <a16:creationId xmlns:a16="http://schemas.microsoft.com/office/drawing/2014/main" id="{0CFDA0FB-66F5-4527-8A99-B88C1F5D9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709"/>
            <a:ext cx="676232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3C35B4-59FB-4068-9E40-5671AA2129B2}"/>
              </a:ext>
            </a:extLst>
          </p:cNvPr>
          <p:cNvSpPr txBox="1"/>
          <p:nvPr/>
        </p:nvSpPr>
        <p:spPr>
          <a:xfrm>
            <a:off x="381000" y="5666509"/>
            <a:ext cx="5715000" cy="830997"/>
          </a:xfrm>
          <a:prstGeom prst="rect">
            <a:avLst/>
          </a:prstGeom>
          <a:noFill/>
        </p:spPr>
        <p:txBody>
          <a:bodyPr wrap="square" rtlCol="0">
            <a:spAutoFit/>
          </a:bodyPr>
          <a:lstStyle/>
          <a:p>
            <a:r>
              <a:rPr lang="en-US" sz="4800" dirty="0"/>
              <a:t>Turners Syndrome</a:t>
            </a:r>
          </a:p>
        </p:txBody>
      </p:sp>
    </p:spTree>
    <p:extLst>
      <p:ext uri="{BB962C8B-B14F-4D97-AF65-F5344CB8AC3E}">
        <p14:creationId xmlns:p14="http://schemas.microsoft.com/office/powerpoint/2010/main" val="58615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linefelter Karyotype">
            <a:extLst>
              <a:ext uri="{FF2B5EF4-FFF2-40B4-BE49-F238E27FC236}">
                <a16:creationId xmlns:a16="http://schemas.microsoft.com/office/drawing/2014/main" id="{D6F60BA0-2928-4CF3-9242-50EB7844D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4660519"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48AD6E-6BFA-44D2-B54D-262DE21807DB}"/>
              </a:ext>
            </a:extLst>
          </p:cNvPr>
          <p:cNvSpPr txBox="1"/>
          <p:nvPr/>
        </p:nvSpPr>
        <p:spPr>
          <a:xfrm>
            <a:off x="387927" y="4267200"/>
            <a:ext cx="5715000" cy="830997"/>
          </a:xfrm>
          <a:prstGeom prst="rect">
            <a:avLst/>
          </a:prstGeom>
          <a:noFill/>
        </p:spPr>
        <p:txBody>
          <a:bodyPr wrap="square" rtlCol="0">
            <a:spAutoFit/>
          </a:bodyPr>
          <a:lstStyle/>
          <a:p>
            <a:r>
              <a:rPr lang="en-US" sz="4800" dirty="0" err="1"/>
              <a:t>Kleinfelter</a:t>
            </a:r>
            <a:r>
              <a:rPr lang="en-US" sz="4800" dirty="0"/>
              <a:t> Syndrome</a:t>
            </a:r>
          </a:p>
        </p:txBody>
      </p:sp>
      <p:pic>
        <p:nvPicPr>
          <p:cNvPr id="4100" name="Picture 4" descr="XXY Kids">
            <a:extLst>
              <a:ext uri="{FF2B5EF4-FFF2-40B4-BE49-F238E27FC236}">
                <a16:creationId xmlns:a16="http://schemas.microsoft.com/office/drawing/2014/main" id="{742996C8-AD36-4155-AB03-D75A51597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3622964" cy="402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5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bwMode="auto">
          <a:xfrm>
            <a:off x="76200" y="140248"/>
            <a:ext cx="8763000" cy="64129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altLang="en-US" sz="2800" dirty="0"/>
              <a:t>Female Butterfly: </a:t>
            </a:r>
          </a:p>
          <a:p>
            <a:r>
              <a:rPr lang="en-US" altLang="en-US" sz="2800" dirty="0"/>
              <a:t>XY  (This is normal)</a:t>
            </a:r>
          </a:p>
          <a:p>
            <a:r>
              <a:rPr lang="en-US" altLang="en-US" sz="2800" dirty="0"/>
              <a:t>X	(This is not lethal)</a:t>
            </a:r>
          </a:p>
          <a:p>
            <a:pPr marL="0" indent="0">
              <a:buNone/>
            </a:pPr>
            <a:endParaRPr lang="en-US" altLang="en-US" sz="2800" dirty="0"/>
          </a:p>
          <a:p>
            <a:pPr marL="0" indent="0">
              <a:buNone/>
            </a:pPr>
            <a:r>
              <a:rPr lang="en-US" altLang="en-US" sz="2800" dirty="0"/>
              <a:t>Male Butterflies: </a:t>
            </a:r>
          </a:p>
          <a:p>
            <a:r>
              <a:rPr lang="en-US" altLang="en-US" sz="2800" dirty="0"/>
              <a:t>XX (This is normal)</a:t>
            </a:r>
          </a:p>
          <a:p>
            <a:r>
              <a:rPr lang="en-US" altLang="en-US" sz="2800" dirty="0"/>
              <a:t>XXX (This is not lethal)</a:t>
            </a:r>
          </a:p>
          <a:p>
            <a:pPr marL="0" indent="0">
              <a:buNone/>
            </a:pPr>
            <a:endParaRPr lang="en-US" altLang="en-US" sz="2800" dirty="0"/>
          </a:p>
          <a:p>
            <a:pPr marL="0" indent="0">
              <a:buNone/>
            </a:pPr>
            <a:r>
              <a:rPr lang="en-US" altLang="en-US" sz="2800" dirty="0"/>
              <a:t>The 1</a:t>
            </a:r>
            <a:r>
              <a:rPr lang="en-US" altLang="en-US" sz="2800" baseline="30000" dirty="0"/>
              <a:t>st</a:t>
            </a:r>
            <a:r>
              <a:rPr lang="en-US" altLang="en-US" sz="2800" dirty="0"/>
              <a:t> division of the fertilized egg divides the embryo into the future right and left halves of the butterfly.</a:t>
            </a:r>
          </a:p>
          <a:p>
            <a:pPr marL="0" indent="0">
              <a:buNone/>
            </a:pPr>
            <a:endParaRPr lang="en-US" altLang="en-US" sz="2800" dirty="0"/>
          </a:p>
          <a:p>
            <a:pPr marL="400050" lvl="1" indent="0">
              <a:buNone/>
            </a:pPr>
            <a:r>
              <a:rPr lang="en-US" altLang="en-US" sz="2400" dirty="0"/>
              <a:t>Propose a hypothesis to explain how you could end up with a butterfly that is ½ male and ½ female.  (Hint: Think about mitosis)</a:t>
            </a:r>
          </a:p>
        </p:txBody>
      </p:sp>
      <p:grpSp>
        <p:nvGrpSpPr>
          <p:cNvPr id="7" name="Group 6"/>
          <p:cNvGrpSpPr/>
          <p:nvPr/>
        </p:nvGrpSpPr>
        <p:grpSpPr>
          <a:xfrm>
            <a:off x="3453672" y="914400"/>
            <a:ext cx="5690328" cy="2286000"/>
            <a:chOff x="2453834" y="4648200"/>
            <a:chExt cx="5690328" cy="2286000"/>
          </a:xfrm>
        </p:grpSpPr>
        <p:pic>
          <p:nvPicPr>
            <p:cNvPr id="26626" name="Picture 3" descr="12_UN05Test_Q10-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27" y="4648200"/>
              <a:ext cx="237622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3"/>
            <p:cNvSpPr txBox="1">
              <a:spLocks noChangeArrowheads="1"/>
            </p:cNvSpPr>
            <p:nvPr/>
          </p:nvSpPr>
          <p:spPr bwMode="auto">
            <a:xfrm>
              <a:off x="6898308" y="5657353"/>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b="1" dirty="0"/>
                <a:t>Female</a:t>
              </a:r>
            </a:p>
          </p:txBody>
        </p:sp>
        <p:cxnSp>
          <p:nvCxnSpPr>
            <p:cNvPr id="6" name="Straight Arrow Connector 5"/>
            <p:cNvCxnSpPr/>
            <p:nvPr/>
          </p:nvCxnSpPr>
          <p:spPr>
            <a:xfrm flipH="1">
              <a:off x="5867400" y="5888186"/>
              <a:ext cx="99777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52800" y="5876748"/>
              <a:ext cx="838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2453834" y="5645915"/>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b="1" dirty="0"/>
                <a:t>Male</a:t>
              </a:r>
            </a:p>
          </p:txBody>
        </p:sp>
      </p:grpSp>
    </p:spTree>
    <p:extLst>
      <p:ext uri="{BB962C8B-B14F-4D97-AF65-F5344CB8AC3E}">
        <p14:creationId xmlns:p14="http://schemas.microsoft.com/office/powerpoint/2010/main" val="7064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1035</Words>
  <Application>Microsoft Office PowerPoint</Application>
  <PresentationFormat>On-screen Show (4:3)</PresentationFormat>
  <Paragraphs>139</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Tahoma</vt:lpstr>
      <vt:lpstr>Times</vt:lpstr>
      <vt:lpstr>Times New Roman</vt:lpstr>
      <vt:lpstr>Wingdings</vt:lpstr>
      <vt:lpstr>Office Theme</vt:lpstr>
      <vt:lpstr>PowerPoint Presentation</vt:lpstr>
      <vt:lpstr>You Must Know</vt:lpstr>
      <vt:lpstr>PowerPoint Presentation</vt:lpstr>
      <vt:lpstr>Nondisjunction is the failure of homologous chromosome or sister chromatids to separate properly during cell division.</vt:lpstr>
      <vt:lpstr>PowerPoint Presentation</vt:lpstr>
      <vt:lpstr>PowerPoint Presentation</vt:lpstr>
      <vt:lpstr>PowerPoint Presentation</vt:lpstr>
      <vt:lpstr>PowerPoint Presentation</vt:lpstr>
      <vt:lpstr>PowerPoint Presentation</vt:lpstr>
      <vt:lpstr>mitosis</vt:lpstr>
      <vt:lpstr>PowerPoint Presentation</vt:lpstr>
      <vt:lpstr>PowerPoint Presentation</vt:lpstr>
      <vt:lpstr>PowerPoint Presentation</vt:lpstr>
      <vt:lpstr>PowerPoint Presentation</vt:lpstr>
      <vt:lpstr>PowerPoint Presentation</vt:lpstr>
      <vt:lpstr>Figure 12.8</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55</cp:revision>
  <dcterms:created xsi:type="dcterms:W3CDTF">2015-01-08T22:29:20Z</dcterms:created>
  <dcterms:modified xsi:type="dcterms:W3CDTF">2019-12-20T16:26:24Z</dcterms:modified>
</cp:coreProperties>
</file>