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ACCA-8645-4F2A-936A-7A8B7920886F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109F-D109-4021-9521-8D0FD6A9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9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99B25-BD24-4357-8AD8-45C555838D2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6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795AE5-E1F0-43AD-A140-C0D6CBD2B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7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8652428" indent="-38186541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948294-3D3C-4BB1-A584-541C567AAEDF}" type="slidenum">
              <a:rPr lang="en-US" altLang="en-US" sz="1200">
                <a:latin typeface="Times New Roman" pitchFamily="84" charset="0"/>
              </a:rPr>
              <a:pPr/>
              <a:t>1</a:t>
            </a:fld>
            <a:endParaRPr lang="en-US" altLang="en-US" sz="1200">
              <a:latin typeface="Times New Roman" pitchFamily="8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8F1DCA0-2E33-4E0A-9FE7-C04DF249511B}" type="slidenum">
              <a:rPr lang="en-US" altLang="en-US" sz="1200">
                <a:latin typeface="Times" pitchFamily="84" charset="0"/>
              </a:rPr>
              <a:pPr algn="r"/>
              <a:t>11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3331"/>
            <a:ext cx="5029200" cy="419052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11.3-3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Inquiry: When F</a:t>
            </a:r>
            <a:r>
              <a:rPr lang="en-US" altLang="en-US" baseline="-2500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1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 hybrid pea plants self- or cross-pollinate, which traits appear in the F</a:t>
            </a:r>
            <a:r>
              <a:rPr lang="en-US" altLang="en-US" baseline="-2500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2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 generation? (step 3)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AF726FC-38C0-4DC2-8244-B67213575C15}" type="slidenum">
              <a:rPr lang="en-US" altLang="en-US" sz="1200">
                <a:ea typeface="ヒラギノ角ゴ Pro W3" pitchFamily="84" charset="-128"/>
              </a:rPr>
              <a:pPr algn="r"/>
              <a:t>12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1E41D1E-73A2-4EAA-9071-09CD0AFA04F6}" type="slidenum">
              <a:rPr lang="en-US" altLang="en-US" sz="1200">
                <a:ea typeface="ヒラギノ角ゴ Pro W3" pitchFamily="84" charset="-128"/>
              </a:rPr>
              <a:pPr algn="r"/>
              <a:t>13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E4CEB5D-0B80-47E6-AD60-8D4F24D6F596}" type="slidenum">
              <a:rPr lang="en-US" altLang="en-US" sz="1200">
                <a:ea typeface="ヒラギノ角ゴ Pro W3" pitchFamily="84" charset="-128"/>
              </a:rPr>
              <a:pPr algn="r"/>
              <a:t>14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A01936B-1252-4E7B-BA51-3A3A3E580040}" type="slidenum">
              <a:rPr lang="en-US" altLang="en-US" sz="1200">
                <a:ea typeface="ヒラギノ角ゴ Pro W3" pitchFamily="84" charset="-128"/>
              </a:rPr>
              <a:pPr algn="r"/>
              <a:t>15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8E931C7-F407-4ED0-944D-C1FF634F2097}" type="slidenum">
              <a:rPr lang="en-US" altLang="en-US" sz="1200">
                <a:ea typeface="ヒラギノ角ゴ Pro W3" pitchFamily="84" charset="-128"/>
              </a:rPr>
              <a:pPr algn="r"/>
              <a:t>16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CDF9A8B-682C-4577-9A84-B73BFE5E75CE}" type="slidenum">
              <a:rPr lang="en-US" altLang="en-US" sz="1200">
                <a:latin typeface="Times" pitchFamily="84" charset="0"/>
              </a:rPr>
              <a:pPr algn="r"/>
              <a:t>17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3331"/>
            <a:ext cx="5029200" cy="419052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11.4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Alleles, alternative versions of a gene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7432F36-1688-42C5-BEDF-812B4A31F906}" type="slidenum">
              <a:rPr lang="en-US" altLang="en-US" sz="1200">
                <a:ea typeface="ヒラギノ角ゴ Pro W3" pitchFamily="84" charset="-128"/>
              </a:rPr>
              <a:pPr algn="r"/>
              <a:t>18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6918632-11C5-49D1-A603-53E7C26F22AB}" type="slidenum">
              <a:rPr lang="en-US" altLang="en-US" sz="1200">
                <a:ea typeface="ヒラギノ角ゴ Pro W3" pitchFamily="84" charset="-128"/>
              </a:rPr>
              <a:pPr algn="r"/>
              <a:t>19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16F5D94-BCC4-4C24-A739-62F0C1DD7B08}" type="slidenum">
              <a:rPr lang="en-US" altLang="en-US" sz="1200">
                <a:ea typeface="ヒラギノ角ゴ Pro W3" pitchFamily="84" charset="-128"/>
              </a:rPr>
              <a:pPr algn="r"/>
              <a:t>20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4663DAA2-1CA2-45AC-8B76-E3B551619B5F}" type="slidenum">
              <a:rPr lang="en-US" altLang="en-US" sz="1200">
                <a:ea typeface="ヒラギノ角ゴ Pro W3" pitchFamily="84" charset="-128"/>
              </a:rPr>
              <a:pPr algn="r"/>
              <a:t>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1C12009-BA64-4E4D-9505-54164A70BFF1}" type="slidenum">
              <a:rPr lang="en-US" altLang="en-US" sz="1200">
                <a:latin typeface="Times" pitchFamily="84" charset="0"/>
              </a:rPr>
              <a:pPr algn="r"/>
              <a:t>21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3331"/>
            <a:ext cx="5029200" cy="419052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11.5-3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Mendel’s law of segregation (step 3)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5601A75-BF3A-46E0-B189-E771AD45E6C3}" type="slidenum">
              <a:rPr lang="en-US" altLang="en-US" sz="1200">
                <a:ea typeface="ヒラギノ角ゴ Pro W3" pitchFamily="84" charset="-128"/>
              </a:rPr>
              <a:pPr algn="r"/>
              <a:t>22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4D0D423-895E-47C5-A02F-4CBBB54BE485}" type="slidenum">
              <a:rPr lang="en-US" altLang="en-US" sz="1200">
                <a:ea typeface="ヒラギノ角ゴ Pro W3" pitchFamily="84" charset="-128"/>
              </a:rPr>
              <a:pPr algn="r"/>
              <a:t>23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DDC405E-9EE5-4523-B836-C7C28A92B79F}" type="slidenum">
              <a:rPr lang="en-US" altLang="en-US" sz="1200">
                <a:ea typeface="ヒラギノ角ゴ Pro W3" pitchFamily="84" charset="-128"/>
              </a:rPr>
              <a:pPr algn="r"/>
              <a:t>24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5CA719C-CB0F-4AF7-92F3-283AE4FC3D00}" type="slidenum">
              <a:rPr lang="en-US" altLang="en-US" sz="1200">
                <a:latin typeface="Times" pitchFamily="84" charset="0"/>
              </a:rPr>
              <a:pPr algn="r"/>
              <a:t>25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3331"/>
            <a:ext cx="5029200" cy="419052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11.6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Phenotype versus genotype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0D8B9EF-0922-40ED-B3D2-1425C6AC6AB6}" type="slidenum">
              <a:rPr lang="en-US" altLang="en-US" sz="1200">
                <a:ea typeface="ヒラギノ角ゴ Pro W3" pitchFamily="84" charset="-128"/>
              </a:rPr>
              <a:pPr algn="r"/>
              <a:t>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40E75782-7FFE-41F5-8FE7-CEC846CEA489}" type="slidenum">
              <a:rPr lang="en-US" altLang="en-US" sz="1200">
                <a:ea typeface="ヒラギノ角ゴ Pro W3" pitchFamily="84" charset="-128"/>
              </a:rPr>
              <a:pPr algn="r"/>
              <a:t>5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9DAFF8D-E9FB-4C09-87EE-96B89FD95EA3}" type="slidenum">
              <a:rPr lang="en-US" altLang="en-US" sz="1200">
                <a:ea typeface="ヒラギノ角ゴ Pro W3" pitchFamily="84" charset="-128"/>
              </a:rPr>
              <a:pPr algn="r"/>
              <a:t>6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B02BC07-8345-46B9-A2A1-B1E7927341F6}" type="slidenum">
              <a:rPr lang="en-US" altLang="en-US" sz="1200">
                <a:latin typeface="Times" pitchFamily="84" charset="0"/>
              </a:rPr>
              <a:pPr algn="r"/>
              <a:t>7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3331"/>
            <a:ext cx="5029200" cy="419052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11.2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Research method: crossing pea plants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9E6DD6-49B6-42D2-8813-1A3B6F2276C0}" type="slidenum">
              <a:rPr lang="en-US" altLang="en-US" sz="1200">
                <a:ea typeface="ヒラギノ角ゴ Pro W3" pitchFamily="84" charset="-128"/>
              </a:rPr>
              <a:pPr algn="r"/>
              <a:t>8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04C8CCB-0EEC-4867-8FA3-5E044E2965B8}" type="slidenum">
              <a:rPr lang="en-US" altLang="en-US" sz="1200">
                <a:ea typeface="ヒラギノ角ゴ Pro W3" pitchFamily="84" charset="-128"/>
              </a:rPr>
              <a:pPr algn="r"/>
              <a:t>9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A11530E-F55E-4790-9A17-31EFCFAE35D5}" type="slidenum">
              <a:rPr lang="en-US" altLang="en-US" sz="1200">
                <a:ea typeface="ヒラギノ角ゴ Pro W3" pitchFamily="84" charset="-128"/>
              </a:rPr>
              <a:pPr algn="r"/>
              <a:t>10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2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8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9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4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3BEC-11BB-4C5C-902C-B6A0A8EE08A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2B2F-7DD2-4EEB-8996-C529C477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5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3867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0" dirty="0">
                <a:solidFill>
                  <a:srgbClr val="9D0016"/>
                </a:solidFill>
              </a:rPr>
              <a:t>Chapter 11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Mendel and the Idea of the Gene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/>
              <a:t>The Law of Segregation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90000" cy="52641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When Mendel crossed contrasting, true-breeding white- and purple-flowered pea plants, all of the F</a:t>
            </a:r>
            <a:r>
              <a:rPr lang="en-US" altLang="en-US" baseline="-25000"/>
              <a:t>1</a:t>
            </a:r>
            <a:r>
              <a:rPr lang="en-US" altLang="en-US"/>
              <a:t> hybrids were purple</a:t>
            </a:r>
          </a:p>
          <a:p>
            <a:pPr marL="292100" indent="-292100" eaLnBrk="1" hangingPunct="1"/>
            <a:r>
              <a:rPr lang="en-US" altLang="en-US"/>
              <a:t>When Mendel crossed the F</a:t>
            </a:r>
            <a:r>
              <a:rPr lang="en-US" altLang="en-US" baseline="-25000"/>
              <a:t>1</a:t>
            </a:r>
            <a:r>
              <a:rPr lang="en-US" altLang="en-US"/>
              <a:t> hybrids, many of the </a:t>
            </a:r>
            <a:br>
              <a:rPr lang="en-US" altLang="en-US"/>
            </a:br>
            <a:r>
              <a:rPr lang="en-US" altLang="en-US"/>
              <a:t>F</a:t>
            </a:r>
            <a:r>
              <a:rPr lang="en-US" altLang="en-US" baseline="-25000"/>
              <a:t>2</a:t>
            </a:r>
            <a:r>
              <a:rPr lang="en-US" altLang="en-US"/>
              <a:t> plants had purple flowers, but some had white</a:t>
            </a:r>
          </a:p>
          <a:p>
            <a:pPr marL="292100" indent="-292100" eaLnBrk="1" hangingPunct="1"/>
            <a:r>
              <a:rPr lang="en-US" altLang="en-US"/>
              <a:t>Mendel discovered a ratio of about three to one, purple to white flowers, in the F</a:t>
            </a:r>
            <a:r>
              <a:rPr lang="en-US" altLang="en-US" baseline="-25000"/>
              <a:t>2</a:t>
            </a:r>
            <a:r>
              <a:rPr lang="en-US" altLang="en-US"/>
              <a:t> generation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6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17" descr="11_03FlowerColorCross_3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2"/>
          <a:stretch>
            <a:fillRect/>
          </a:stretch>
        </p:blipFill>
        <p:spPr bwMode="auto">
          <a:xfrm>
            <a:off x="1455738" y="136525"/>
            <a:ext cx="6230937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11.3-3</a:t>
            </a:r>
          </a:p>
        </p:txBody>
      </p:sp>
      <p:sp>
        <p:nvSpPr>
          <p:cNvPr id="175108" name="Text Box 31"/>
          <p:cNvSpPr txBox="1">
            <a:spLocks noChangeArrowheads="1"/>
          </p:cNvSpPr>
          <p:nvPr/>
        </p:nvSpPr>
        <p:spPr bwMode="auto">
          <a:xfrm>
            <a:off x="1524000" y="644525"/>
            <a:ext cx="14414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P Generation</a:t>
            </a:r>
          </a:p>
        </p:txBody>
      </p:sp>
      <p:sp>
        <p:nvSpPr>
          <p:cNvPr id="175109" name="Text Box 31"/>
          <p:cNvSpPr txBox="1">
            <a:spLocks noChangeArrowheads="1"/>
          </p:cNvSpPr>
          <p:nvPr/>
        </p:nvSpPr>
        <p:spPr bwMode="auto">
          <a:xfrm>
            <a:off x="1468438" y="138113"/>
            <a:ext cx="12684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rgbClr val="AA1016"/>
                </a:solidFill>
              </a:rPr>
              <a:t>Experiment</a:t>
            </a:r>
          </a:p>
        </p:txBody>
      </p:sp>
      <p:sp>
        <p:nvSpPr>
          <p:cNvPr id="175110" name="Text Box 31"/>
          <p:cNvSpPr txBox="1">
            <a:spLocks noChangeArrowheads="1"/>
          </p:cNvSpPr>
          <p:nvPr/>
        </p:nvSpPr>
        <p:spPr bwMode="auto">
          <a:xfrm>
            <a:off x="1462088" y="1030288"/>
            <a:ext cx="16160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(true-breeding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parents)</a:t>
            </a:r>
          </a:p>
        </p:txBody>
      </p:sp>
      <p:sp>
        <p:nvSpPr>
          <p:cNvPr id="175111" name="Text Box 31"/>
          <p:cNvSpPr txBox="1">
            <a:spLocks noChangeArrowheads="1"/>
          </p:cNvSpPr>
          <p:nvPr/>
        </p:nvSpPr>
        <p:spPr bwMode="auto">
          <a:xfrm>
            <a:off x="1481138" y="2600325"/>
            <a:ext cx="15668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F</a:t>
            </a:r>
            <a:r>
              <a:rPr lang="en-US" altLang="en-US" sz="1800" b="1" baseline="-25000"/>
              <a:t>1</a:t>
            </a:r>
            <a:r>
              <a:rPr lang="en-US" altLang="en-US" sz="1800" b="1"/>
              <a:t> Generation</a:t>
            </a:r>
          </a:p>
        </p:txBody>
      </p:sp>
      <p:sp>
        <p:nvSpPr>
          <p:cNvPr id="175112" name="Text Box 31"/>
          <p:cNvSpPr txBox="1">
            <a:spLocks noChangeArrowheads="1"/>
          </p:cNvSpPr>
          <p:nvPr/>
        </p:nvSpPr>
        <p:spPr bwMode="auto">
          <a:xfrm>
            <a:off x="1485900" y="4686300"/>
            <a:ext cx="156686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F</a:t>
            </a:r>
            <a:r>
              <a:rPr lang="en-US" altLang="en-US" sz="1800" b="1" baseline="-25000"/>
              <a:t>2</a:t>
            </a:r>
            <a:r>
              <a:rPr lang="en-US" altLang="en-US" sz="1800" b="1"/>
              <a:t> Generation</a:t>
            </a:r>
          </a:p>
        </p:txBody>
      </p:sp>
      <p:sp>
        <p:nvSpPr>
          <p:cNvPr id="175113" name="Text Box 31"/>
          <p:cNvSpPr txBox="1">
            <a:spLocks noChangeArrowheads="1"/>
          </p:cNvSpPr>
          <p:nvPr/>
        </p:nvSpPr>
        <p:spPr bwMode="auto">
          <a:xfrm>
            <a:off x="1779588" y="2979738"/>
            <a:ext cx="1020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(hybrids)</a:t>
            </a:r>
          </a:p>
        </p:txBody>
      </p:sp>
      <p:sp>
        <p:nvSpPr>
          <p:cNvPr id="175114" name="Text Box 31"/>
          <p:cNvSpPr txBox="1">
            <a:spLocks noChangeArrowheads="1"/>
          </p:cNvSpPr>
          <p:nvPr/>
        </p:nvSpPr>
        <p:spPr bwMode="auto">
          <a:xfrm>
            <a:off x="3854450" y="1344613"/>
            <a:ext cx="16081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Purple flowers</a:t>
            </a:r>
          </a:p>
        </p:txBody>
      </p:sp>
      <p:sp>
        <p:nvSpPr>
          <p:cNvPr id="175115" name="Text Box 31"/>
          <p:cNvSpPr txBox="1">
            <a:spLocks noChangeArrowheads="1"/>
          </p:cNvSpPr>
          <p:nvPr/>
        </p:nvSpPr>
        <p:spPr bwMode="auto">
          <a:xfrm>
            <a:off x="5705475" y="1350963"/>
            <a:ext cx="1500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White flowers</a:t>
            </a:r>
          </a:p>
        </p:txBody>
      </p:sp>
      <p:sp>
        <p:nvSpPr>
          <p:cNvPr id="175116" name="Text Box 31"/>
          <p:cNvSpPr txBox="1">
            <a:spLocks noChangeArrowheads="1"/>
          </p:cNvSpPr>
          <p:nvPr/>
        </p:nvSpPr>
        <p:spPr bwMode="auto">
          <a:xfrm>
            <a:off x="4044950" y="3128963"/>
            <a:ext cx="31623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All plants had purple flowers</a:t>
            </a:r>
          </a:p>
        </p:txBody>
      </p:sp>
      <p:sp>
        <p:nvSpPr>
          <p:cNvPr id="175117" name="Text Box 31"/>
          <p:cNvSpPr txBox="1">
            <a:spLocks noChangeArrowheads="1"/>
          </p:cNvSpPr>
          <p:nvPr/>
        </p:nvSpPr>
        <p:spPr bwMode="auto">
          <a:xfrm>
            <a:off x="2790825" y="3565525"/>
            <a:ext cx="2800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Self- or cross-pollination</a:t>
            </a:r>
          </a:p>
        </p:txBody>
      </p:sp>
      <p:sp>
        <p:nvSpPr>
          <p:cNvPr id="175118" name="Text Box 31"/>
          <p:cNvSpPr txBox="1">
            <a:spLocks noChangeArrowheads="1"/>
          </p:cNvSpPr>
          <p:nvPr/>
        </p:nvSpPr>
        <p:spPr bwMode="auto">
          <a:xfrm>
            <a:off x="3228975" y="6026150"/>
            <a:ext cx="22225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705 purple-flowered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plants</a:t>
            </a:r>
          </a:p>
        </p:txBody>
      </p:sp>
      <p:sp>
        <p:nvSpPr>
          <p:cNvPr id="175119" name="Text Box 31"/>
          <p:cNvSpPr txBox="1">
            <a:spLocks noChangeArrowheads="1"/>
          </p:cNvSpPr>
          <p:nvPr/>
        </p:nvSpPr>
        <p:spPr bwMode="auto">
          <a:xfrm>
            <a:off x="5581650" y="6022975"/>
            <a:ext cx="21351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224 white-flowered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plants</a:t>
            </a:r>
          </a:p>
        </p:txBody>
      </p:sp>
    </p:spTree>
    <p:extLst>
      <p:ext uri="{BB962C8B-B14F-4D97-AF65-F5344CB8AC3E}">
        <p14:creationId xmlns:p14="http://schemas.microsoft.com/office/powerpoint/2010/main" val="31520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7300"/>
            <a:ext cx="8928100" cy="52832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Mendel reasoned that in the F</a:t>
            </a:r>
            <a:r>
              <a:rPr lang="en-US" altLang="en-US" baseline="-25000"/>
              <a:t>1</a:t>
            </a:r>
            <a:r>
              <a:rPr lang="en-US" altLang="en-US"/>
              <a:t> plants, the heritable factor for white flowers was hidden or masked in the presence of the purple-flower factor</a:t>
            </a:r>
          </a:p>
          <a:p>
            <a:pPr marL="292100" indent="-292100" eaLnBrk="1" hangingPunct="1"/>
            <a:r>
              <a:rPr lang="en-US" altLang="en-US"/>
              <a:t>He called the purple flower color a dominant trait and the white flower color a recessive trait</a:t>
            </a:r>
          </a:p>
          <a:p>
            <a:pPr marL="292100" indent="-292100" eaLnBrk="1" hangingPunct="1"/>
            <a:r>
              <a:rPr lang="en-US" altLang="en-US"/>
              <a:t>The factor for white flowers was not diluted or destroyed because it reappeared in the F</a:t>
            </a:r>
            <a:r>
              <a:rPr lang="en-US" altLang="en-US" baseline="-25000"/>
              <a:t>2 </a:t>
            </a:r>
            <a:r>
              <a:rPr lang="en-US" altLang="en-US"/>
              <a:t>generation</a:t>
            </a:r>
            <a:endParaRPr lang="en-US" altLang="en-US" baseline="-25000"/>
          </a:p>
        </p:txBody>
      </p:sp>
      <p:sp>
        <p:nvSpPr>
          <p:cNvPr id="37891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0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763000" cy="46418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Mendel observed the same pattern of inheritance in six other pea plant characters, each represented by two traits</a:t>
            </a:r>
          </a:p>
          <a:p>
            <a:pPr marL="292100" indent="-292100" eaLnBrk="1" hangingPunct="1"/>
            <a:r>
              <a:rPr lang="en-US" altLang="en-US"/>
              <a:t>What Mendel called a </a:t>
            </a:r>
            <a:r>
              <a:rPr lang="ja-JP" altLang="en-US">
                <a:ea typeface="ＭＳ Ｐゴシック" pitchFamily="84" charset="-128"/>
              </a:rPr>
              <a:t>“</a:t>
            </a:r>
            <a:r>
              <a:rPr lang="en-US" altLang="ja-JP">
                <a:ea typeface="ＭＳ Ｐゴシック" pitchFamily="84" charset="-128"/>
              </a:rPr>
              <a:t>heritable factor</a:t>
            </a:r>
            <a:r>
              <a:rPr lang="ja-JP" altLang="en-US">
                <a:ea typeface="ＭＳ Ｐゴシック" pitchFamily="84" charset="-128"/>
              </a:rPr>
              <a:t>”</a:t>
            </a:r>
            <a:r>
              <a:rPr lang="en-US" altLang="ja-JP">
                <a:ea typeface="ＭＳ Ｐゴシック" pitchFamily="84" charset="-128"/>
              </a:rPr>
              <a:t> is what we now call a gene</a:t>
            </a:r>
            <a:endParaRPr lang="en-US" altLang="en-US"/>
          </a:p>
        </p:txBody>
      </p:sp>
      <p:sp>
        <p:nvSpPr>
          <p:cNvPr id="39939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64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3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i="1"/>
              <a:t>The Testcross</a:t>
            </a:r>
            <a:endParaRPr lang="en-US" altLang="en-US" b="0" i="1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50312" cy="52959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How can we tell the genotype of an individual with the dominant phenotype?</a:t>
            </a:r>
          </a:p>
          <a:p>
            <a:pPr marL="292100" indent="-292100" eaLnBrk="1" hangingPunct="1"/>
            <a:r>
              <a:rPr lang="en-US" altLang="en-US"/>
              <a:t>Such an individual could be either homozygous dominant or heterozygous</a:t>
            </a:r>
          </a:p>
          <a:p>
            <a:pPr marL="292100" indent="-292100" eaLnBrk="1" hangingPunct="1"/>
            <a:r>
              <a:rPr lang="en-US" altLang="en-US"/>
              <a:t>The answer is to carry out a </a:t>
            </a:r>
            <a:r>
              <a:rPr lang="en-US" altLang="en-US" b="1"/>
              <a:t>testcross</a:t>
            </a:r>
            <a:r>
              <a:rPr lang="en-US" altLang="en-US"/>
              <a:t>: breeding the</a:t>
            </a:r>
            <a:r>
              <a:rPr lang="en-US" altLang="en-US" b="1"/>
              <a:t> </a:t>
            </a:r>
            <a:r>
              <a:rPr lang="en-US" altLang="en-US"/>
              <a:t>mystery individual with a homozygous recessive individual</a:t>
            </a:r>
          </a:p>
          <a:p>
            <a:pPr marL="292100" indent="-292100" eaLnBrk="1" hangingPunct="1"/>
            <a:r>
              <a:rPr lang="en-US" altLang="en-US"/>
              <a:t>If any offspring display the recessive phenotype, the mystery parent must be heterozygous</a:t>
            </a:r>
          </a:p>
        </p:txBody>
      </p:sp>
      <p:sp>
        <p:nvSpPr>
          <p:cNvPr id="6656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" y="165100"/>
            <a:ext cx="8534400" cy="503238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i="1"/>
              <a:t>Mendel’s</a:t>
            </a:r>
            <a:r>
              <a:rPr lang="en-US" altLang="ja-JP" i="1">
                <a:ea typeface="ＭＳ Ｐゴシック" pitchFamily="84" charset="-128"/>
              </a:rPr>
              <a:t> Model</a:t>
            </a:r>
            <a:endParaRPr lang="en-US" altLang="en-US" b="0" i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712200" cy="49085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Mendel developed a model to explain the 3:1 inheritance pattern he observed in F</a:t>
            </a:r>
            <a:r>
              <a:rPr lang="en-US" altLang="en-US" baseline="-25000"/>
              <a:t>2</a:t>
            </a:r>
            <a:r>
              <a:rPr lang="en-US" altLang="en-US"/>
              <a:t> offspring</a:t>
            </a:r>
          </a:p>
          <a:p>
            <a:pPr marL="292100" indent="-292100" eaLnBrk="1" hangingPunct="1"/>
            <a:r>
              <a:rPr lang="en-US" altLang="en-US"/>
              <a:t>Four related concepts make up this model</a:t>
            </a:r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7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5713"/>
            <a:ext cx="8801100" cy="5043487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First, </a:t>
            </a:r>
            <a:r>
              <a:rPr lang="en-US" altLang="en-US" i="1"/>
              <a:t>alternative versions of genes account for variations in inherited characters</a:t>
            </a:r>
          </a:p>
          <a:p>
            <a:pPr marL="292100" indent="-292100" eaLnBrk="1" hangingPunct="1"/>
            <a:r>
              <a:rPr lang="en-US" altLang="en-US"/>
              <a:t>For example, the gene for flower color in pea plants exists in two versions, one for purple flowers and the other for white flowers</a:t>
            </a:r>
          </a:p>
          <a:p>
            <a:pPr marL="292100" indent="-292100" eaLnBrk="1" hangingPunct="1"/>
            <a:r>
              <a:rPr lang="en-US" altLang="en-US"/>
              <a:t>These alternative versions of a gene are now called </a:t>
            </a:r>
            <a:r>
              <a:rPr lang="en-US" altLang="en-US" b="1"/>
              <a:t>alleles</a:t>
            </a:r>
          </a:p>
          <a:p>
            <a:pPr marL="292100" indent="-292100" eaLnBrk="1" hangingPunct="1"/>
            <a:r>
              <a:rPr lang="en-US" altLang="en-US"/>
              <a:t>Each gene resides at a specific locus on a specific chromosome</a:t>
            </a:r>
          </a:p>
        </p:txBody>
      </p:sp>
      <p:sp>
        <p:nvSpPr>
          <p:cNvPr id="46083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46" descr="11_04Allele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4"/>
          <a:stretch>
            <a:fillRect/>
          </a:stretch>
        </p:blipFill>
        <p:spPr bwMode="auto">
          <a:xfrm>
            <a:off x="296863" y="1611313"/>
            <a:ext cx="8548687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11.4</a:t>
            </a:r>
          </a:p>
        </p:txBody>
      </p:sp>
      <p:sp>
        <p:nvSpPr>
          <p:cNvPr id="177156" name="Text Box 31"/>
          <p:cNvSpPr txBox="1">
            <a:spLocks noChangeArrowheads="1"/>
          </p:cNvSpPr>
          <p:nvPr/>
        </p:nvSpPr>
        <p:spPr bwMode="auto">
          <a:xfrm>
            <a:off x="4059238" y="1627188"/>
            <a:ext cx="30734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100" b="1"/>
              <a:t>Allele for purple flowers</a:t>
            </a:r>
          </a:p>
        </p:txBody>
      </p:sp>
      <p:sp>
        <p:nvSpPr>
          <p:cNvPr id="177157" name="Text Box 31"/>
          <p:cNvSpPr txBox="1">
            <a:spLocks noChangeArrowheads="1"/>
          </p:cNvSpPr>
          <p:nvPr/>
        </p:nvSpPr>
        <p:spPr bwMode="auto">
          <a:xfrm>
            <a:off x="6969125" y="2851150"/>
            <a:ext cx="190976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100" b="1"/>
              <a:t>Pair of </a:t>
            </a:r>
          </a:p>
          <a:p>
            <a:pPr>
              <a:lnSpc>
                <a:spcPct val="95000"/>
              </a:lnSpc>
            </a:pPr>
            <a:r>
              <a:rPr lang="en-US" altLang="en-US" sz="2100" b="1"/>
              <a:t>homologous</a:t>
            </a:r>
          </a:p>
          <a:p>
            <a:pPr>
              <a:lnSpc>
                <a:spcPct val="95000"/>
              </a:lnSpc>
            </a:pPr>
            <a:r>
              <a:rPr lang="en-US" altLang="en-US" sz="2100" b="1"/>
              <a:t>chromosomes</a:t>
            </a:r>
          </a:p>
        </p:txBody>
      </p:sp>
      <p:sp>
        <p:nvSpPr>
          <p:cNvPr id="177158" name="Text Box 31"/>
          <p:cNvSpPr txBox="1">
            <a:spLocks noChangeArrowheads="1"/>
          </p:cNvSpPr>
          <p:nvPr/>
        </p:nvSpPr>
        <p:spPr bwMode="auto">
          <a:xfrm>
            <a:off x="4152900" y="4808538"/>
            <a:ext cx="29368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100" b="1"/>
              <a:t>Allele for white flowers</a:t>
            </a:r>
          </a:p>
        </p:txBody>
      </p:sp>
      <p:sp>
        <p:nvSpPr>
          <p:cNvPr id="177159" name="Text Box 31"/>
          <p:cNvSpPr txBox="1">
            <a:spLocks noChangeArrowheads="1"/>
          </p:cNvSpPr>
          <p:nvPr/>
        </p:nvSpPr>
        <p:spPr bwMode="auto">
          <a:xfrm>
            <a:off x="1806575" y="3157538"/>
            <a:ext cx="355123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100" b="1"/>
              <a:t>Locus for flower-color gene</a:t>
            </a:r>
          </a:p>
        </p:txBody>
      </p:sp>
      <p:sp>
        <p:nvSpPr>
          <p:cNvPr id="177160" name="Line 41"/>
          <p:cNvSpPr>
            <a:spLocks noChangeShapeType="1"/>
          </p:cNvSpPr>
          <p:nvPr/>
        </p:nvSpPr>
        <p:spPr bwMode="auto">
          <a:xfrm>
            <a:off x="5575300" y="1955800"/>
            <a:ext cx="0" cy="338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1" name="Line 42"/>
          <p:cNvSpPr>
            <a:spLocks noChangeShapeType="1"/>
          </p:cNvSpPr>
          <p:nvPr/>
        </p:nvSpPr>
        <p:spPr bwMode="auto">
          <a:xfrm flipH="1">
            <a:off x="4999038" y="2824163"/>
            <a:ext cx="546100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Line 43"/>
          <p:cNvSpPr>
            <a:spLocks noChangeShapeType="1"/>
          </p:cNvSpPr>
          <p:nvPr/>
        </p:nvSpPr>
        <p:spPr bwMode="auto">
          <a:xfrm flipH="1" flipV="1">
            <a:off x="5008563" y="3500438"/>
            <a:ext cx="536575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3" name="Line 44"/>
          <p:cNvSpPr>
            <a:spLocks noChangeShapeType="1"/>
          </p:cNvSpPr>
          <p:nvPr/>
        </p:nvSpPr>
        <p:spPr bwMode="auto">
          <a:xfrm>
            <a:off x="5575300" y="4398963"/>
            <a:ext cx="0" cy="388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AutoShape 45"/>
          <p:cNvSpPr>
            <a:spLocks/>
          </p:cNvSpPr>
          <p:nvPr/>
        </p:nvSpPr>
        <p:spPr bwMode="auto">
          <a:xfrm>
            <a:off x="6632575" y="2111375"/>
            <a:ext cx="247650" cy="2433638"/>
          </a:xfrm>
          <a:prstGeom prst="rightBrace">
            <a:avLst>
              <a:gd name="adj1" fmla="val 3976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06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826500" cy="52006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Second, </a:t>
            </a:r>
            <a:r>
              <a:rPr lang="en-US" altLang="en-US" i="1"/>
              <a:t>for each character, an organism inherits two alleles, one from each parent</a:t>
            </a:r>
          </a:p>
          <a:p>
            <a:pPr marL="292100" indent="-292100" eaLnBrk="1" hangingPunct="1"/>
            <a:r>
              <a:rPr lang="en-US" altLang="en-US"/>
              <a:t>Mendel made this deduction without knowing about the existence of chromosomes</a:t>
            </a:r>
          </a:p>
          <a:p>
            <a:pPr marL="292100" indent="-292100" eaLnBrk="1" hangingPunct="1"/>
            <a:r>
              <a:rPr lang="en-US" altLang="en-US"/>
              <a:t>Two alleles at a particular locus may be identical, as in the true-breeding plants of Mendel’s</a:t>
            </a:r>
            <a:r>
              <a:rPr lang="en-US" altLang="ja-JP">
                <a:ea typeface="ＭＳ Ｐゴシック" pitchFamily="84" charset="-128"/>
              </a:rPr>
              <a:t> P generation</a:t>
            </a:r>
          </a:p>
          <a:p>
            <a:pPr marL="292100" indent="-292100" eaLnBrk="1" hangingPunct="1"/>
            <a:r>
              <a:rPr lang="en-US" altLang="en-US"/>
              <a:t>Alternatively, the two alleles at a locus may differ, as in the F</a:t>
            </a:r>
            <a:r>
              <a:rPr lang="en-US" altLang="en-US" baseline="-25000"/>
              <a:t>1</a:t>
            </a:r>
            <a:r>
              <a:rPr lang="en-US" altLang="en-US"/>
              <a:t> hybrids</a:t>
            </a:r>
          </a:p>
        </p:txBody>
      </p:sp>
      <p:sp>
        <p:nvSpPr>
          <p:cNvPr id="50179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01100" cy="50673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Third, </a:t>
            </a:r>
            <a:r>
              <a:rPr lang="en-US" altLang="en-US" i="1"/>
              <a:t>if the two alleles at a locus differ, then one (the </a:t>
            </a:r>
            <a:r>
              <a:rPr lang="en-US" altLang="en-US" b="1" i="1"/>
              <a:t>dominant allele</a:t>
            </a:r>
            <a:r>
              <a:rPr lang="en-US" altLang="en-US" i="1"/>
              <a:t>) determines the organism’s</a:t>
            </a:r>
            <a:r>
              <a:rPr lang="en-US" altLang="ja-JP" i="1">
                <a:ea typeface="ＭＳ Ｐゴシック" pitchFamily="84" charset="-128"/>
              </a:rPr>
              <a:t> appearance, and the other (the </a:t>
            </a:r>
            <a:r>
              <a:rPr lang="en-US" altLang="ja-JP" b="1" i="1">
                <a:ea typeface="ＭＳ Ｐゴシック" pitchFamily="84" charset="-128"/>
              </a:rPr>
              <a:t>recessive allele</a:t>
            </a:r>
            <a:r>
              <a:rPr lang="en-US" altLang="ja-JP" i="1">
                <a:ea typeface="ＭＳ Ｐゴシック" pitchFamily="84" charset="-128"/>
              </a:rPr>
              <a:t>) has no noticeable effect on appearance</a:t>
            </a:r>
          </a:p>
          <a:p>
            <a:pPr marL="292100" indent="-292100" eaLnBrk="1" hangingPunct="1"/>
            <a:r>
              <a:rPr lang="en-US" altLang="en-US"/>
              <a:t>In the flower-color example, the F</a:t>
            </a:r>
            <a:r>
              <a:rPr lang="en-US" altLang="en-US" baseline="-25000"/>
              <a:t>1</a:t>
            </a:r>
            <a:r>
              <a:rPr lang="en-US" altLang="en-US"/>
              <a:t> plants had purple flowers because the allele for that trait is dominant</a:t>
            </a:r>
          </a:p>
        </p:txBody>
      </p:sp>
      <p:sp>
        <p:nvSpPr>
          <p:cNvPr id="5222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Terms associated with genetics problems: P, F1, F2, dominant, recessive, homozygous, heterozygous,  character, trait, true breeding,  hybridization, test cross, phenotype, and genotype.</a:t>
            </a:r>
          </a:p>
        </p:txBody>
      </p:sp>
    </p:spTree>
    <p:extLst>
      <p:ext uri="{BB962C8B-B14F-4D97-AF65-F5344CB8AC3E}">
        <p14:creationId xmlns:p14="http://schemas.microsoft.com/office/powerpoint/2010/main" val="4170661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49363"/>
            <a:ext cx="8724900" cy="5303837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Fourth (now known as the </a:t>
            </a:r>
            <a:r>
              <a:rPr lang="en-US" altLang="en-US" b="1"/>
              <a:t>law of segregation</a:t>
            </a:r>
            <a:r>
              <a:rPr lang="en-US" altLang="en-US"/>
              <a:t>), </a:t>
            </a:r>
            <a:br>
              <a:rPr lang="en-US" altLang="en-US"/>
            </a:br>
            <a:r>
              <a:rPr lang="en-US" altLang="en-US" i="1"/>
              <a:t>the two alleles for a heritable character separate (segregate) during gamete formation and end up </a:t>
            </a:r>
            <a:br>
              <a:rPr lang="en-US" altLang="en-US" i="1"/>
            </a:br>
            <a:r>
              <a:rPr lang="en-US" altLang="en-US" i="1"/>
              <a:t>in different gametes</a:t>
            </a:r>
          </a:p>
          <a:p>
            <a:pPr marL="292100" indent="-292100" eaLnBrk="1" hangingPunct="1"/>
            <a:r>
              <a:rPr lang="en-US" altLang="en-US"/>
              <a:t>Thus, an egg or a sperm gets only one of the two alleles that are present in the organism</a:t>
            </a:r>
          </a:p>
          <a:p>
            <a:pPr marL="292100" indent="-292100" eaLnBrk="1" hangingPunct="1"/>
            <a:r>
              <a:rPr lang="en-US" altLang="en-US"/>
              <a:t>This segregation of alleles corresponds to the distribution of homologous chromosomes to different gametes in meiosis</a:t>
            </a:r>
          </a:p>
        </p:txBody>
      </p:sp>
      <p:sp>
        <p:nvSpPr>
          <p:cNvPr id="54275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9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38" descr="11_05LawOfSegregation_3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1"/>
          <a:stretch>
            <a:fillRect/>
          </a:stretch>
        </p:blipFill>
        <p:spPr bwMode="auto">
          <a:xfrm>
            <a:off x="2474913" y="136525"/>
            <a:ext cx="4194175" cy="641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299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11.5-3</a:t>
            </a:r>
          </a:p>
        </p:txBody>
      </p:sp>
      <p:sp>
        <p:nvSpPr>
          <p:cNvPr id="183300" name="Text Box 31"/>
          <p:cNvSpPr txBox="1">
            <a:spLocks noChangeArrowheads="1"/>
          </p:cNvSpPr>
          <p:nvPr/>
        </p:nvSpPr>
        <p:spPr bwMode="auto">
          <a:xfrm>
            <a:off x="2552700" y="242888"/>
            <a:ext cx="12842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P Generation</a:t>
            </a:r>
          </a:p>
        </p:txBody>
      </p:sp>
      <p:sp>
        <p:nvSpPr>
          <p:cNvPr id="183301" name="Text Box 31"/>
          <p:cNvSpPr txBox="1">
            <a:spLocks noChangeArrowheads="1"/>
          </p:cNvSpPr>
          <p:nvPr/>
        </p:nvSpPr>
        <p:spPr bwMode="auto">
          <a:xfrm>
            <a:off x="2743200" y="1387475"/>
            <a:ext cx="9461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/>
              <a:t>Gametes:</a:t>
            </a:r>
          </a:p>
        </p:txBody>
      </p:sp>
      <p:sp>
        <p:nvSpPr>
          <p:cNvPr id="183302" name="Text Box 31"/>
          <p:cNvSpPr txBox="1">
            <a:spLocks noChangeArrowheads="1"/>
          </p:cNvSpPr>
          <p:nvPr/>
        </p:nvSpPr>
        <p:spPr bwMode="auto">
          <a:xfrm>
            <a:off x="2589213" y="854075"/>
            <a:ext cx="1508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Appearance:</a:t>
            </a:r>
          </a:p>
          <a:p>
            <a:pPr>
              <a:lnSpc>
                <a:spcPct val="95000"/>
              </a:lnSpc>
            </a:pPr>
            <a:r>
              <a:rPr lang="en-US" altLang="en-US" sz="1400" b="1"/>
              <a:t>Genetic makeup:</a:t>
            </a:r>
          </a:p>
        </p:txBody>
      </p:sp>
      <p:sp>
        <p:nvSpPr>
          <p:cNvPr id="183303" name="Text Box 31"/>
          <p:cNvSpPr txBox="1">
            <a:spLocks noChangeArrowheads="1"/>
          </p:cNvSpPr>
          <p:nvPr/>
        </p:nvSpPr>
        <p:spPr bwMode="auto">
          <a:xfrm>
            <a:off x="2509838" y="2257425"/>
            <a:ext cx="1460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F</a:t>
            </a:r>
            <a:r>
              <a:rPr lang="en-US" altLang="en-US" sz="1600" b="1" baseline="-25000"/>
              <a:t>1</a:t>
            </a:r>
            <a:r>
              <a:rPr lang="en-US" altLang="en-US" sz="1600" b="1"/>
              <a:t> Generation</a:t>
            </a:r>
          </a:p>
        </p:txBody>
      </p:sp>
      <p:sp>
        <p:nvSpPr>
          <p:cNvPr id="183304" name="Text Box 31"/>
          <p:cNvSpPr txBox="1">
            <a:spLocks noChangeArrowheads="1"/>
          </p:cNvSpPr>
          <p:nvPr/>
        </p:nvSpPr>
        <p:spPr bwMode="auto">
          <a:xfrm>
            <a:off x="2505075" y="4371975"/>
            <a:ext cx="1381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F</a:t>
            </a:r>
            <a:r>
              <a:rPr lang="en-US" altLang="en-US" sz="1600" b="1" baseline="-25000"/>
              <a:t>2</a:t>
            </a:r>
            <a:r>
              <a:rPr lang="en-US" altLang="en-US" sz="1600" b="1"/>
              <a:t> Generation</a:t>
            </a:r>
          </a:p>
        </p:txBody>
      </p:sp>
      <p:sp>
        <p:nvSpPr>
          <p:cNvPr id="183305" name="Text Box 31"/>
          <p:cNvSpPr txBox="1">
            <a:spLocks noChangeArrowheads="1"/>
          </p:cNvSpPr>
          <p:nvPr/>
        </p:nvSpPr>
        <p:spPr bwMode="auto">
          <a:xfrm>
            <a:off x="4054475" y="850900"/>
            <a:ext cx="12747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400" b="1"/>
              <a:t>Purple flowers</a:t>
            </a:r>
          </a:p>
          <a:p>
            <a:pPr algn="ctr">
              <a:lnSpc>
                <a:spcPct val="95000"/>
              </a:lnSpc>
            </a:pPr>
            <a:r>
              <a:rPr lang="en-US" altLang="en-US" sz="1400" b="1" i="1"/>
              <a:t>     PP</a:t>
            </a:r>
            <a:endParaRPr lang="en-US" altLang="en-US" sz="1400" b="1"/>
          </a:p>
        </p:txBody>
      </p:sp>
      <p:sp>
        <p:nvSpPr>
          <p:cNvPr id="183306" name="Text Box 31"/>
          <p:cNvSpPr txBox="1">
            <a:spLocks noChangeArrowheads="1"/>
          </p:cNvSpPr>
          <p:nvPr/>
        </p:nvSpPr>
        <p:spPr bwMode="auto">
          <a:xfrm>
            <a:off x="5461000" y="850900"/>
            <a:ext cx="11985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400" b="1"/>
              <a:t>White flowers</a:t>
            </a:r>
          </a:p>
          <a:p>
            <a:pPr algn="ctr">
              <a:lnSpc>
                <a:spcPct val="95000"/>
              </a:lnSpc>
            </a:pPr>
            <a:r>
              <a:rPr lang="en-US" altLang="en-US" sz="1400" b="1" i="1"/>
              <a:t>pp</a:t>
            </a:r>
            <a:endParaRPr lang="en-US" altLang="en-US" sz="1400" b="1"/>
          </a:p>
        </p:txBody>
      </p:sp>
      <p:sp>
        <p:nvSpPr>
          <p:cNvPr id="183307" name="Text Box 31"/>
          <p:cNvSpPr txBox="1">
            <a:spLocks noChangeArrowheads="1"/>
          </p:cNvSpPr>
          <p:nvPr/>
        </p:nvSpPr>
        <p:spPr bwMode="auto">
          <a:xfrm>
            <a:off x="2586038" y="3348038"/>
            <a:ext cx="9461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/>
              <a:t>Gametes:</a:t>
            </a:r>
          </a:p>
        </p:txBody>
      </p:sp>
      <p:sp>
        <p:nvSpPr>
          <p:cNvPr id="183308" name="Text Box 31"/>
          <p:cNvSpPr txBox="1">
            <a:spLocks noChangeArrowheads="1"/>
          </p:cNvSpPr>
          <p:nvPr/>
        </p:nvSpPr>
        <p:spPr bwMode="auto">
          <a:xfrm>
            <a:off x="2584450" y="2824163"/>
            <a:ext cx="1508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Appearance:</a:t>
            </a:r>
          </a:p>
          <a:p>
            <a:pPr>
              <a:lnSpc>
                <a:spcPct val="95000"/>
              </a:lnSpc>
            </a:pPr>
            <a:r>
              <a:rPr lang="en-US" altLang="en-US" sz="1400" b="1"/>
              <a:t>Genetic makeup:</a:t>
            </a:r>
          </a:p>
        </p:txBody>
      </p:sp>
      <p:sp>
        <p:nvSpPr>
          <p:cNvPr id="183309" name="Text Box 31"/>
          <p:cNvSpPr txBox="1">
            <a:spLocks noChangeArrowheads="1"/>
          </p:cNvSpPr>
          <p:nvPr/>
        </p:nvSpPr>
        <p:spPr bwMode="auto">
          <a:xfrm>
            <a:off x="3298825" y="5164138"/>
            <a:ext cx="10779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Eggs from</a:t>
            </a:r>
          </a:p>
          <a:p>
            <a:pPr>
              <a:lnSpc>
                <a:spcPct val="95000"/>
              </a:lnSpc>
            </a:pPr>
            <a:r>
              <a:rPr lang="en-US" altLang="en-US" sz="1400" b="1"/>
              <a:t>F</a:t>
            </a:r>
            <a:r>
              <a:rPr lang="en-US" altLang="en-US" sz="1400" b="1" baseline="-25000"/>
              <a:t>1</a:t>
            </a:r>
            <a:r>
              <a:rPr lang="en-US" altLang="en-US" sz="1400" b="1"/>
              <a:t> (</a:t>
            </a:r>
            <a:r>
              <a:rPr lang="en-US" altLang="en-US" sz="1400" b="1" i="1"/>
              <a:t>Pp</a:t>
            </a:r>
            <a:r>
              <a:rPr lang="en-US" altLang="en-US" sz="1400" b="1"/>
              <a:t>) plant</a:t>
            </a:r>
          </a:p>
        </p:txBody>
      </p:sp>
      <p:sp>
        <p:nvSpPr>
          <p:cNvPr id="183310" name="Text Box 31"/>
          <p:cNvSpPr txBox="1">
            <a:spLocks noChangeArrowheads="1"/>
          </p:cNvSpPr>
          <p:nvPr/>
        </p:nvSpPr>
        <p:spPr bwMode="auto">
          <a:xfrm>
            <a:off x="4906963" y="3927475"/>
            <a:ext cx="10779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Sperm from</a:t>
            </a:r>
          </a:p>
          <a:p>
            <a:pPr>
              <a:lnSpc>
                <a:spcPct val="95000"/>
              </a:lnSpc>
            </a:pPr>
            <a:r>
              <a:rPr lang="en-US" altLang="en-US" sz="1400" b="1"/>
              <a:t>F</a:t>
            </a:r>
            <a:r>
              <a:rPr lang="en-US" altLang="en-US" sz="1400" b="1" baseline="-25000"/>
              <a:t>1</a:t>
            </a:r>
            <a:r>
              <a:rPr lang="en-US" altLang="en-US" sz="1400" b="1"/>
              <a:t> (</a:t>
            </a:r>
            <a:r>
              <a:rPr lang="en-US" altLang="en-US" sz="1400" b="1" i="1"/>
              <a:t>Pp</a:t>
            </a:r>
            <a:r>
              <a:rPr lang="en-US" altLang="en-US" sz="1400" b="1"/>
              <a:t>) plant</a:t>
            </a:r>
          </a:p>
        </p:txBody>
      </p:sp>
      <p:sp>
        <p:nvSpPr>
          <p:cNvPr id="183311" name="Text Box 4"/>
          <p:cNvSpPr txBox="1">
            <a:spLocks noChangeArrowheads="1"/>
          </p:cNvSpPr>
          <p:nvPr/>
        </p:nvSpPr>
        <p:spPr bwMode="auto">
          <a:xfrm>
            <a:off x="4530725" y="3319463"/>
            <a:ext cx="147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/>
              <a:t>½</a:t>
            </a:r>
          </a:p>
        </p:txBody>
      </p:sp>
      <p:sp>
        <p:nvSpPr>
          <p:cNvPr id="183312" name="Text Box 4"/>
          <p:cNvSpPr txBox="1">
            <a:spLocks noChangeArrowheads="1"/>
          </p:cNvSpPr>
          <p:nvPr/>
        </p:nvSpPr>
        <p:spPr bwMode="auto">
          <a:xfrm>
            <a:off x="5592763" y="3316288"/>
            <a:ext cx="147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/>
              <a:t>½</a:t>
            </a:r>
          </a:p>
        </p:txBody>
      </p:sp>
      <p:sp>
        <p:nvSpPr>
          <p:cNvPr id="183313" name="Text Box 31"/>
          <p:cNvSpPr txBox="1">
            <a:spLocks noChangeArrowheads="1"/>
          </p:cNvSpPr>
          <p:nvPr/>
        </p:nvSpPr>
        <p:spPr bwMode="auto">
          <a:xfrm>
            <a:off x="4667250" y="2844800"/>
            <a:ext cx="12747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400" b="1"/>
              <a:t>Purple flowers</a:t>
            </a:r>
          </a:p>
          <a:p>
            <a:pPr algn="ctr">
              <a:lnSpc>
                <a:spcPct val="95000"/>
              </a:lnSpc>
            </a:pPr>
            <a:r>
              <a:rPr lang="en-US" altLang="en-US" sz="1400" b="1" i="1"/>
              <a:t> Pp</a:t>
            </a:r>
            <a:endParaRPr lang="en-US" altLang="en-US" sz="1400" b="1"/>
          </a:p>
        </p:txBody>
      </p:sp>
      <p:sp>
        <p:nvSpPr>
          <p:cNvPr id="183314" name="Text Box 31"/>
          <p:cNvSpPr txBox="1">
            <a:spLocks noChangeArrowheads="1"/>
          </p:cNvSpPr>
          <p:nvPr/>
        </p:nvSpPr>
        <p:spPr bwMode="auto">
          <a:xfrm>
            <a:off x="4630738" y="1390650"/>
            <a:ext cx="1397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15" name="Text Box 31"/>
          <p:cNvSpPr txBox="1">
            <a:spLocks noChangeArrowheads="1"/>
          </p:cNvSpPr>
          <p:nvPr/>
        </p:nvSpPr>
        <p:spPr bwMode="auto">
          <a:xfrm>
            <a:off x="4787900" y="3384550"/>
            <a:ext cx="1397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16" name="Text Box 31"/>
          <p:cNvSpPr txBox="1">
            <a:spLocks noChangeArrowheads="1"/>
          </p:cNvSpPr>
          <p:nvPr/>
        </p:nvSpPr>
        <p:spPr bwMode="auto">
          <a:xfrm>
            <a:off x="6007100" y="1365250"/>
            <a:ext cx="1397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17" name="Text Box 31"/>
          <p:cNvSpPr txBox="1">
            <a:spLocks noChangeArrowheads="1"/>
          </p:cNvSpPr>
          <p:nvPr/>
        </p:nvSpPr>
        <p:spPr bwMode="auto">
          <a:xfrm>
            <a:off x="5864225" y="3360738"/>
            <a:ext cx="1397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18" name="Text Box 31"/>
          <p:cNvSpPr txBox="1">
            <a:spLocks noChangeArrowheads="1"/>
          </p:cNvSpPr>
          <p:nvPr/>
        </p:nvSpPr>
        <p:spPr bwMode="auto">
          <a:xfrm>
            <a:off x="4994275" y="4451350"/>
            <a:ext cx="1397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19" name="Text Box 31"/>
          <p:cNvSpPr txBox="1">
            <a:spLocks noChangeArrowheads="1"/>
          </p:cNvSpPr>
          <p:nvPr/>
        </p:nvSpPr>
        <p:spPr bwMode="auto">
          <a:xfrm>
            <a:off x="5602288" y="4435475"/>
            <a:ext cx="1397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20" name="Text Box 31"/>
          <p:cNvSpPr txBox="1">
            <a:spLocks noChangeArrowheads="1"/>
          </p:cNvSpPr>
          <p:nvPr/>
        </p:nvSpPr>
        <p:spPr bwMode="auto">
          <a:xfrm>
            <a:off x="4470400" y="4986338"/>
            <a:ext cx="1397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21" name="Text Box 31"/>
          <p:cNvSpPr txBox="1">
            <a:spLocks noChangeArrowheads="1"/>
          </p:cNvSpPr>
          <p:nvPr/>
        </p:nvSpPr>
        <p:spPr bwMode="auto">
          <a:xfrm>
            <a:off x="4478338" y="5610225"/>
            <a:ext cx="1397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</a:t>
            </a:r>
            <a:endParaRPr lang="en-US" altLang="en-US" sz="1400" b="1"/>
          </a:p>
        </p:txBody>
      </p:sp>
      <p:sp>
        <p:nvSpPr>
          <p:cNvPr id="183322" name="Text Box 31"/>
          <p:cNvSpPr txBox="1">
            <a:spLocks noChangeArrowheads="1"/>
          </p:cNvSpPr>
          <p:nvPr/>
        </p:nvSpPr>
        <p:spPr bwMode="auto">
          <a:xfrm>
            <a:off x="4919663" y="5186363"/>
            <a:ext cx="2540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PP</a:t>
            </a:r>
            <a:endParaRPr lang="en-US" altLang="en-US" sz="1400" b="1"/>
          </a:p>
        </p:txBody>
      </p:sp>
      <p:sp>
        <p:nvSpPr>
          <p:cNvPr id="183323" name="Text Box 31"/>
          <p:cNvSpPr txBox="1">
            <a:spLocks noChangeArrowheads="1"/>
          </p:cNvSpPr>
          <p:nvPr/>
        </p:nvSpPr>
        <p:spPr bwMode="auto">
          <a:xfrm>
            <a:off x="5584825" y="5797550"/>
            <a:ext cx="228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pp</a:t>
            </a:r>
            <a:endParaRPr lang="en-US" altLang="en-US" sz="1400" b="1"/>
          </a:p>
        </p:txBody>
      </p:sp>
      <p:sp>
        <p:nvSpPr>
          <p:cNvPr id="183324" name="Text Box 31"/>
          <p:cNvSpPr txBox="1">
            <a:spLocks noChangeArrowheads="1"/>
          </p:cNvSpPr>
          <p:nvPr/>
        </p:nvSpPr>
        <p:spPr bwMode="auto">
          <a:xfrm>
            <a:off x="5576888" y="5181600"/>
            <a:ext cx="2540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Pp</a:t>
            </a:r>
            <a:endParaRPr lang="en-US" altLang="en-US" sz="1400" b="1"/>
          </a:p>
        </p:txBody>
      </p:sp>
      <p:sp>
        <p:nvSpPr>
          <p:cNvPr id="183325" name="Text Box 31"/>
          <p:cNvSpPr txBox="1">
            <a:spLocks noChangeArrowheads="1"/>
          </p:cNvSpPr>
          <p:nvPr/>
        </p:nvSpPr>
        <p:spPr bwMode="auto">
          <a:xfrm>
            <a:off x="4926013" y="5802313"/>
            <a:ext cx="228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Pp</a:t>
            </a:r>
            <a:endParaRPr lang="en-US" altLang="en-US" sz="1400" b="1"/>
          </a:p>
        </p:txBody>
      </p:sp>
      <p:sp>
        <p:nvSpPr>
          <p:cNvPr id="183326" name="Text Box 31"/>
          <p:cNvSpPr txBox="1">
            <a:spLocks noChangeArrowheads="1"/>
          </p:cNvSpPr>
          <p:nvPr/>
        </p:nvSpPr>
        <p:spPr bwMode="auto">
          <a:xfrm>
            <a:off x="4737100" y="6283325"/>
            <a:ext cx="13652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3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5287963" y="6284913"/>
            <a:ext cx="2079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3151409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74763"/>
            <a:ext cx="8750300" cy="5392737"/>
          </a:xfrm>
        </p:spPr>
        <p:txBody>
          <a:bodyPr lIns="91440" tIns="45720" rIns="91440" bIns="45720">
            <a:normAutofit lnSpcReduction="10000"/>
          </a:bodyPr>
          <a:lstStyle/>
          <a:p>
            <a:pPr marL="292100" indent="-292100" eaLnBrk="1" hangingPunct="1">
              <a:lnSpc>
                <a:spcPct val="95000"/>
              </a:lnSpc>
              <a:spcAft>
                <a:spcPct val="10000"/>
              </a:spcAft>
            </a:pPr>
            <a:r>
              <a:rPr lang="en-US" altLang="en-US"/>
              <a:t>Mendel’s</a:t>
            </a:r>
            <a:r>
              <a:rPr lang="en-US" altLang="ja-JP">
                <a:ea typeface="ＭＳ Ｐゴシック" pitchFamily="84" charset="-128"/>
              </a:rPr>
              <a:t> segregation model accounts for the 3:1 ratio he observed in the F</a:t>
            </a:r>
            <a:r>
              <a:rPr lang="en-US" altLang="ja-JP" baseline="-25000">
                <a:ea typeface="ＭＳ Ｐゴシック" pitchFamily="84" charset="-128"/>
              </a:rPr>
              <a:t>2</a:t>
            </a:r>
            <a:r>
              <a:rPr lang="en-US" altLang="ja-JP">
                <a:ea typeface="ＭＳ Ｐゴシック" pitchFamily="84" charset="-128"/>
              </a:rPr>
              <a:t> generation of his numerous crosses</a:t>
            </a:r>
          </a:p>
          <a:p>
            <a:pPr marL="292100" indent="-292100" eaLnBrk="1" hangingPunct="1">
              <a:lnSpc>
                <a:spcPct val="95000"/>
              </a:lnSpc>
              <a:spcAft>
                <a:spcPct val="10000"/>
              </a:spcAft>
            </a:pPr>
            <a:r>
              <a:rPr lang="en-US" altLang="en-US"/>
              <a:t>The possible combinations of sperm and egg can be shown using a </a:t>
            </a:r>
            <a:r>
              <a:rPr lang="en-US" altLang="en-US" b="1"/>
              <a:t>Punnett square</a:t>
            </a:r>
            <a:r>
              <a:rPr lang="en-US" altLang="en-US"/>
              <a:t>, a diagram for predicting the results of a genetic cross between individuals of known genetic makeup</a:t>
            </a:r>
          </a:p>
          <a:p>
            <a:pPr marL="292100" indent="-292100" eaLnBrk="1" hangingPunct="1">
              <a:lnSpc>
                <a:spcPct val="95000"/>
              </a:lnSpc>
              <a:spcAft>
                <a:spcPct val="10000"/>
              </a:spcAft>
            </a:pPr>
            <a:r>
              <a:rPr lang="en-US" altLang="en-US"/>
              <a:t>A capital letter represents a dominant allele, and a lowercase letter represents a recessive allele</a:t>
            </a:r>
          </a:p>
          <a:p>
            <a:pPr marL="292100" indent="-292100" eaLnBrk="1" hangingPunct="1">
              <a:lnSpc>
                <a:spcPct val="95000"/>
              </a:lnSpc>
              <a:spcAft>
                <a:spcPct val="10000"/>
              </a:spcAft>
            </a:pPr>
            <a:r>
              <a:rPr lang="en-US" altLang="en-US"/>
              <a:t>For example, </a:t>
            </a:r>
            <a:r>
              <a:rPr lang="en-US" altLang="en-US" i="1"/>
              <a:t>P</a:t>
            </a:r>
            <a:r>
              <a:rPr lang="en-US" altLang="en-US"/>
              <a:t> is the purple-flower allele and </a:t>
            </a:r>
            <a:r>
              <a:rPr lang="en-US" altLang="en-US" i="1"/>
              <a:t>p</a:t>
            </a:r>
            <a:r>
              <a:rPr lang="en-US" altLang="en-US"/>
              <a:t> is the white-flower allele</a:t>
            </a:r>
          </a:p>
        </p:txBody>
      </p:sp>
      <p:sp>
        <p:nvSpPr>
          <p:cNvPr id="58371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2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45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i="1"/>
              <a:t>Useful Genetic Vocabulary</a:t>
            </a:r>
            <a:endParaRPr lang="en-US" altLang="en-US" b="0" i="1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864600" cy="53276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An organism with two identical alleles for a character is said to be </a:t>
            </a:r>
            <a:r>
              <a:rPr lang="en-US" altLang="en-US" b="1"/>
              <a:t>homozygous </a:t>
            </a:r>
            <a:r>
              <a:rPr lang="en-US" altLang="en-US"/>
              <a:t>for the gene controlling that character</a:t>
            </a:r>
          </a:p>
          <a:p>
            <a:pPr marL="292100" indent="-292100" eaLnBrk="1" hangingPunct="1"/>
            <a:r>
              <a:rPr lang="en-US" altLang="en-US"/>
              <a:t>An organism that has two different alleles for a gene is said to be </a:t>
            </a:r>
            <a:r>
              <a:rPr lang="en-US" altLang="en-US" b="1"/>
              <a:t>heterozygous </a:t>
            </a:r>
            <a:r>
              <a:rPr lang="en-US" altLang="en-US"/>
              <a:t>for the gene controlling that character</a:t>
            </a:r>
          </a:p>
          <a:p>
            <a:pPr marL="292100" indent="-292100" eaLnBrk="1" hangingPunct="1"/>
            <a:r>
              <a:rPr lang="en-US" altLang="en-US"/>
              <a:t>Unlike homozygotes, heterozygotes are not true-breeding</a:t>
            </a:r>
          </a:p>
        </p:txBody>
      </p:sp>
      <p:sp>
        <p:nvSpPr>
          <p:cNvPr id="60420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9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26500" cy="52832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Because of the effects of dominant and recessive alleles, an organism’s</a:t>
            </a:r>
            <a:r>
              <a:rPr lang="en-US" altLang="ja-JP">
                <a:ea typeface="ＭＳ Ｐゴシック" pitchFamily="84" charset="-128"/>
              </a:rPr>
              <a:t> traits do not always reveal its genetic composition</a:t>
            </a:r>
          </a:p>
          <a:p>
            <a:pPr marL="292100" indent="-292100" eaLnBrk="1" hangingPunct="1"/>
            <a:r>
              <a:rPr lang="en-US" altLang="en-US"/>
              <a:t>Therefore, we distinguish between an organism</a:t>
            </a:r>
            <a:r>
              <a:rPr lang="en-US" altLang="ja-JP">
                <a:ea typeface="ＭＳ Ｐゴシック" pitchFamily="84" charset="-128"/>
              </a:rPr>
              <a:t>’s </a:t>
            </a:r>
            <a:r>
              <a:rPr lang="en-US" altLang="ja-JP" b="1">
                <a:ea typeface="ＭＳ Ｐゴシック" pitchFamily="84" charset="-128"/>
              </a:rPr>
              <a:t>phenotype</a:t>
            </a:r>
            <a:r>
              <a:rPr lang="en-US" altLang="ja-JP">
                <a:ea typeface="ＭＳ Ｐゴシック" pitchFamily="84" charset="-128"/>
              </a:rPr>
              <a:t>, or physical appearance, and its </a:t>
            </a:r>
            <a:r>
              <a:rPr lang="en-US" altLang="ja-JP" b="1">
                <a:ea typeface="ＭＳ Ｐゴシック" pitchFamily="84" charset="-128"/>
              </a:rPr>
              <a:t>genotype</a:t>
            </a:r>
            <a:r>
              <a:rPr lang="en-US" altLang="ja-JP">
                <a:ea typeface="ＭＳ Ｐゴシック" pitchFamily="84" charset="-128"/>
              </a:rPr>
              <a:t>, or genetic makeup</a:t>
            </a:r>
          </a:p>
          <a:p>
            <a:pPr marL="292100" indent="-292100" eaLnBrk="1" hangingPunct="1"/>
            <a:r>
              <a:rPr lang="en-US" altLang="en-US"/>
              <a:t>In the example of flower color in pea plants, </a:t>
            </a:r>
            <a:r>
              <a:rPr lang="en-US" altLang="en-US" i="1"/>
              <a:t>PP </a:t>
            </a:r>
            <a:r>
              <a:rPr lang="en-US" altLang="en-US"/>
              <a:t>and </a:t>
            </a:r>
            <a:r>
              <a:rPr lang="en-US" altLang="en-US" i="1"/>
              <a:t>Pp</a:t>
            </a:r>
            <a:r>
              <a:rPr lang="en-US" altLang="en-US"/>
              <a:t> plants have the same phenotype (purple) but different genotypes</a:t>
            </a:r>
          </a:p>
        </p:txBody>
      </p:sp>
      <p:sp>
        <p:nvSpPr>
          <p:cNvPr id="6246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58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63" descr="11_06PhenotypeVGenotyp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9"/>
          <a:stretch>
            <a:fillRect/>
          </a:stretch>
        </p:blipFill>
        <p:spPr bwMode="auto">
          <a:xfrm>
            <a:off x="855663" y="136525"/>
            <a:ext cx="7432675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11.6</a:t>
            </a:r>
          </a:p>
        </p:txBody>
      </p:sp>
      <p:sp>
        <p:nvSpPr>
          <p:cNvPr id="185348" name="Text Box 31"/>
          <p:cNvSpPr txBox="1">
            <a:spLocks noChangeArrowheads="1"/>
          </p:cNvSpPr>
          <p:nvPr/>
        </p:nvSpPr>
        <p:spPr bwMode="auto">
          <a:xfrm>
            <a:off x="1995488" y="153988"/>
            <a:ext cx="12938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Phenotype</a:t>
            </a:r>
          </a:p>
        </p:txBody>
      </p:sp>
      <p:sp>
        <p:nvSpPr>
          <p:cNvPr id="185349" name="Text Box 31"/>
          <p:cNvSpPr txBox="1">
            <a:spLocks noChangeArrowheads="1"/>
          </p:cNvSpPr>
          <p:nvPr/>
        </p:nvSpPr>
        <p:spPr bwMode="auto">
          <a:xfrm>
            <a:off x="901700" y="5318125"/>
            <a:ext cx="1682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1</a:t>
            </a:r>
          </a:p>
        </p:txBody>
      </p:sp>
      <p:sp>
        <p:nvSpPr>
          <p:cNvPr id="185350" name="Text Box 31"/>
          <p:cNvSpPr txBox="1">
            <a:spLocks noChangeArrowheads="1"/>
          </p:cNvSpPr>
          <p:nvPr/>
        </p:nvSpPr>
        <p:spPr bwMode="auto">
          <a:xfrm>
            <a:off x="6045200" y="158750"/>
            <a:ext cx="11969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Genotype</a:t>
            </a:r>
          </a:p>
        </p:txBody>
      </p:sp>
      <p:sp>
        <p:nvSpPr>
          <p:cNvPr id="185351" name="Text Box 31"/>
          <p:cNvSpPr txBox="1">
            <a:spLocks noChangeArrowheads="1"/>
          </p:cNvSpPr>
          <p:nvPr/>
        </p:nvSpPr>
        <p:spPr bwMode="auto">
          <a:xfrm>
            <a:off x="2216150" y="1028700"/>
            <a:ext cx="8048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Purple</a:t>
            </a:r>
          </a:p>
        </p:txBody>
      </p:sp>
      <p:sp>
        <p:nvSpPr>
          <p:cNvPr id="185352" name="Text Box 31"/>
          <p:cNvSpPr txBox="1">
            <a:spLocks noChangeArrowheads="1"/>
          </p:cNvSpPr>
          <p:nvPr/>
        </p:nvSpPr>
        <p:spPr bwMode="auto">
          <a:xfrm>
            <a:off x="2212975" y="2489200"/>
            <a:ext cx="8048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Purple</a:t>
            </a:r>
          </a:p>
        </p:txBody>
      </p:sp>
      <p:sp>
        <p:nvSpPr>
          <p:cNvPr id="185353" name="Text Box 31"/>
          <p:cNvSpPr txBox="1">
            <a:spLocks noChangeArrowheads="1"/>
          </p:cNvSpPr>
          <p:nvPr/>
        </p:nvSpPr>
        <p:spPr bwMode="auto">
          <a:xfrm>
            <a:off x="2217738" y="3765550"/>
            <a:ext cx="8048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Purple</a:t>
            </a:r>
          </a:p>
        </p:txBody>
      </p:sp>
      <p:sp>
        <p:nvSpPr>
          <p:cNvPr id="185354" name="Text Box 31"/>
          <p:cNvSpPr txBox="1">
            <a:spLocks noChangeArrowheads="1"/>
          </p:cNvSpPr>
          <p:nvPr/>
        </p:nvSpPr>
        <p:spPr bwMode="auto">
          <a:xfrm>
            <a:off x="2270125" y="5303838"/>
            <a:ext cx="7270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White</a:t>
            </a:r>
          </a:p>
        </p:txBody>
      </p:sp>
      <p:sp>
        <p:nvSpPr>
          <p:cNvPr id="185355" name="Text Box 31"/>
          <p:cNvSpPr txBox="1">
            <a:spLocks noChangeArrowheads="1"/>
          </p:cNvSpPr>
          <p:nvPr/>
        </p:nvSpPr>
        <p:spPr bwMode="auto">
          <a:xfrm>
            <a:off x="2084388" y="6310313"/>
            <a:ext cx="102076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Ratio 3:1</a:t>
            </a:r>
          </a:p>
        </p:txBody>
      </p:sp>
      <p:sp>
        <p:nvSpPr>
          <p:cNvPr id="185356" name="Text Box 31"/>
          <p:cNvSpPr txBox="1">
            <a:spLocks noChangeArrowheads="1"/>
          </p:cNvSpPr>
          <p:nvPr/>
        </p:nvSpPr>
        <p:spPr bwMode="auto">
          <a:xfrm>
            <a:off x="5794375" y="949325"/>
            <a:ext cx="1695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900" b="1" i="1"/>
              <a:t>PP</a:t>
            </a:r>
            <a:r>
              <a:rPr lang="en-US" altLang="en-US" sz="1900" b="1"/>
              <a:t> </a:t>
            </a:r>
          </a:p>
          <a:p>
            <a:pPr algn="ctr">
              <a:lnSpc>
                <a:spcPct val="95000"/>
              </a:lnSpc>
            </a:pPr>
            <a:r>
              <a:rPr lang="en-US" altLang="en-US" sz="1900" b="1"/>
              <a:t>(homozygous)</a:t>
            </a:r>
            <a:endParaRPr lang="en-US" altLang="en-US" sz="1900" b="1" i="1"/>
          </a:p>
        </p:txBody>
      </p:sp>
      <p:sp>
        <p:nvSpPr>
          <p:cNvPr id="185357" name="Text Box 31"/>
          <p:cNvSpPr txBox="1">
            <a:spLocks noChangeArrowheads="1"/>
          </p:cNvSpPr>
          <p:nvPr/>
        </p:nvSpPr>
        <p:spPr bwMode="auto">
          <a:xfrm>
            <a:off x="5751513" y="2420938"/>
            <a:ext cx="17637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900" b="1" i="1"/>
              <a:t>Pp</a:t>
            </a:r>
            <a:r>
              <a:rPr lang="en-US" altLang="en-US" sz="1900" b="1"/>
              <a:t> </a:t>
            </a:r>
          </a:p>
          <a:p>
            <a:pPr algn="ctr">
              <a:lnSpc>
                <a:spcPct val="95000"/>
              </a:lnSpc>
            </a:pPr>
            <a:r>
              <a:rPr lang="en-US" altLang="en-US" sz="1900" b="1"/>
              <a:t>(heterozygous)</a:t>
            </a:r>
            <a:endParaRPr lang="en-US" altLang="en-US" sz="1900" b="1" i="1"/>
          </a:p>
        </p:txBody>
      </p:sp>
      <p:sp>
        <p:nvSpPr>
          <p:cNvPr id="185358" name="Text Box 31"/>
          <p:cNvSpPr txBox="1">
            <a:spLocks noChangeArrowheads="1"/>
          </p:cNvSpPr>
          <p:nvPr/>
        </p:nvSpPr>
        <p:spPr bwMode="auto">
          <a:xfrm>
            <a:off x="5757863" y="3687763"/>
            <a:ext cx="17637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900" b="1" i="1"/>
              <a:t>Pp</a:t>
            </a:r>
            <a:r>
              <a:rPr lang="en-US" altLang="en-US" sz="1900" b="1"/>
              <a:t> </a:t>
            </a:r>
          </a:p>
          <a:p>
            <a:pPr algn="ctr">
              <a:lnSpc>
                <a:spcPct val="95000"/>
              </a:lnSpc>
            </a:pPr>
            <a:r>
              <a:rPr lang="en-US" altLang="en-US" sz="1900" b="1"/>
              <a:t>(heterozygous)</a:t>
            </a:r>
            <a:endParaRPr lang="en-US" altLang="en-US" sz="1900" b="1" i="1"/>
          </a:p>
        </p:txBody>
      </p:sp>
      <p:sp>
        <p:nvSpPr>
          <p:cNvPr id="185359" name="Text Box 31"/>
          <p:cNvSpPr txBox="1">
            <a:spLocks noChangeArrowheads="1"/>
          </p:cNvSpPr>
          <p:nvPr/>
        </p:nvSpPr>
        <p:spPr bwMode="auto">
          <a:xfrm>
            <a:off x="5789613" y="5187950"/>
            <a:ext cx="1695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900" b="1" i="1"/>
              <a:t>pp</a:t>
            </a:r>
            <a:r>
              <a:rPr lang="en-US" altLang="en-US" sz="1900" b="1"/>
              <a:t> </a:t>
            </a:r>
          </a:p>
          <a:p>
            <a:pPr algn="ctr">
              <a:lnSpc>
                <a:spcPct val="95000"/>
              </a:lnSpc>
            </a:pPr>
            <a:r>
              <a:rPr lang="en-US" altLang="en-US" sz="1900" b="1"/>
              <a:t>(homozygous)</a:t>
            </a:r>
            <a:endParaRPr lang="en-US" altLang="en-US" sz="1900" b="1" i="1"/>
          </a:p>
        </p:txBody>
      </p:sp>
      <p:sp>
        <p:nvSpPr>
          <p:cNvPr id="185360" name="Text Box 31"/>
          <p:cNvSpPr txBox="1">
            <a:spLocks noChangeArrowheads="1"/>
          </p:cNvSpPr>
          <p:nvPr/>
        </p:nvSpPr>
        <p:spPr bwMode="auto">
          <a:xfrm>
            <a:off x="6016625" y="6305550"/>
            <a:ext cx="12557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Ratio 1:2:1</a:t>
            </a:r>
          </a:p>
        </p:txBody>
      </p:sp>
      <p:sp>
        <p:nvSpPr>
          <p:cNvPr id="185361" name="Text Box 31"/>
          <p:cNvSpPr txBox="1">
            <a:spLocks noChangeArrowheads="1"/>
          </p:cNvSpPr>
          <p:nvPr/>
        </p:nvSpPr>
        <p:spPr bwMode="auto">
          <a:xfrm>
            <a:off x="8132763" y="3205163"/>
            <a:ext cx="16827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2</a:t>
            </a:r>
          </a:p>
        </p:txBody>
      </p:sp>
      <p:sp>
        <p:nvSpPr>
          <p:cNvPr id="185362" name="Text Box 31"/>
          <p:cNvSpPr txBox="1">
            <a:spLocks noChangeArrowheads="1"/>
          </p:cNvSpPr>
          <p:nvPr/>
        </p:nvSpPr>
        <p:spPr bwMode="auto">
          <a:xfrm>
            <a:off x="903288" y="2476500"/>
            <a:ext cx="1682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3</a:t>
            </a:r>
          </a:p>
        </p:txBody>
      </p:sp>
      <p:sp>
        <p:nvSpPr>
          <p:cNvPr id="185363" name="Text Box 31"/>
          <p:cNvSpPr txBox="1">
            <a:spLocks noChangeArrowheads="1"/>
          </p:cNvSpPr>
          <p:nvPr/>
        </p:nvSpPr>
        <p:spPr bwMode="auto">
          <a:xfrm>
            <a:off x="8134350" y="5340350"/>
            <a:ext cx="1682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1</a:t>
            </a:r>
          </a:p>
        </p:txBody>
      </p:sp>
      <p:sp>
        <p:nvSpPr>
          <p:cNvPr id="185364" name="Text Box 31"/>
          <p:cNvSpPr txBox="1">
            <a:spLocks noChangeArrowheads="1"/>
          </p:cNvSpPr>
          <p:nvPr/>
        </p:nvSpPr>
        <p:spPr bwMode="auto">
          <a:xfrm>
            <a:off x="8135938" y="1041400"/>
            <a:ext cx="1682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900" b="1"/>
              <a:t>1</a:t>
            </a:r>
          </a:p>
        </p:txBody>
      </p:sp>
      <p:sp>
        <p:nvSpPr>
          <p:cNvPr id="185365" name="AutoShape 58"/>
          <p:cNvSpPr>
            <a:spLocks/>
          </p:cNvSpPr>
          <p:nvPr/>
        </p:nvSpPr>
        <p:spPr bwMode="auto">
          <a:xfrm>
            <a:off x="7862888" y="1987550"/>
            <a:ext cx="246062" cy="2727325"/>
          </a:xfrm>
          <a:prstGeom prst="rightBrace">
            <a:avLst>
              <a:gd name="adj1" fmla="val 3438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85366" name="AutoShape 59"/>
          <p:cNvSpPr>
            <a:spLocks/>
          </p:cNvSpPr>
          <p:nvPr/>
        </p:nvSpPr>
        <p:spPr bwMode="auto">
          <a:xfrm>
            <a:off x="7862888" y="555625"/>
            <a:ext cx="244475" cy="1308100"/>
          </a:xfrm>
          <a:prstGeom prst="rightBrace">
            <a:avLst>
              <a:gd name="adj1" fmla="val 3247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85367" name="AutoShape 60"/>
          <p:cNvSpPr>
            <a:spLocks/>
          </p:cNvSpPr>
          <p:nvPr/>
        </p:nvSpPr>
        <p:spPr bwMode="auto">
          <a:xfrm>
            <a:off x="7862888" y="4837113"/>
            <a:ext cx="246062" cy="1308100"/>
          </a:xfrm>
          <a:prstGeom prst="rightBrace">
            <a:avLst>
              <a:gd name="adj1" fmla="val 3226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85368" name="AutoShape 61"/>
          <p:cNvSpPr>
            <a:spLocks/>
          </p:cNvSpPr>
          <p:nvPr/>
        </p:nvSpPr>
        <p:spPr bwMode="auto">
          <a:xfrm flipH="1">
            <a:off x="1077913" y="523875"/>
            <a:ext cx="236537" cy="4165600"/>
          </a:xfrm>
          <a:prstGeom prst="rightBrace">
            <a:avLst>
              <a:gd name="adj1" fmla="val 489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85369" name="AutoShape 62"/>
          <p:cNvSpPr>
            <a:spLocks/>
          </p:cNvSpPr>
          <p:nvPr/>
        </p:nvSpPr>
        <p:spPr bwMode="auto">
          <a:xfrm flipH="1">
            <a:off x="1073150" y="4806950"/>
            <a:ext cx="246063" cy="1308100"/>
          </a:xfrm>
          <a:prstGeom prst="rightBrace">
            <a:avLst>
              <a:gd name="adj1" fmla="val 3226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0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788" y="165100"/>
            <a:ext cx="9002712" cy="503238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/>
              <a:t>Overview: Drawing from the Deck of Genes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01100" cy="47244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What genetic principles account for the passing of traits from parents to offspring?</a:t>
            </a:r>
          </a:p>
          <a:p>
            <a:pPr marL="292100" indent="-292100" eaLnBrk="1" hangingPunct="1"/>
            <a:r>
              <a:rPr lang="en-US" altLang="en-US"/>
              <a:t>The </a:t>
            </a:r>
            <a:r>
              <a:rPr lang="ja-JP" altLang="en-US">
                <a:ea typeface="ＭＳ Ｐゴシック" pitchFamily="84" charset="-128"/>
              </a:rPr>
              <a:t>“</a:t>
            </a:r>
            <a:r>
              <a:rPr lang="en-US" altLang="ja-JP">
                <a:ea typeface="ＭＳ Ｐゴシック" pitchFamily="84" charset="-128"/>
              </a:rPr>
              <a:t>blending</a:t>
            </a:r>
            <a:r>
              <a:rPr lang="ja-JP" altLang="en-US">
                <a:ea typeface="ＭＳ Ｐゴシック" pitchFamily="84" charset="-128"/>
              </a:rPr>
              <a:t>”</a:t>
            </a:r>
            <a:r>
              <a:rPr lang="en-US" altLang="ja-JP">
                <a:ea typeface="ＭＳ Ｐゴシック" pitchFamily="84" charset="-128"/>
              </a:rPr>
              <a:t> hypothesis is the idea that genetic material from the two parents blends together (the way blue and yellow paint blend to make green)</a:t>
            </a:r>
            <a:endParaRPr lang="en-US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4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661400" cy="45974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The </a:t>
            </a:r>
            <a:r>
              <a:rPr lang="ja-JP" altLang="en-US">
                <a:ea typeface="ＭＳ Ｐゴシック" pitchFamily="84" charset="-128"/>
              </a:rPr>
              <a:t>“</a:t>
            </a:r>
            <a:r>
              <a:rPr lang="en-US" altLang="ja-JP">
                <a:ea typeface="ＭＳ Ｐゴシック" pitchFamily="84" charset="-128"/>
              </a:rPr>
              <a:t>particulate</a:t>
            </a:r>
            <a:r>
              <a:rPr lang="ja-JP" altLang="en-US">
                <a:ea typeface="ＭＳ Ｐゴシック" pitchFamily="84" charset="-128"/>
              </a:rPr>
              <a:t>”</a:t>
            </a:r>
            <a:r>
              <a:rPr lang="en-US" altLang="ja-JP">
                <a:ea typeface="ＭＳ Ｐゴシック" pitchFamily="84" charset="-128"/>
              </a:rPr>
              <a:t> hypothesis is the idea that parents pass on discrete heritable units (genes)</a:t>
            </a:r>
          </a:p>
          <a:p>
            <a:pPr marL="292100" indent="-292100" eaLnBrk="1" hangingPunct="1"/>
            <a:r>
              <a:rPr lang="en-US" altLang="en-US"/>
              <a:t>Mendel documented a particulate mechanism through his experiments with garden peas</a:t>
            </a:r>
          </a:p>
        </p:txBody>
      </p:sp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788" y="177800"/>
            <a:ext cx="9002712" cy="914400"/>
          </a:xfrm>
        </p:spPr>
        <p:txBody>
          <a:bodyPr lIns="91440" tIns="45720" rIns="91440" bIns="45720" anchor="ctr">
            <a:noAutofit/>
          </a:bodyPr>
          <a:lstStyle/>
          <a:p>
            <a:pPr marL="0" indent="0" eaLnBrk="1" hangingPunct="1"/>
            <a:r>
              <a:rPr lang="en-US" altLang="en-US" sz="3600" dirty="0"/>
              <a:t>Concept 11.1: Mendel used the scientific approach to identify two laws of inheritance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346200"/>
            <a:ext cx="8674100" cy="31178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dirty="0"/>
              <a:t>Mendel discovered the basic principles of heredity by breeding garden peas in carefully planned experiments.</a:t>
            </a:r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963" y="60325"/>
            <a:ext cx="8697912" cy="714375"/>
          </a:xfrm>
        </p:spPr>
        <p:txBody>
          <a:bodyPr lIns="91440" tIns="45720" rIns="91440" bIns="45720" anchor="ctr">
            <a:normAutofit/>
          </a:bodyPr>
          <a:lstStyle/>
          <a:p>
            <a:pPr eaLnBrk="1" hangingPunct="1"/>
            <a:r>
              <a:rPr lang="en-US" altLang="en-US" sz="3200" dirty="0"/>
              <a:t>Mendel</a:t>
            </a:r>
            <a:r>
              <a:rPr lang="en-US" altLang="ja-JP" sz="3200" dirty="0">
                <a:ea typeface="ＭＳ Ｐゴシック" pitchFamily="84" charset="-128"/>
              </a:rPr>
              <a:t>’s Experimental, Quantitative Approach</a:t>
            </a:r>
            <a:endParaRPr lang="en-US" altLang="en-US" sz="32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01100" cy="50927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Mendel probably chose to work with peas because</a:t>
            </a:r>
            <a:endParaRPr lang="en-US" altLang="en-US" sz="3000"/>
          </a:p>
          <a:p>
            <a:pPr marL="723900" lvl="1" indent="-254000" eaLnBrk="1" hangingPunct="1"/>
            <a:r>
              <a:rPr lang="en-US" altLang="en-US"/>
              <a:t>There are many varieties with distinct heritable features, or </a:t>
            </a:r>
            <a:r>
              <a:rPr lang="en-US" altLang="en-US" b="1"/>
              <a:t>characters </a:t>
            </a:r>
            <a:r>
              <a:rPr lang="en-US" altLang="en-US"/>
              <a:t>(such as flower color); character variants (such as purple or white flowers) are called </a:t>
            </a:r>
            <a:r>
              <a:rPr lang="en-US" altLang="en-US" b="1"/>
              <a:t>traits</a:t>
            </a:r>
          </a:p>
          <a:p>
            <a:pPr marL="723900" lvl="1" indent="-254000" eaLnBrk="1" hangingPunct="1"/>
            <a:r>
              <a:rPr lang="en-US" altLang="en-US"/>
              <a:t>He could control mating between plants</a:t>
            </a:r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57" descr="11_02CrossingPeaPlant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2"/>
          <a:stretch>
            <a:fillRect/>
          </a:stretch>
        </p:blipFill>
        <p:spPr bwMode="auto">
          <a:xfrm>
            <a:off x="2501900" y="136525"/>
            <a:ext cx="4140200" cy="6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11.2</a:t>
            </a:r>
          </a:p>
        </p:txBody>
      </p:sp>
      <p:sp>
        <p:nvSpPr>
          <p:cNvPr id="168964" name="Text Box 31"/>
          <p:cNvSpPr txBox="1">
            <a:spLocks noChangeArrowheads="1"/>
          </p:cNvSpPr>
          <p:nvPr/>
        </p:nvSpPr>
        <p:spPr bwMode="auto">
          <a:xfrm>
            <a:off x="2628900" y="2293938"/>
            <a:ext cx="1196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Parental</a:t>
            </a:r>
          </a:p>
          <a:p>
            <a:pPr>
              <a:lnSpc>
                <a:spcPct val="95000"/>
              </a:lnSpc>
            </a:pPr>
            <a:r>
              <a:rPr lang="en-US" altLang="en-US" sz="1800" b="1"/>
              <a:t>generation</a:t>
            </a:r>
          </a:p>
          <a:p>
            <a:pPr>
              <a:lnSpc>
                <a:spcPct val="95000"/>
              </a:lnSpc>
            </a:pPr>
            <a:r>
              <a:rPr lang="en-US" altLang="en-US" sz="1800" b="1"/>
              <a:t>(P)</a:t>
            </a:r>
          </a:p>
        </p:txBody>
      </p:sp>
      <p:sp>
        <p:nvSpPr>
          <p:cNvPr id="168965" name="Text Box 31"/>
          <p:cNvSpPr txBox="1">
            <a:spLocks noChangeArrowheads="1"/>
          </p:cNvSpPr>
          <p:nvPr/>
        </p:nvSpPr>
        <p:spPr bwMode="auto">
          <a:xfrm>
            <a:off x="5135563" y="3038475"/>
            <a:ext cx="9842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Stamens</a:t>
            </a:r>
          </a:p>
        </p:txBody>
      </p:sp>
      <p:sp>
        <p:nvSpPr>
          <p:cNvPr id="168966" name="Text Box 31"/>
          <p:cNvSpPr txBox="1">
            <a:spLocks noChangeArrowheads="1"/>
          </p:cNvSpPr>
          <p:nvPr/>
        </p:nvSpPr>
        <p:spPr bwMode="auto">
          <a:xfrm>
            <a:off x="2546350" y="5445125"/>
            <a:ext cx="128428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First filial</a:t>
            </a:r>
          </a:p>
          <a:p>
            <a:pPr>
              <a:lnSpc>
                <a:spcPct val="95000"/>
              </a:lnSpc>
            </a:pPr>
            <a:r>
              <a:rPr lang="en-US" altLang="en-US" sz="1800" b="1"/>
              <a:t>generation</a:t>
            </a:r>
          </a:p>
          <a:p>
            <a:pPr>
              <a:lnSpc>
                <a:spcPct val="95000"/>
              </a:lnSpc>
            </a:pPr>
            <a:r>
              <a:rPr lang="en-US" altLang="en-US" sz="1800" b="1"/>
              <a:t>offspring</a:t>
            </a:r>
          </a:p>
          <a:p>
            <a:pPr>
              <a:lnSpc>
                <a:spcPct val="95000"/>
              </a:lnSpc>
            </a:pPr>
            <a:r>
              <a:rPr lang="en-US" altLang="en-US" sz="1800" b="1"/>
              <a:t>(F</a:t>
            </a:r>
            <a:r>
              <a:rPr lang="en-US" altLang="en-US" sz="1800" b="1" baseline="-25000"/>
              <a:t>1</a:t>
            </a:r>
            <a:r>
              <a:rPr lang="en-US" altLang="en-US" sz="1800" b="1"/>
              <a:t>)</a:t>
            </a:r>
          </a:p>
        </p:txBody>
      </p:sp>
      <p:sp>
        <p:nvSpPr>
          <p:cNvPr id="168967" name="Text Box 31"/>
          <p:cNvSpPr txBox="1">
            <a:spLocks noChangeArrowheads="1"/>
          </p:cNvSpPr>
          <p:nvPr/>
        </p:nvSpPr>
        <p:spPr bwMode="auto">
          <a:xfrm>
            <a:off x="5024438" y="3298825"/>
            <a:ext cx="720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Carpel</a:t>
            </a:r>
          </a:p>
        </p:txBody>
      </p:sp>
      <p:sp>
        <p:nvSpPr>
          <p:cNvPr id="168968" name="Text Box 31"/>
          <p:cNvSpPr txBox="1">
            <a:spLocks noChangeArrowheads="1"/>
          </p:cNvSpPr>
          <p:nvPr/>
        </p:nvSpPr>
        <p:spPr bwMode="auto">
          <a:xfrm>
            <a:off x="2533650" y="128588"/>
            <a:ext cx="11906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rgbClr val="AA1016"/>
                </a:solidFill>
              </a:rPr>
              <a:t>Technique</a:t>
            </a:r>
          </a:p>
        </p:txBody>
      </p:sp>
      <p:sp>
        <p:nvSpPr>
          <p:cNvPr id="168969" name="Text Box 31"/>
          <p:cNvSpPr txBox="1">
            <a:spLocks noChangeArrowheads="1"/>
          </p:cNvSpPr>
          <p:nvPr/>
        </p:nvSpPr>
        <p:spPr bwMode="auto">
          <a:xfrm>
            <a:off x="2533650" y="4749800"/>
            <a:ext cx="8223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rgbClr val="AA1016"/>
                </a:solidFill>
              </a:rPr>
              <a:t>Results</a:t>
            </a:r>
          </a:p>
        </p:txBody>
      </p:sp>
      <p:grpSp>
        <p:nvGrpSpPr>
          <p:cNvPr id="168970" name="Group 54"/>
          <p:cNvGrpSpPr>
            <a:grpSpLocks/>
          </p:cNvGrpSpPr>
          <p:nvPr/>
        </p:nvGrpSpPr>
        <p:grpSpPr bwMode="auto">
          <a:xfrm>
            <a:off x="4133850" y="439738"/>
            <a:ext cx="273050" cy="263525"/>
            <a:chOff x="2604" y="277"/>
            <a:chExt cx="172" cy="166"/>
          </a:xfrm>
        </p:grpSpPr>
        <p:sp>
          <p:nvSpPr>
            <p:cNvPr id="168971" name="Oval 49"/>
            <p:cNvSpPr>
              <a:spLocks noChangeArrowheads="1"/>
            </p:cNvSpPr>
            <p:nvPr/>
          </p:nvSpPr>
          <p:spPr bwMode="auto">
            <a:xfrm>
              <a:off x="2604" y="277"/>
              <a:ext cx="172" cy="166"/>
            </a:xfrm>
            <a:prstGeom prst="ellipse">
              <a:avLst/>
            </a:prstGeom>
            <a:solidFill>
              <a:srgbClr val="009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>
                <a:solidFill>
                  <a:schemeClr val="bg1"/>
                </a:solidFill>
                <a:latin typeface="Times" pitchFamily="84" charset="0"/>
              </a:endParaRPr>
            </a:p>
          </p:txBody>
        </p:sp>
        <p:sp>
          <p:nvSpPr>
            <p:cNvPr id="168972" name="Text Box 31"/>
            <p:cNvSpPr txBox="1">
              <a:spLocks noChangeArrowheads="1"/>
            </p:cNvSpPr>
            <p:nvPr/>
          </p:nvSpPr>
          <p:spPr bwMode="auto">
            <a:xfrm>
              <a:off x="2648" y="278"/>
              <a:ext cx="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7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8973" name="Group 53"/>
          <p:cNvGrpSpPr>
            <a:grpSpLocks/>
          </p:cNvGrpSpPr>
          <p:nvPr/>
        </p:nvGrpSpPr>
        <p:grpSpPr bwMode="auto">
          <a:xfrm>
            <a:off x="5454650" y="1476375"/>
            <a:ext cx="273050" cy="263525"/>
            <a:chOff x="3436" y="930"/>
            <a:chExt cx="172" cy="166"/>
          </a:xfrm>
        </p:grpSpPr>
        <p:sp>
          <p:nvSpPr>
            <p:cNvPr id="168974" name="Oval 50"/>
            <p:cNvSpPr>
              <a:spLocks noChangeArrowheads="1"/>
            </p:cNvSpPr>
            <p:nvPr/>
          </p:nvSpPr>
          <p:spPr bwMode="auto">
            <a:xfrm>
              <a:off x="3436" y="930"/>
              <a:ext cx="172" cy="166"/>
            </a:xfrm>
            <a:prstGeom prst="ellipse">
              <a:avLst/>
            </a:prstGeom>
            <a:solidFill>
              <a:srgbClr val="009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>
                <a:solidFill>
                  <a:schemeClr val="bg1"/>
                </a:solidFill>
                <a:latin typeface="Times" pitchFamily="84" charset="0"/>
              </a:endParaRPr>
            </a:p>
          </p:txBody>
        </p:sp>
        <p:sp>
          <p:nvSpPr>
            <p:cNvPr id="168975" name="Text Box 31"/>
            <p:cNvSpPr txBox="1">
              <a:spLocks noChangeArrowheads="1"/>
            </p:cNvSpPr>
            <p:nvPr/>
          </p:nvSpPr>
          <p:spPr bwMode="auto">
            <a:xfrm>
              <a:off x="3482" y="930"/>
              <a:ext cx="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7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68976" name="Group 52"/>
          <p:cNvGrpSpPr>
            <a:grpSpLocks/>
          </p:cNvGrpSpPr>
          <p:nvPr/>
        </p:nvGrpSpPr>
        <p:grpSpPr bwMode="auto">
          <a:xfrm>
            <a:off x="3724275" y="2946400"/>
            <a:ext cx="273050" cy="263525"/>
            <a:chOff x="2346" y="1856"/>
            <a:chExt cx="172" cy="166"/>
          </a:xfrm>
        </p:grpSpPr>
        <p:sp>
          <p:nvSpPr>
            <p:cNvPr id="168977" name="Oval 48"/>
            <p:cNvSpPr>
              <a:spLocks noChangeArrowheads="1"/>
            </p:cNvSpPr>
            <p:nvPr/>
          </p:nvSpPr>
          <p:spPr bwMode="auto">
            <a:xfrm>
              <a:off x="2346" y="1856"/>
              <a:ext cx="172" cy="166"/>
            </a:xfrm>
            <a:prstGeom prst="ellipse">
              <a:avLst/>
            </a:prstGeom>
            <a:solidFill>
              <a:srgbClr val="009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>
                <a:solidFill>
                  <a:schemeClr val="bg1"/>
                </a:solidFill>
                <a:latin typeface="Times" pitchFamily="84" charset="0"/>
              </a:endParaRPr>
            </a:p>
          </p:txBody>
        </p:sp>
        <p:sp>
          <p:nvSpPr>
            <p:cNvPr id="168978" name="Text Box 31"/>
            <p:cNvSpPr txBox="1">
              <a:spLocks noChangeArrowheads="1"/>
            </p:cNvSpPr>
            <p:nvPr/>
          </p:nvSpPr>
          <p:spPr bwMode="auto">
            <a:xfrm>
              <a:off x="2394" y="1858"/>
              <a:ext cx="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7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68979" name="Group 51"/>
          <p:cNvGrpSpPr>
            <a:grpSpLocks/>
          </p:cNvGrpSpPr>
          <p:nvPr/>
        </p:nvGrpSpPr>
        <p:grpSpPr bwMode="auto">
          <a:xfrm>
            <a:off x="5803900" y="3987800"/>
            <a:ext cx="273050" cy="269875"/>
            <a:chOff x="3656" y="2512"/>
            <a:chExt cx="172" cy="170"/>
          </a:xfrm>
        </p:grpSpPr>
        <p:sp>
          <p:nvSpPr>
            <p:cNvPr id="168980" name="Oval 45"/>
            <p:cNvSpPr>
              <a:spLocks noChangeArrowheads="1"/>
            </p:cNvSpPr>
            <p:nvPr/>
          </p:nvSpPr>
          <p:spPr bwMode="auto">
            <a:xfrm>
              <a:off x="3656" y="2516"/>
              <a:ext cx="172" cy="166"/>
            </a:xfrm>
            <a:prstGeom prst="ellipse">
              <a:avLst/>
            </a:prstGeom>
            <a:solidFill>
              <a:srgbClr val="009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>
                <a:solidFill>
                  <a:schemeClr val="bg1"/>
                </a:solidFill>
                <a:latin typeface="Times" pitchFamily="84" charset="0"/>
              </a:endParaRPr>
            </a:p>
          </p:txBody>
        </p:sp>
        <p:sp>
          <p:nvSpPr>
            <p:cNvPr id="168981" name="Text Box 31"/>
            <p:cNvSpPr txBox="1">
              <a:spLocks noChangeArrowheads="1"/>
            </p:cNvSpPr>
            <p:nvPr/>
          </p:nvSpPr>
          <p:spPr bwMode="auto">
            <a:xfrm>
              <a:off x="3696" y="2512"/>
              <a:ext cx="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7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68982" name="Group 46"/>
          <p:cNvGrpSpPr>
            <a:grpSpLocks/>
          </p:cNvGrpSpPr>
          <p:nvPr/>
        </p:nvGrpSpPr>
        <p:grpSpPr bwMode="auto">
          <a:xfrm>
            <a:off x="5943600" y="5057775"/>
            <a:ext cx="273050" cy="263525"/>
            <a:chOff x="3744" y="3186"/>
            <a:chExt cx="172" cy="166"/>
          </a:xfrm>
        </p:grpSpPr>
        <p:sp>
          <p:nvSpPr>
            <p:cNvPr id="168983" name="Oval 44"/>
            <p:cNvSpPr>
              <a:spLocks noChangeArrowheads="1"/>
            </p:cNvSpPr>
            <p:nvPr/>
          </p:nvSpPr>
          <p:spPr bwMode="auto">
            <a:xfrm>
              <a:off x="3744" y="3186"/>
              <a:ext cx="172" cy="166"/>
            </a:xfrm>
            <a:prstGeom prst="ellipse">
              <a:avLst/>
            </a:prstGeom>
            <a:solidFill>
              <a:srgbClr val="009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>
                <a:solidFill>
                  <a:schemeClr val="bg1"/>
                </a:solidFill>
                <a:latin typeface="Times" pitchFamily="84" charset="0"/>
              </a:endParaRPr>
            </a:p>
          </p:txBody>
        </p:sp>
        <p:sp>
          <p:nvSpPr>
            <p:cNvPr id="168984" name="Text Box 31"/>
            <p:cNvSpPr txBox="1">
              <a:spLocks noChangeArrowheads="1"/>
            </p:cNvSpPr>
            <p:nvPr/>
          </p:nvSpPr>
          <p:spPr bwMode="auto">
            <a:xfrm>
              <a:off x="3788" y="3186"/>
              <a:ext cx="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7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68985" name="Line 55"/>
          <p:cNvSpPr>
            <a:spLocks noChangeShapeType="1"/>
          </p:cNvSpPr>
          <p:nvPr/>
        </p:nvSpPr>
        <p:spPr bwMode="auto">
          <a:xfrm flipH="1">
            <a:off x="5800725" y="2787650"/>
            <a:ext cx="28575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6" name="Line 56"/>
          <p:cNvSpPr>
            <a:spLocks noChangeShapeType="1"/>
          </p:cNvSpPr>
          <p:nvPr/>
        </p:nvSpPr>
        <p:spPr bwMode="auto">
          <a:xfrm>
            <a:off x="4718050" y="2765425"/>
            <a:ext cx="29210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4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750300" cy="43053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dirty="0"/>
              <a:t>Mendel chose to track only characters that occurred in two distinct alternative forms.</a:t>
            </a:r>
          </a:p>
          <a:p>
            <a:pPr marL="292100" indent="-292100" eaLnBrk="1" hangingPunct="1"/>
            <a:r>
              <a:rPr lang="en-US" altLang="en-US" dirty="0"/>
              <a:t>He also used varieties that were </a:t>
            </a:r>
            <a:r>
              <a:rPr lang="en-US" altLang="en-US" b="1" dirty="0"/>
              <a:t>true-breeding</a:t>
            </a:r>
            <a:r>
              <a:rPr lang="en-US" altLang="en-US" dirty="0"/>
              <a:t> (plants that produce offspring of the same variety when they self-pollinate).</a:t>
            </a:r>
          </a:p>
        </p:txBody>
      </p:sp>
      <p:sp>
        <p:nvSpPr>
          <p:cNvPr id="29699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1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890000" cy="51435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In a typical experiment, Mendel mated two contrasting, true-breeding varieties, a process called </a:t>
            </a:r>
            <a:r>
              <a:rPr lang="en-US" altLang="en-US" b="1"/>
              <a:t>hybridization</a:t>
            </a:r>
          </a:p>
          <a:p>
            <a:pPr marL="292100" indent="-292100" eaLnBrk="1" hangingPunct="1"/>
            <a:r>
              <a:rPr lang="en-US" altLang="en-US"/>
              <a:t>The true-breeding parents are the </a:t>
            </a:r>
            <a:r>
              <a:rPr lang="en-US" altLang="en-US" b="1"/>
              <a:t>P generation</a:t>
            </a:r>
          </a:p>
          <a:p>
            <a:pPr marL="292100" indent="-292100" eaLnBrk="1" hangingPunct="1"/>
            <a:r>
              <a:rPr lang="en-US" altLang="en-US"/>
              <a:t>The hybrid offspring of the P generation are called the </a:t>
            </a:r>
            <a:r>
              <a:rPr lang="en-US" altLang="en-US" b="1"/>
              <a:t>F</a:t>
            </a:r>
            <a:r>
              <a:rPr lang="en-US" altLang="en-US" b="1" baseline="-25000"/>
              <a:t>1</a:t>
            </a:r>
            <a:r>
              <a:rPr lang="en-US" altLang="en-US" b="1"/>
              <a:t> generation</a:t>
            </a:r>
          </a:p>
          <a:p>
            <a:pPr marL="292100" indent="-292100" eaLnBrk="1" hangingPunct="1"/>
            <a:r>
              <a:rPr lang="en-US" altLang="en-US"/>
              <a:t>When F</a:t>
            </a:r>
            <a:r>
              <a:rPr lang="en-US" altLang="en-US" baseline="-25000"/>
              <a:t>1</a:t>
            </a:r>
            <a:r>
              <a:rPr lang="en-US" altLang="en-US"/>
              <a:t> individuals self-pollinate or cross- pollinate with other F</a:t>
            </a:r>
            <a:r>
              <a:rPr lang="en-US" altLang="en-US" baseline="-25000"/>
              <a:t>1</a:t>
            </a:r>
            <a:r>
              <a:rPr lang="en-US" altLang="en-US"/>
              <a:t> hybrids, the </a:t>
            </a:r>
            <a:r>
              <a:rPr lang="en-US" altLang="en-US" b="1"/>
              <a:t>F</a:t>
            </a:r>
            <a:r>
              <a:rPr lang="en-US" altLang="en-US" b="1" baseline="-25000"/>
              <a:t>2</a:t>
            </a:r>
            <a:r>
              <a:rPr lang="en-US" altLang="en-US" b="1"/>
              <a:t> generation </a:t>
            </a:r>
            <a:r>
              <a:rPr lang="en-US" altLang="en-US"/>
              <a:t>is produced</a:t>
            </a:r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2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1138</Words>
  <Application>Microsoft Office PowerPoint</Application>
  <PresentationFormat>On-screen Show (4:3)</PresentationFormat>
  <Paragraphs>190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Tahoma</vt:lpstr>
      <vt:lpstr>Times</vt:lpstr>
      <vt:lpstr>Times New Roman</vt:lpstr>
      <vt:lpstr>ヒラギノ角ゴ Pro W3</vt:lpstr>
      <vt:lpstr>Office Theme</vt:lpstr>
      <vt:lpstr>PowerPoint Presentation</vt:lpstr>
      <vt:lpstr>You Must Know</vt:lpstr>
      <vt:lpstr>Overview: Drawing from the Deck of Genes</vt:lpstr>
      <vt:lpstr>PowerPoint Presentation</vt:lpstr>
      <vt:lpstr>Concept 11.1: Mendel used the scientific approach to identify two laws of inheritance</vt:lpstr>
      <vt:lpstr>Mendel’s Experimental, Quantitative Approach</vt:lpstr>
      <vt:lpstr>Figure 11.2</vt:lpstr>
      <vt:lpstr>PowerPoint Presentation</vt:lpstr>
      <vt:lpstr>PowerPoint Presentation</vt:lpstr>
      <vt:lpstr>The Law of Segregation</vt:lpstr>
      <vt:lpstr>Figure 11.3-3</vt:lpstr>
      <vt:lpstr>PowerPoint Presentation</vt:lpstr>
      <vt:lpstr>PowerPoint Presentation</vt:lpstr>
      <vt:lpstr>The Testcross</vt:lpstr>
      <vt:lpstr>Mendel’s Model</vt:lpstr>
      <vt:lpstr>PowerPoint Presentation</vt:lpstr>
      <vt:lpstr>Figure 11.4</vt:lpstr>
      <vt:lpstr>PowerPoint Presentation</vt:lpstr>
      <vt:lpstr>PowerPoint Presentation</vt:lpstr>
      <vt:lpstr>PowerPoint Presentation</vt:lpstr>
      <vt:lpstr>Figure 11.5-3</vt:lpstr>
      <vt:lpstr>PowerPoint Presentation</vt:lpstr>
      <vt:lpstr>Useful Genetic Vocabulary</vt:lpstr>
      <vt:lpstr>PowerPoint Presentation</vt:lpstr>
      <vt:lpstr>Figure 11.6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4</cp:revision>
  <cp:lastPrinted>2014-12-10T12:45:45Z</cp:lastPrinted>
  <dcterms:created xsi:type="dcterms:W3CDTF">2014-12-10T12:17:57Z</dcterms:created>
  <dcterms:modified xsi:type="dcterms:W3CDTF">2017-11-30T18:48:43Z</dcterms:modified>
</cp:coreProperties>
</file>