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85" r:id="rId3"/>
    <p:sldId id="258" r:id="rId4"/>
    <p:sldId id="286" r:id="rId5"/>
    <p:sldId id="287" r:id="rId6"/>
    <p:sldId id="269" r:id="rId7"/>
    <p:sldId id="270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967" autoAdjust="0"/>
  </p:normalViewPr>
  <p:slideViewPr>
    <p:cSldViewPr>
      <p:cViewPr varScale="1">
        <p:scale>
          <a:sx n="62" d="100"/>
          <a:sy n="62" d="100"/>
        </p:scale>
        <p:origin x="20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3D991C-5638-4E00-A852-B64FA8E441B8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552"/>
            <a:ext cx="3037840" cy="46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30552"/>
            <a:ext cx="3037840" cy="46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4D7C1-4FF2-4D2C-80BF-7406591DB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629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2A601-CFB3-4A99-94FF-A573C05B80A8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C8CDA-84C4-46B1-B3FC-1785EDE4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399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>
              <a:spcBef>
                <a:spcPct val="0"/>
              </a:spcBef>
            </a:pPr>
            <a:fld id="{0D08CBC0-A354-4209-951F-3CBCA763CFA8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972560" y="8831581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A89981D5-573F-48F9-8C83-DA1FB27F7766}" type="slidenum">
              <a:rPr lang="en-US" altLang="en-US">
                <a:latin typeface="Times" pitchFamily="84" charset="0"/>
              </a:rPr>
              <a:pPr algn="r">
                <a:spcBef>
                  <a:spcPct val="0"/>
                </a:spcBef>
              </a:pPr>
              <a:t>3</a:t>
            </a:fld>
            <a:endParaRPr lang="en-US" altLang="en-US">
              <a:latin typeface="Times" pitchFamily="8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1" y="4415790"/>
            <a:ext cx="5140960" cy="4183380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292100" indent="-292100" eaLnBrk="1" hangingPunct="1"/>
            <a:r>
              <a:rPr lang="en-US" altLang="en-US" dirty="0"/>
              <a:t>Homologous pairs of chromosomes orient randomly at metaphase I of meiosis.</a:t>
            </a:r>
          </a:p>
          <a:p>
            <a:pPr marL="292100" indent="-292100" eaLnBrk="1" hangingPunct="1"/>
            <a:r>
              <a:rPr lang="en-US" altLang="en-US" dirty="0"/>
              <a:t>In independent assortment, each pair of chromosomes sorts maternal and paternal homologs into daughter cells</a:t>
            </a:r>
            <a:r>
              <a:rPr lang="en-US" altLang="en-US" baseline="0" dirty="0"/>
              <a:t> </a:t>
            </a:r>
            <a:r>
              <a:rPr lang="en-US" altLang="en-US" dirty="0"/>
              <a:t>independently of the other pairs.</a:t>
            </a:r>
          </a:p>
          <a:p>
            <a:pPr marL="292100" marR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>
                <a:solidFill>
                  <a:schemeClr val="accent4">
                    <a:lumMod val="50000"/>
                  </a:schemeClr>
                </a:solidFill>
              </a:rPr>
              <a:t>The number of combinations possible when chromosomes assort independently into gametes is 2</a:t>
            </a:r>
            <a:r>
              <a:rPr lang="en-US" altLang="en-US" sz="1200" i="1" baseline="30000">
                <a:solidFill>
                  <a:schemeClr val="accent4">
                    <a:lumMod val="50000"/>
                  </a:schemeClr>
                </a:solidFill>
              </a:rPr>
              <a:t>n</a:t>
            </a:r>
            <a:r>
              <a:rPr lang="en-US" altLang="en-US" sz="1200">
                <a:solidFill>
                  <a:schemeClr val="accent4">
                    <a:lumMod val="50000"/>
                  </a:schemeClr>
                </a:solidFill>
              </a:rPr>
              <a:t>, where </a:t>
            </a:r>
            <a:r>
              <a:rPr lang="en-US" altLang="en-US" sz="1200" i="1">
                <a:solidFill>
                  <a:schemeClr val="accent4">
                    <a:lumMod val="50000"/>
                  </a:schemeClr>
                </a:solidFill>
              </a:rPr>
              <a:t>n</a:t>
            </a:r>
            <a:r>
              <a:rPr lang="en-US" altLang="en-US" sz="1200">
                <a:solidFill>
                  <a:schemeClr val="accent4">
                    <a:lumMod val="50000"/>
                  </a:schemeClr>
                </a:solidFill>
              </a:rPr>
              <a:t> is the haploid number.</a:t>
            </a:r>
          </a:p>
          <a:p>
            <a:pPr marL="292100" indent="-292100" eaLnBrk="1" hangingPunct="1"/>
            <a:endParaRPr lang="en-US" alt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For humans (</a:t>
            </a:r>
            <a:r>
              <a:rPr lang="en-US" altLang="en-US" i="1" dirty="0"/>
              <a:t>n</a:t>
            </a:r>
            <a:r>
              <a:rPr lang="en-US" altLang="en-US" dirty="0"/>
              <a:t> = 23), there are more than 8 million (2</a:t>
            </a:r>
            <a:r>
              <a:rPr lang="en-US" altLang="en-US" baseline="30000" dirty="0"/>
              <a:t>23</a:t>
            </a:r>
            <a:r>
              <a:rPr lang="en-US" altLang="en-US" dirty="0"/>
              <a:t>) possible combinations of chromosomes.</a:t>
            </a:r>
          </a:p>
          <a:p>
            <a:endParaRPr lang="en-US" altLang="en-US" dirty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972560" y="8831581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33FAFE70-D3B5-4AE0-87F1-05E75824514A}" type="slidenum">
              <a:rPr lang="en-US" altLang="en-US">
                <a:latin typeface="Times" pitchFamily="84" charset="0"/>
              </a:rPr>
              <a:pPr algn="r">
                <a:spcBef>
                  <a:spcPct val="0"/>
                </a:spcBef>
              </a:pPr>
              <a:t>4</a:t>
            </a:fld>
            <a:endParaRPr lang="en-US" altLang="en-US">
              <a:latin typeface="Times" pitchFamily="84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1" y="4415790"/>
            <a:ext cx="5140960" cy="4183380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latin typeface="Times New Roman" pitchFamily="84" charset="0"/>
                <a:ea typeface="ＭＳ Ｐゴシック" pitchFamily="84" charset="-128"/>
              </a:rPr>
              <a:t>Figure 11.8 </a:t>
            </a:r>
            <a:r>
              <a:rPr lang="en-US" altLang="en-US" dirty="0">
                <a:solidFill>
                  <a:srgbClr val="000000"/>
                </a:solidFill>
                <a:latin typeface="Times New Roman" pitchFamily="84" charset="0"/>
                <a:ea typeface="ＭＳ Ｐゴシック" pitchFamily="84" charset="-128"/>
              </a:rPr>
              <a:t>Inquiry: Do the alleles for one character segregate into gametes dependently or independently of the alleles for a different character?</a:t>
            </a:r>
          </a:p>
          <a:p>
            <a:pPr marL="292100" indent="-292100" eaLnBrk="1" hangingPunct="1"/>
            <a:r>
              <a:rPr lang="en-US" altLang="en-US" dirty="0"/>
              <a:t>Mendel identified the law of independent assortment of inheritance by following two characters at the same time.</a:t>
            </a:r>
          </a:p>
          <a:p>
            <a:pPr marL="292100" indent="-292100" eaLnBrk="1" hangingPunct="1"/>
            <a:r>
              <a:rPr lang="en-US" altLang="en-US" dirty="0"/>
              <a:t>Crossing two true-breeding parents differing in two characters produces </a:t>
            </a:r>
            <a:r>
              <a:rPr lang="en-US" altLang="en-US" b="1" dirty="0"/>
              <a:t>dihybrids </a:t>
            </a:r>
            <a:r>
              <a:rPr lang="en-US" altLang="en-US" dirty="0"/>
              <a:t>in the F</a:t>
            </a:r>
            <a:r>
              <a:rPr lang="en-US" altLang="en-US" baseline="-25000" dirty="0"/>
              <a:t>1</a:t>
            </a:r>
            <a:r>
              <a:rPr lang="en-US" altLang="en-US" dirty="0"/>
              <a:t> generation, heterozygous for both characters.</a:t>
            </a:r>
          </a:p>
          <a:p>
            <a:pPr marL="292100" indent="-292100" eaLnBrk="1" hangingPunct="1"/>
            <a:r>
              <a:rPr lang="en-US" altLang="en-US" dirty="0"/>
              <a:t>A </a:t>
            </a:r>
            <a:r>
              <a:rPr lang="en-US" altLang="en-US" b="1" dirty="0"/>
              <a:t>dihybrid cross</a:t>
            </a:r>
            <a:r>
              <a:rPr lang="en-US" altLang="en-US" dirty="0"/>
              <a:t>, a cross between F</a:t>
            </a:r>
            <a:r>
              <a:rPr lang="en-US" altLang="en-US" baseline="-25000" dirty="0"/>
              <a:t>1</a:t>
            </a:r>
            <a:r>
              <a:rPr lang="en-US" altLang="en-US" dirty="0"/>
              <a:t> dihybrids, can determine whether two characters are transmitted to offspring as a package or independently.</a:t>
            </a:r>
          </a:p>
          <a:p>
            <a:pPr marL="292100" indent="-292100" eaLnBrk="1" hangingPunct="1">
              <a:spcAft>
                <a:spcPct val="15000"/>
              </a:spcAft>
            </a:pPr>
            <a:r>
              <a:rPr lang="en-US" altLang="en-US" dirty="0"/>
              <a:t>The results of Mendel’s dihybrid experiments are the basis for the </a:t>
            </a:r>
            <a:r>
              <a:rPr lang="en-US" altLang="en-US" b="1" dirty="0"/>
              <a:t>law of independent assortment.</a:t>
            </a:r>
          </a:p>
          <a:p>
            <a:pPr marL="292100" indent="-292100" eaLnBrk="1" hangingPunct="1">
              <a:spcAft>
                <a:spcPct val="15000"/>
              </a:spcAft>
            </a:pPr>
            <a:r>
              <a:rPr lang="en-US" altLang="en-US" dirty="0"/>
              <a:t>It states that each pair of alleles segregates independently of each other pair of alleles during gamete formation.</a:t>
            </a:r>
          </a:p>
          <a:p>
            <a:pPr marL="292100" indent="-292100" eaLnBrk="1" hangingPunct="1">
              <a:spcAft>
                <a:spcPct val="15000"/>
              </a:spcAft>
            </a:pPr>
            <a:r>
              <a:rPr lang="en-US" altLang="en-US" dirty="0"/>
              <a:t>This law applies to genes on different, </a:t>
            </a:r>
            <a:r>
              <a:rPr lang="en-US" altLang="en-US" dirty="0" err="1"/>
              <a:t>nonhomologous</a:t>
            </a:r>
            <a:r>
              <a:rPr lang="en-US" altLang="en-US" dirty="0"/>
              <a:t> chromosomes or those far apart on the same chromosome.</a:t>
            </a:r>
          </a:p>
          <a:p>
            <a:pPr marL="292100" indent="-292100" eaLnBrk="1" hangingPunct="1">
              <a:spcAft>
                <a:spcPct val="15000"/>
              </a:spcAft>
            </a:pPr>
            <a:r>
              <a:rPr lang="en-US" altLang="en-US" dirty="0"/>
              <a:t>Genes located near each other on the same chromosome tend to be inherited together.</a:t>
            </a:r>
          </a:p>
          <a:p>
            <a:pPr eaLnBrk="1" hangingPunct="1"/>
            <a:endParaRPr lang="en-US" altLang="en-US" dirty="0">
              <a:solidFill>
                <a:srgbClr val="000000"/>
              </a:solidFill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 txBox="1">
            <a:spLocks noGrp="1" noChangeArrowheads="1"/>
          </p:cNvSpPr>
          <p:nvPr/>
        </p:nvSpPr>
        <p:spPr bwMode="auto">
          <a:xfrm>
            <a:off x="3972560" y="8831582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/>
            <a:fld id="{DC0D66CC-3896-40E7-9B4F-81899E7AC2B4}" type="slidenum">
              <a:rPr lang="en-US" altLang="en-US" sz="1200">
                <a:latin typeface="Times" pitchFamily="84" charset="0"/>
              </a:rPr>
              <a:pPr algn="r"/>
              <a:t>5</a:t>
            </a:fld>
            <a:endParaRPr lang="en-US" altLang="en-US" sz="1200">
              <a:latin typeface="Times" pitchFamily="84" charset="0"/>
            </a:endParaRPr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1" y="4415793"/>
            <a:ext cx="5140960" cy="4183379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292100" indent="-292100" eaLnBrk="1" hangingPunct="1">
              <a:spcAft>
                <a:spcPct val="15000"/>
              </a:spcAft>
            </a:pPr>
            <a:endParaRPr lang="en-US" altLang="en-US" dirty="0"/>
          </a:p>
          <a:p>
            <a:pPr marL="292100" indent="-292100" eaLnBrk="1" hangingPunct="1"/>
            <a:r>
              <a:rPr lang="en-US" altLang="en-US" dirty="0"/>
              <a:t>Mendel derived the law of segregation by following a single character.</a:t>
            </a:r>
          </a:p>
          <a:p>
            <a:pPr marL="292100" indent="-292100" eaLnBrk="1" hangingPunct="1"/>
            <a:r>
              <a:rPr lang="en-US" altLang="en-US" dirty="0"/>
              <a:t>The F</a:t>
            </a:r>
            <a:r>
              <a:rPr lang="en-US" altLang="en-US" baseline="-25000" dirty="0"/>
              <a:t>1</a:t>
            </a:r>
            <a:r>
              <a:rPr lang="en-US" altLang="en-US" dirty="0"/>
              <a:t> offspring produced in this cross were </a:t>
            </a:r>
            <a:r>
              <a:rPr lang="en-US" altLang="en-US" b="1" dirty="0"/>
              <a:t>monohybrids</a:t>
            </a:r>
            <a:r>
              <a:rPr lang="en-US" altLang="en-US" dirty="0"/>
              <a:t>, individuals that are heterozygous for one character.</a:t>
            </a:r>
          </a:p>
          <a:p>
            <a:pPr marL="292100" indent="-292100" eaLnBrk="1" hangingPunct="1"/>
            <a:r>
              <a:rPr lang="en-US" altLang="en-US" dirty="0"/>
              <a:t>A cross between such heterozygotes is called a </a:t>
            </a:r>
            <a:r>
              <a:rPr lang="en-US" altLang="en-US" b="1" dirty="0"/>
              <a:t>monohybrid cross.</a:t>
            </a:r>
            <a:endParaRPr lang="en-US" altLang="en-US" dirty="0"/>
          </a:p>
          <a:p>
            <a:pPr eaLnBrk="1" hangingPunct="1"/>
            <a:endParaRPr lang="en-US" altLang="en-US" dirty="0">
              <a:solidFill>
                <a:srgbClr val="000000"/>
              </a:solidFill>
              <a:latin typeface="Times New Roman" pitchFamily="84" charset="0"/>
              <a:ea typeface="ＭＳ Ｐゴシック" pitchFamily="84" charset="-128"/>
            </a:endParaRPr>
          </a:p>
          <a:p>
            <a:pPr eaLnBrk="1" hangingPunct="1"/>
            <a:endParaRPr lang="en-US" altLang="en-US" dirty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 txBox="1">
            <a:spLocks noGrp="1" noChangeArrowheads="1"/>
          </p:cNvSpPr>
          <p:nvPr/>
        </p:nvSpPr>
        <p:spPr bwMode="auto">
          <a:xfrm>
            <a:off x="3972560" y="8831581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B7E9AD35-661E-4FF7-8A85-F848A36F9624}" type="slidenum">
              <a:rPr lang="en-US" altLang="en-US" sz="1200">
                <a:latin typeface="Times" pitchFamily="84" charset="0"/>
              </a:rPr>
              <a:pPr algn="r"/>
              <a:t>6</a:t>
            </a:fld>
            <a:endParaRPr lang="en-US" altLang="en-US" sz="1200">
              <a:latin typeface="Times" pitchFamily="84" charset="0"/>
            </a:endParaRPr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1" y="4415790"/>
            <a:ext cx="5140960" cy="418338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 dirty="0">
                <a:latin typeface="Times New Roman" pitchFamily="84" charset="0"/>
                <a:ea typeface="ＭＳ Ｐゴシック" pitchFamily="84" charset="-128"/>
              </a:rPr>
              <a:t>Figure 11.9 </a:t>
            </a:r>
            <a:r>
              <a:rPr lang="en-US" altLang="en-US" dirty="0">
                <a:solidFill>
                  <a:srgbClr val="000000"/>
                </a:solidFill>
                <a:latin typeface="Times New Roman" pitchFamily="84" charset="0"/>
                <a:ea typeface="ＭＳ Ｐゴシック" pitchFamily="84" charset="-128"/>
              </a:rPr>
              <a:t>Segregation of alleles and fertilization as chance events.</a:t>
            </a:r>
          </a:p>
          <a:p>
            <a:pPr marL="292100" indent="-292100" eaLnBrk="1" hangingPunct="1"/>
            <a:r>
              <a:rPr lang="en-US" altLang="en-US" dirty="0"/>
              <a:t>Mendel</a:t>
            </a:r>
            <a:r>
              <a:rPr lang="en-US" altLang="ja-JP" dirty="0">
                <a:ea typeface="ＭＳ Ｐゴシック" pitchFamily="84" charset="-128"/>
              </a:rPr>
              <a:t>’s laws of segregation and independent assortment reflect the rules of probability.</a:t>
            </a:r>
          </a:p>
          <a:p>
            <a:pPr marL="292100" indent="-292100" eaLnBrk="1" hangingPunct="1"/>
            <a:r>
              <a:rPr lang="en-US" altLang="en-US" dirty="0"/>
              <a:t>When tossing a coin, the outcome of one toss has no impact on the outcome of the next toss.</a:t>
            </a:r>
          </a:p>
          <a:p>
            <a:pPr marL="292100" indent="-292100" eaLnBrk="1" hangingPunct="1"/>
            <a:r>
              <a:rPr lang="en-US" altLang="en-US" dirty="0"/>
              <a:t>The </a:t>
            </a:r>
            <a:r>
              <a:rPr lang="en-US" altLang="en-US" b="1" dirty="0"/>
              <a:t>multiplication rule</a:t>
            </a:r>
            <a:r>
              <a:rPr lang="en-US" altLang="en-US" dirty="0"/>
              <a:t> states that the probability that two or more independent events will occur together is the product of their individual probabilities.</a:t>
            </a:r>
          </a:p>
          <a:p>
            <a:pPr marL="292100" indent="-292100" eaLnBrk="1" hangingPunct="1"/>
            <a:r>
              <a:rPr lang="en-US" altLang="en-US" dirty="0"/>
              <a:t>This can be applied to an F</a:t>
            </a:r>
            <a:r>
              <a:rPr lang="en-US" altLang="en-US" baseline="-25000" dirty="0"/>
              <a:t>1</a:t>
            </a:r>
            <a:r>
              <a:rPr lang="en-US" altLang="en-US" dirty="0"/>
              <a:t> monohybrid cross.</a:t>
            </a:r>
          </a:p>
          <a:p>
            <a:pPr marL="292100" indent="-292100" eaLnBrk="1" hangingPunct="1"/>
            <a:r>
              <a:rPr lang="en-US" altLang="en-US" dirty="0"/>
              <a:t>Segregation in a heterozygous plant is like flipping a coin: Each gamete has a 1/2   chance of carrying the dominant allele and a    1/2 chance of carrying the recessive allele.</a:t>
            </a:r>
          </a:p>
          <a:p>
            <a:endParaRPr lang="en-US" altLang="en-US" dirty="0">
              <a:solidFill>
                <a:srgbClr val="000000"/>
              </a:solidFill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 txBox="1">
            <a:spLocks noGrp="1" noChangeArrowheads="1"/>
          </p:cNvSpPr>
          <p:nvPr/>
        </p:nvSpPr>
        <p:spPr bwMode="auto">
          <a:xfrm>
            <a:off x="3972560" y="8831581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B7E9AD35-661E-4FF7-8A85-F848A36F9624}" type="slidenum">
              <a:rPr lang="en-US" altLang="en-US" sz="1200">
                <a:latin typeface="Times" pitchFamily="84" charset="0"/>
              </a:rPr>
              <a:pPr algn="r"/>
              <a:t>7</a:t>
            </a:fld>
            <a:endParaRPr lang="en-US" altLang="en-US" sz="1200">
              <a:latin typeface="Times" pitchFamily="84" charset="0"/>
            </a:endParaRPr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1" y="4415790"/>
            <a:ext cx="5140960" cy="418338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292100" indent="-292100" eaLnBrk="1" hangingPunct="1"/>
            <a:r>
              <a:rPr lang="en-US" altLang="en-US" dirty="0"/>
              <a:t>The </a:t>
            </a:r>
            <a:r>
              <a:rPr lang="en-US" altLang="en-US" b="1" dirty="0"/>
              <a:t>addition rule</a:t>
            </a:r>
            <a:r>
              <a:rPr lang="en-US" altLang="en-US" dirty="0"/>
              <a:t> states that the probability that any one of two or more mutually exclusive events will occur is calculated by adding together their individual probabilities.</a:t>
            </a:r>
          </a:p>
          <a:p>
            <a:pPr marL="292100" indent="-292100" eaLnBrk="1" hangingPunct="1"/>
            <a:r>
              <a:rPr lang="en-US" altLang="en-US" dirty="0"/>
              <a:t>It can be used to figure out the probability that an F</a:t>
            </a:r>
            <a:r>
              <a:rPr lang="en-US" altLang="en-US" baseline="-25000" dirty="0"/>
              <a:t>2</a:t>
            </a:r>
            <a:r>
              <a:rPr lang="en-US" altLang="en-US" dirty="0"/>
              <a:t> plant from a monohybrid cross will be heterozygous rather than homozygous.</a:t>
            </a:r>
          </a:p>
          <a:p>
            <a:endParaRPr lang="en-US" altLang="en-US" dirty="0">
              <a:solidFill>
                <a:srgbClr val="000000"/>
              </a:solidFill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EA55-C6D0-4BC9-82F3-8CF534975EF6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FDA7-5D5E-4400-96FA-C0DAA8111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510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EA55-C6D0-4BC9-82F3-8CF534975EF6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FDA7-5D5E-4400-96FA-C0DAA8111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21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EA55-C6D0-4BC9-82F3-8CF534975EF6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FDA7-5D5E-4400-96FA-C0DAA8111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09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EA55-C6D0-4BC9-82F3-8CF534975EF6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FDA7-5D5E-4400-96FA-C0DAA8111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56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EA55-C6D0-4BC9-82F3-8CF534975EF6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FDA7-5D5E-4400-96FA-C0DAA8111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256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EA55-C6D0-4BC9-82F3-8CF534975EF6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FDA7-5D5E-4400-96FA-C0DAA8111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3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EA55-C6D0-4BC9-82F3-8CF534975EF6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FDA7-5D5E-4400-96FA-C0DAA8111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82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EA55-C6D0-4BC9-82F3-8CF534975EF6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FDA7-5D5E-4400-96FA-C0DAA8111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822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EA55-C6D0-4BC9-82F3-8CF534975EF6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FDA7-5D5E-4400-96FA-C0DAA8111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178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EA55-C6D0-4BC9-82F3-8CF534975EF6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FDA7-5D5E-4400-96FA-C0DAA8111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88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EA55-C6D0-4BC9-82F3-8CF534975EF6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FDA7-5D5E-4400-96FA-C0DAA8111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608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0EA55-C6D0-4BC9-82F3-8CF534975EF6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9FDA7-5D5E-4400-96FA-C0DAA8111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211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hyperlink" Target="http://www.mediaresource.org/instruct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lagCount" hidden="1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485900" indent="-339725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2176463" indent="-347663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859088" indent="-347663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316288" indent="-347663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773488" indent="-347663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4230688" indent="-347663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687888" indent="-347663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b="1">
                <a:latin typeface="Tahoma" pitchFamily="84" charset="0"/>
              </a:rPr>
              <a:t>0</a:t>
            </a:r>
          </a:p>
        </p:txBody>
      </p:sp>
      <p:sp>
        <p:nvSpPr>
          <p:cNvPr id="4099" name="Text Box 8"/>
          <p:cNvSpPr txBox="1">
            <a:spLocks noChangeArrowheads="1"/>
          </p:cNvSpPr>
          <p:nvPr/>
        </p:nvSpPr>
        <p:spPr bwMode="auto">
          <a:xfrm>
            <a:off x="528638" y="1098550"/>
            <a:ext cx="853916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485900" indent="-339725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2176463" indent="-347663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859088" indent="-347663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316288" indent="-347663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773488" indent="-347663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4230688" indent="-347663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687888" indent="-347663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0" dirty="0">
                <a:solidFill>
                  <a:srgbClr val="9D0016"/>
                </a:solidFill>
              </a:rPr>
              <a:t>Chapter 11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Independent Assortment, Segregation and an Introduction to Probability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4402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Must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law of independent assortment and the law of segregation. (This is review from last chapter.)</a:t>
            </a:r>
          </a:p>
          <a:p>
            <a:endParaRPr lang="en-US" dirty="0"/>
          </a:p>
          <a:p>
            <a:r>
              <a:rPr lang="en-US" dirty="0"/>
              <a:t>The addition and multiplication rules. (You will get more practice using these later.)</a:t>
            </a:r>
          </a:p>
        </p:txBody>
      </p:sp>
    </p:spTree>
    <p:extLst>
      <p:ext uri="{BB962C8B-B14F-4D97-AF65-F5344CB8AC3E}">
        <p14:creationId xmlns:p14="http://schemas.microsoft.com/office/powerpoint/2010/main" val="68972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12" descr="10_10IndependentAssort_1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75"/>
          <a:stretch>
            <a:fillRect/>
          </a:stretch>
        </p:blipFill>
        <p:spPr bwMode="auto">
          <a:xfrm>
            <a:off x="265241" y="225939"/>
            <a:ext cx="8548687" cy="504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52400" y="0"/>
            <a:ext cx="8763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eaLnBrk="1" hangingPunct="1"/>
            <a:r>
              <a:rPr lang="en-US" altLang="en-US" sz="24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Independent Assortment of Chromosomes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343153" y="230701"/>
            <a:ext cx="6505575" cy="1670050"/>
            <a:chOff x="1374775" y="765175"/>
            <a:chExt cx="6505575" cy="1670050"/>
          </a:xfrm>
        </p:grpSpPr>
        <p:sp>
          <p:nvSpPr>
            <p:cNvPr id="11268" name="Text Box 31"/>
            <p:cNvSpPr txBox="1">
              <a:spLocks noChangeArrowheads="1"/>
            </p:cNvSpPr>
            <p:nvPr/>
          </p:nvSpPr>
          <p:spPr bwMode="auto">
            <a:xfrm>
              <a:off x="1374775" y="803275"/>
              <a:ext cx="1450975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800" b="1"/>
                <a:t>Possibility 1</a:t>
              </a:r>
            </a:p>
          </p:txBody>
        </p:sp>
        <p:sp>
          <p:nvSpPr>
            <p:cNvPr id="11269" name="Text Box 31"/>
            <p:cNvSpPr txBox="1">
              <a:spLocks noChangeArrowheads="1"/>
            </p:cNvSpPr>
            <p:nvPr/>
          </p:nvSpPr>
          <p:spPr bwMode="auto">
            <a:xfrm>
              <a:off x="6429375" y="765175"/>
              <a:ext cx="1450975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800" b="1"/>
                <a:t>Possibility 2</a:t>
              </a:r>
            </a:p>
          </p:txBody>
        </p:sp>
        <p:sp>
          <p:nvSpPr>
            <p:cNvPr id="11270" name="Text Box 31"/>
            <p:cNvSpPr txBox="1">
              <a:spLocks noChangeArrowheads="1"/>
            </p:cNvSpPr>
            <p:nvPr/>
          </p:nvSpPr>
          <p:spPr bwMode="auto">
            <a:xfrm>
              <a:off x="3368675" y="1387475"/>
              <a:ext cx="2352675" cy="1047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altLang="en-US" sz="1800" b="1"/>
                <a:t>Two equally probable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en-US" sz="1800" b="1"/>
                <a:t>arrangements of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en-US" sz="1800" b="1"/>
                <a:t>chromosomes at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en-US" sz="1800" b="1"/>
                <a:t>metaphase </a:t>
              </a:r>
              <a:r>
                <a:rPr lang="en-US" altLang="en-US" sz="1800" b="1">
                  <a:latin typeface="Times" pitchFamily="84" charset="0"/>
                </a:rPr>
                <a:t>I</a:t>
              </a:r>
              <a:endParaRPr lang="en-US" altLang="en-US" sz="1800" b="1"/>
            </a:p>
          </p:txBody>
        </p:sp>
      </p:grpSp>
      <p:pic>
        <p:nvPicPr>
          <p:cNvPr id="23" name="Picture 18" descr="10_10IndependentAssort_2-U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83" b="7141"/>
          <a:stretch/>
        </p:blipFill>
        <p:spPr bwMode="auto">
          <a:xfrm>
            <a:off x="265241" y="2060445"/>
            <a:ext cx="8548687" cy="3120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18053" y="3113601"/>
            <a:ext cx="1641475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 b="1"/>
              <a:t>Metaphase </a:t>
            </a:r>
            <a:r>
              <a:rPr lang="en-US" altLang="en-US" sz="1800" b="1">
                <a:latin typeface="Times" pitchFamily="84" charset="0"/>
              </a:rPr>
              <a:t>II</a:t>
            </a:r>
            <a:endParaRPr lang="en-US" altLang="en-US" sz="1800" b="1"/>
          </a:p>
        </p:txBody>
      </p:sp>
      <p:grpSp>
        <p:nvGrpSpPr>
          <p:cNvPr id="25" name="Group 24"/>
          <p:cNvGrpSpPr/>
          <p:nvPr/>
        </p:nvGrpSpPr>
        <p:grpSpPr>
          <a:xfrm>
            <a:off x="265241" y="3815104"/>
            <a:ext cx="8548687" cy="1705147"/>
            <a:chOff x="296863" y="4349578"/>
            <a:chExt cx="8548687" cy="1705147"/>
          </a:xfrm>
        </p:grpSpPr>
        <p:pic>
          <p:nvPicPr>
            <p:cNvPr id="26" name="Picture 2" descr="10_10IndependentAssort_3-U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7268" b="3333"/>
            <a:stretch/>
          </p:blipFill>
          <p:spPr bwMode="auto">
            <a:xfrm>
              <a:off x="296863" y="4349578"/>
              <a:ext cx="8548687" cy="1568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Text Box 31"/>
            <p:cNvSpPr txBox="1">
              <a:spLocks noChangeArrowheads="1"/>
            </p:cNvSpPr>
            <p:nvPr/>
          </p:nvSpPr>
          <p:spPr bwMode="auto">
            <a:xfrm>
              <a:off x="346075" y="5705475"/>
              <a:ext cx="1641475" cy="34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altLang="en-US" sz="1800" b="1"/>
                <a:t>Combination 1</a:t>
              </a:r>
            </a:p>
          </p:txBody>
        </p:sp>
        <p:sp>
          <p:nvSpPr>
            <p:cNvPr id="29" name="Text Box 31"/>
            <p:cNvSpPr txBox="1">
              <a:spLocks noChangeArrowheads="1"/>
            </p:cNvSpPr>
            <p:nvPr/>
          </p:nvSpPr>
          <p:spPr bwMode="auto">
            <a:xfrm>
              <a:off x="2111375" y="5705475"/>
              <a:ext cx="1641475" cy="34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altLang="en-US" sz="1800" b="1"/>
                <a:t>Combination 2</a:t>
              </a:r>
            </a:p>
          </p:txBody>
        </p:sp>
        <p:sp>
          <p:nvSpPr>
            <p:cNvPr id="30" name="Text Box 31"/>
            <p:cNvSpPr txBox="1">
              <a:spLocks noChangeArrowheads="1"/>
            </p:cNvSpPr>
            <p:nvPr/>
          </p:nvSpPr>
          <p:spPr bwMode="auto">
            <a:xfrm>
              <a:off x="5464175" y="5705475"/>
              <a:ext cx="1641475" cy="34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altLang="en-US" sz="1800" b="1"/>
                <a:t>Combination 3</a:t>
              </a:r>
            </a:p>
          </p:txBody>
        </p:sp>
        <p:sp>
          <p:nvSpPr>
            <p:cNvPr id="31" name="Text Box 31"/>
            <p:cNvSpPr txBox="1">
              <a:spLocks noChangeArrowheads="1"/>
            </p:cNvSpPr>
            <p:nvPr/>
          </p:nvSpPr>
          <p:spPr bwMode="auto">
            <a:xfrm>
              <a:off x="7204075" y="5705475"/>
              <a:ext cx="1641475" cy="34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altLang="en-US" sz="1800" b="1"/>
                <a:t>Combination 4</a:t>
              </a:r>
            </a:p>
          </p:txBody>
        </p:sp>
        <p:sp>
          <p:nvSpPr>
            <p:cNvPr id="32" name="AutoShape 13"/>
            <p:cNvSpPr>
              <a:spLocks/>
            </p:cNvSpPr>
            <p:nvPr/>
          </p:nvSpPr>
          <p:spPr bwMode="auto">
            <a:xfrm rot="-5400000">
              <a:off x="6146800" y="4775200"/>
              <a:ext cx="215900" cy="1657350"/>
            </a:xfrm>
            <a:prstGeom prst="leftBrace">
              <a:avLst>
                <a:gd name="adj1" fmla="val 63971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altLang="en-US" b="1">
                <a:latin typeface="Times" pitchFamily="84" charset="0"/>
              </a:endParaRPr>
            </a:p>
          </p:txBody>
        </p:sp>
        <p:sp>
          <p:nvSpPr>
            <p:cNvPr id="33" name="AutoShape 14"/>
            <p:cNvSpPr>
              <a:spLocks/>
            </p:cNvSpPr>
            <p:nvPr/>
          </p:nvSpPr>
          <p:spPr bwMode="auto">
            <a:xfrm rot="-5400000">
              <a:off x="7861300" y="4775200"/>
              <a:ext cx="215900" cy="1657350"/>
            </a:xfrm>
            <a:prstGeom prst="leftBrace">
              <a:avLst>
                <a:gd name="adj1" fmla="val 63971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altLang="en-US" b="1">
                <a:latin typeface="Times" pitchFamily="84" charset="0"/>
              </a:endParaRPr>
            </a:p>
          </p:txBody>
        </p:sp>
        <p:sp>
          <p:nvSpPr>
            <p:cNvPr id="34" name="AutoShape 15"/>
            <p:cNvSpPr>
              <a:spLocks/>
            </p:cNvSpPr>
            <p:nvPr/>
          </p:nvSpPr>
          <p:spPr bwMode="auto">
            <a:xfrm rot="-5400000">
              <a:off x="2800350" y="4775200"/>
              <a:ext cx="215900" cy="1657350"/>
            </a:xfrm>
            <a:prstGeom prst="leftBrace">
              <a:avLst>
                <a:gd name="adj1" fmla="val 63971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altLang="en-US" b="1">
                <a:latin typeface="Times" pitchFamily="84" charset="0"/>
              </a:endParaRPr>
            </a:p>
          </p:txBody>
        </p:sp>
        <p:sp>
          <p:nvSpPr>
            <p:cNvPr id="35" name="AutoShape 16"/>
            <p:cNvSpPr>
              <a:spLocks/>
            </p:cNvSpPr>
            <p:nvPr/>
          </p:nvSpPr>
          <p:spPr bwMode="auto">
            <a:xfrm rot="-5400000">
              <a:off x="1085850" y="4775200"/>
              <a:ext cx="215900" cy="1657350"/>
            </a:xfrm>
            <a:prstGeom prst="leftBrace">
              <a:avLst>
                <a:gd name="adj1" fmla="val 63971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altLang="en-US" b="1">
                <a:latin typeface="Times" pitchFamily="84" charset="0"/>
              </a:endParaRPr>
            </a:p>
          </p:txBody>
        </p:sp>
      </p:grpSp>
      <p:sp>
        <p:nvSpPr>
          <p:cNvPr id="36" name="Text Box 31"/>
          <p:cNvSpPr txBox="1">
            <a:spLocks noChangeArrowheads="1"/>
          </p:cNvSpPr>
          <p:nvPr/>
        </p:nvSpPr>
        <p:spPr bwMode="auto">
          <a:xfrm>
            <a:off x="3984753" y="4485201"/>
            <a:ext cx="117157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 b="1" dirty="0"/>
              <a:t>Daughter</a:t>
            </a:r>
          </a:p>
          <a:p>
            <a:pPr algn="ctr">
              <a:lnSpc>
                <a:spcPct val="90000"/>
              </a:lnSpc>
            </a:pPr>
            <a:r>
              <a:rPr lang="en-US" altLang="en-US" sz="1800" b="1" dirty="0"/>
              <a:t>cells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0057" y="6252572"/>
            <a:ext cx="627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 =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04310" y="5736754"/>
            <a:ext cx="6949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400" dirty="0"/>
              <a:t>Number of possible gamete combinations = 2</a:t>
            </a:r>
            <a:r>
              <a:rPr lang="en-US" sz="2400" baseline="30000" dirty="0"/>
              <a:t>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705352" y="6298739"/>
            <a:ext cx="808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baseline="30000" dirty="0"/>
              <a:t>2</a:t>
            </a:r>
            <a:r>
              <a:rPr lang="en-US" dirty="0"/>
              <a:t> = 4</a:t>
            </a:r>
            <a:endParaRPr lang="en-US" baseline="30000" dirty="0"/>
          </a:p>
        </p:txBody>
      </p:sp>
      <p:sp>
        <p:nvSpPr>
          <p:cNvPr id="4" name="Rectangle 3"/>
          <p:cNvSpPr/>
          <p:nvPr/>
        </p:nvSpPr>
        <p:spPr>
          <a:xfrm>
            <a:off x="1295400" y="63362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74036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6" grpId="0"/>
      <p:bldP spid="3" grpId="0"/>
      <p:bldP spid="27" grpId="0"/>
      <p:bldP spid="37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Group 93"/>
          <p:cNvGrpSpPr/>
          <p:nvPr/>
        </p:nvGrpSpPr>
        <p:grpSpPr>
          <a:xfrm>
            <a:off x="155054" y="190500"/>
            <a:ext cx="7237413" cy="1916596"/>
            <a:chOff x="952500" y="190500"/>
            <a:chExt cx="7237413" cy="1916596"/>
          </a:xfrm>
        </p:grpSpPr>
        <p:pic>
          <p:nvPicPr>
            <p:cNvPr id="95" name="Picture 123" descr="11_08_IndependentAssort-U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" b="70895"/>
            <a:stretch/>
          </p:blipFill>
          <p:spPr bwMode="auto">
            <a:xfrm>
              <a:off x="952500" y="190500"/>
              <a:ext cx="7237413" cy="1916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6" name="Text Box 31"/>
            <p:cNvSpPr txBox="1">
              <a:spLocks noChangeArrowheads="1"/>
            </p:cNvSpPr>
            <p:nvPr/>
          </p:nvSpPr>
          <p:spPr bwMode="auto">
            <a:xfrm>
              <a:off x="1077913" y="514350"/>
              <a:ext cx="1089025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400" b="1"/>
                <a:t>P Generation</a:t>
              </a:r>
            </a:p>
          </p:txBody>
        </p:sp>
        <p:sp>
          <p:nvSpPr>
            <p:cNvPr id="97" name="Text Box 31"/>
            <p:cNvSpPr txBox="1">
              <a:spLocks noChangeArrowheads="1"/>
            </p:cNvSpPr>
            <p:nvPr/>
          </p:nvSpPr>
          <p:spPr bwMode="auto">
            <a:xfrm>
              <a:off x="3111500" y="992188"/>
              <a:ext cx="792163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400" b="1"/>
                <a:t>Gametes</a:t>
              </a:r>
            </a:p>
          </p:txBody>
        </p:sp>
        <p:sp>
          <p:nvSpPr>
            <p:cNvPr id="98" name="Text Box 31"/>
            <p:cNvSpPr txBox="1">
              <a:spLocks noChangeArrowheads="1"/>
            </p:cNvSpPr>
            <p:nvPr/>
          </p:nvSpPr>
          <p:spPr bwMode="auto">
            <a:xfrm>
              <a:off x="3362325" y="461963"/>
              <a:ext cx="542925" cy="211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400" b="1" i="1"/>
                <a:t>YYRR</a:t>
              </a:r>
            </a:p>
          </p:txBody>
        </p:sp>
        <p:sp>
          <p:nvSpPr>
            <p:cNvPr id="99" name="Text Box 31"/>
            <p:cNvSpPr txBox="1">
              <a:spLocks noChangeArrowheads="1"/>
            </p:cNvSpPr>
            <p:nvPr/>
          </p:nvSpPr>
          <p:spPr bwMode="auto">
            <a:xfrm>
              <a:off x="4951413" y="463550"/>
              <a:ext cx="374650" cy="238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400" b="1" i="1"/>
                <a:t>yyrr </a:t>
              </a:r>
            </a:p>
          </p:txBody>
        </p:sp>
        <p:sp>
          <p:nvSpPr>
            <p:cNvPr id="100" name="Text Box 31"/>
            <p:cNvSpPr txBox="1">
              <a:spLocks noChangeArrowheads="1"/>
            </p:cNvSpPr>
            <p:nvPr/>
          </p:nvSpPr>
          <p:spPr bwMode="auto">
            <a:xfrm>
              <a:off x="4618038" y="1708150"/>
              <a:ext cx="469900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400" b="1" i="1"/>
                <a:t>YyRr</a:t>
              </a:r>
            </a:p>
          </p:txBody>
        </p:sp>
        <p:sp>
          <p:nvSpPr>
            <p:cNvPr id="101" name="Text Box 31"/>
            <p:cNvSpPr txBox="1">
              <a:spLocks noChangeArrowheads="1"/>
            </p:cNvSpPr>
            <p:nvPr/>
          </p:nvSpPr>
          <p:spPr bwMode="auto">
            <a:xfrm>
              <a:off x="3954463" y="1028700"/>
              <a:ext cx="233362" cy="173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YR</a:t>
              </a:r>
              <a:endParaRPr lang="en-US" altLang="en-US" sz="1200" b="1"/>
            </a:p>
          </p:txBody>
        </p:sp>
        <p:sp>
          <p:nvSpPr>
            <p:cNvPr id="102" name="Text Box 31"/>
            <p:cNvSpPr txBox="1">
              <a:spLocks noChangeArrowheads="1"/>
            </p:cNvSpPr>
            <p:nvPr/>
          </p:nvSpPr>
          <p:spPr bwMode="auto">
            <a:xfrm>
              <a:off x="4733925" y="1017588"/>
              <a:ext cx="169863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yr</a:t>
              </a:r>
              <a:endParaRPr lang="en-US" altLang="en-US" sz="1200" b="1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155054" y="705644"/>
            <a:ext cx="7237413" cy="515144"/>
            <a:chOff x="952500" y="705644"/>
            <a:chExt cx="7237413" cy="515144"/>
          </a:xfrm>
        </p:grpSpPr>
        <p:pic>
          <p:nvPicPr>
            <p:cNvPr id="90" name="Picture 123" descr="11_08_IndependentAssort-U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823" b="84354"/>
            <a:stretch/>
          </p:blipFill>
          <p:spPr bwMode="auto">
            <a:xfrm>
              <a:off x="952500" y="705644"/>
              <a:ext cx="7237413" cy="515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1" name="Text Box 31"/>
            <p:cNvSpPr txBox="1">
              <a:spLocks noChangeArrowheads="1"/>
            </p:cNvSpPr>
            <p:nvPr/>
          </p:nvSpPr>
          <p:spPr bwMode="auto">
            <a:xfrm>
              <a:off x="3954463" y="1028700"/>
              <a:ext cx="233362" cy="173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YR</a:t>
              </a:r>
              <a:endParaRPr lang="en-US" altLang="en-US" sz="1200" b="1"/>
            </a:p>
          </p:txBody>
        </p:sp>
        <p:sp>
          <p:nvSpPr>
            <p:cNvPr id="92" name="Text Box 31"/>
            <p:cNvSpPr txBox="1">
              <a:spLocks noChangeArrowheads="1"/>
            </p:cNvSpPr>
            <p:nvPr/>
          </p:nvSpPr>
          <p:spPr bwMode="auto">
            <a:xfrm>
              <a:off x="4733925" y="1017588"/>
              <a:ext cx="169863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yr</a:t>
              </a:r>
              <a:endParaRPr lang="en-US" altLang="en-US" sz="1200" b="1"/>
            </a:p>
          </p:txBody>
        </p:sp>
      </p:grpSp>
      <p:pic>
        <p:nvPicPr>
          <p:cNvPr id="8194" name="Picture 123" descr="11_08_IndependentAssort-U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88839"/>
          <a:stretch/>
        </p:blipFill>
        <p:spPr bwMode="auto">
          <a:xfrm>
            <a:off x="152400" y="190501"/>
            <a:ext cx="7237413" cy="73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4" name="Text Box 31"/>
          <p:cNvSpPr txBox="1">
            <a:spLocks noChangeArrowheads="1"/>
          </p:cNvSpPr>
          <p:nvPr/>
        </p:nvSpPr>
        <p:spPr bwMode="auto">
          <a:xfrm>
            <a:off x="250826" y="50801"/>
            <a:ext cx="1041400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400" b="1" dirty="0">
                <a:solidFill>
                  <a:srgbClr val="AA1016"/>
                </a:solidFill>
              </a:rPr>
              <a:t>Experiment  showing independent assortment.</a:t>
            </a:r>
          </a:p>
        </p:txBody>
      </p:sp>
      <p:sp>
        <p:nvSpPr>
          <p:cNvPr id="8206" name="Text Box 31"/>
          <p:cNvSpPr txBox="1">
            <a:spLocks noChangeArrowheads="1"/>
          </p:cNvSpPr>
          <p:nvPr/>
        </p:nvSpPr>
        <p:spPr bwMode="auto">
          <a:xfrm>
            <a:off x="280467" y="514350"/>
            <a:ext cx="10890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400" b="1"/>
              <a:t>P Generation</a:t>
            </a:r>
          </a:p>
        </p:txBody>
      </p:sp>
      <p:sp>
        <p:nvSpPr>
          <p:cNvPr id="8209" name="Text Box 31"/>
          <p:cNvSpPr txBox="1">
            <a:spLocks noChangeArrowheads="1"/>
          </p:cNvSpPr>
          <p:nvPr/>
        </p:nvSpPr>
        <p:spPr bwMode="auto">
          <a:xfrm>
            <a:off x="2314054" y="992188"/>
            <a:ext cx="7921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400" b="1" dirty="0"/>
              <a:t>Gametes</a:t>
            </a:r>
          </a:p>
        </p:txBody>
      </p:sp>
      <p:sp>
        <p:nvSpPr>
          <p:cNvPr id="8210" name="Text Box 31"/>
          <p:cNvSpPr txBox="1">
            <a:spLocks noChangeArrowheads="1"/>
          </p:cNvSpPr>
          <p:nvPr/>
        </p:nvSpPr>
        <p:spPr bwMode="auto">
          <a:xfrm>
            <a:off x="2564879" y="461963"/>
            <a:ext cx="542925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400" b="1" i="1"/>
              <a:t>YYRR</a:t>
            </a:r>
          </a:p>
        </p:txBody>
      </p:sp>
      <p:sp>
        <p:nvSpPr>
          <p:cNvPr id="8211" name="Text Box 31"/>
          <p:cNvSpPr txBox="1">
            <a:spLocks noChangeArrowheads="1"/>
          </p:cNvSpPr>
          <p:nvPr/>
        </p:nvSpPr>
        <p:spPr bwMode="auto">
          <a:xfrm>
            <a:off x="4153967" y="463550"/>
            <a:ext cx="3746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400" b="1" i="1"/>
              <a:t>yyrr </a:t>
            </a:r>
          </a:p>
        </p:txBody>
      </p:sp>
      <p:sp>
        <p:nvSpPr>
          <p:cNvPr id="93" name="Text Box 31"/>
          <p:cNvSpPr txBox="1">
            <a:spLocks noChangeArrowheads="1"/>
          </p:cNvSpPr>
          <p:nvPr/>
        </p:nvSpPr>
        <p:spPr bwMode="auto">
          <a:xfrm>
            <a:off x="277292" y="1565275"/>
            <a:ext cx="123825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400" b="1" dirty="0"/>
              <a:t>F</a:t>
            </a:r>
            <a:r>
              <a:rPr lang="en-US" altLang="en-US" sz="1400" b="1" baseline="-25000" dirty="0"/>
              <a:t>1</a:t>
            </a:r>
            <a:r>
              <a:rPr lang="en-US" altLang="en-US" sz="1400" b="1" dirty="0"/>
              <a:t> Generation</a:t>
            </a:r>
          </a:p>
        </p:txBody>
      </p:sp>
      <p:grpSp>
        <p:nvGrpSpPr>
          <p:cNvPr id="103" name="Group 102"/>
          <p:cNvGrpSpPr/>
          <p:nvPr/>
        </p:nvGrpSpPr>
        <p:grpSpPr>
          <a:xfrm>
            <a:off x="4467499" y="663645"/>
            <a:ext cx="3419201" cy="1092130"/>
            <a:chOff x="5264945" y="663645"/>
            <a:chExt cx="3419201" cy="1092130"/>
          </a:xfrm>
        </p:grpSpPr>
        <p:sp>
          <p:nvSpPr>
            <p:cNvPr id="104" name="Rectangle 103"/>
            <p:cNvSpPr/>
            <p:nvPr/>
          </p:nvSpPr>
          <p:spPr>
            <a:xfrm>
              <a:off x="6726238" y="663645"/>
              <a:ext cx="1957908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4000" b="1" dirty="0"/>
                <a:t>dihybrid</a:t>
              </a:r>
              <a:endParaRPr lang="en-US" sz="4000" dirty="0"/>
            </a:p>
          </p:txBody>
        </p:sp>
        <p:cxnSp>
          <p:nvCxnSpPr>
            <p:cNvPr id="105" name="Straight Arrow Connector 104"/>
            <p:cNvCxnSpPr/>
            <p:nvPr/>
          </p:nvCxnSpPr>
          <p:spPr>
            <a:xfrm flipH="1">
              <a:off x="5264945" y="1201738"/>
              <a:ext cx="1403349" cy="554037"/>
            </a:xfrm>
            <a:prstGeom prst="straightConnector1">
              <a:avLst/>
            </a:prstGeom>
            <a:ln w="762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/>
          <p:cNvGrpSpPr/>
          <p:nvPr/>
        </p:nvGrpSpPr>
        <p:grpSpPr>
          <a:xfrm>
            <a:off x="1852092" y="1938338"/>
            <a:ext cx="5603875" cy="4672012"/>
            <a:chOff x="2649538" y="1938338"/>
            <a:chExt cx="5603875" cy="4672012"/>
          </a:xfrm>
        </p:grpSpPr>
        <p:pic>
          <p:nvPicPr>
            <p:cNvPr id="107" name="Picture 123" descr="11_08_IndependentAssort-U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647" t="26542" b="2507"/>
            <a:stretch/>
          </p:blipFill>
          <p:spPr bwMode="auto">
            <a:xfrm>
              <a:off x="4618038" y="1938338"/>
              <a:ext cx="3571875" cy="4672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0" name="Text Box 31"/>
            <p:cNvSpPr txBox="1">
              <a:spLocks noChangeArrowheads="1"/>
            </p:cNvSpPr>
            <p:nvPr/>
          </p:nvSpPr>
          <p:spPr bwMode="auto">
            <a:xfrm>
              <a:off x="4575175" y="4308475"/>
              <a:ext cx="476250" cy="250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400" b="1"/>
                <a:t>Eggs</a:t>
              </a:r>
            </a:p>
          </p:txBody>
        </p:sp>
        <p:sp>
          <p:nvSpPr>
            <p:cNvPr id="122" name="Text Box 31"/>
            <p:cNvSpPr txBox="1">
              <a:spLocks noChangeArrowheads="1"/>
            </p:cNvSpPr>
            <p:nvPr/>
          </p:nvSpPr>
          <p:spPr bwMode="auto">
            <a:xfrm>
              <a:off x="6388100" y="2773363"/>
              <a:ext cx="560388" cy="214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400" b="1"/>
                <a:t>Sperm</a:t>
              </a:r>
            </a:p>
          </p:txBody>
        </p:sp>
        <p:sp>
          <p:nvSpPr>
            <p:cNvPr id="123" name="Text Box 31"/>
            <p:cNvSpPr txBox="1">
              <a:spLocks noChangeArrowheads="1"/>
            </p:cNvSpPr>
            <p:nvPr/>
          </p:nvSpPr>
          <p:spPr bwMode="auto">
            <a:xfrm>
              <a:off x="4344988" y="2843213"/>
              <a:ext cx="217487" cy="204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400" b="1"/>
                <a:t>or</a:t>
              </a:r>
            </a:p>
          </p:txBody>
        </p:sp>
        <p:sp>
          <p:nvSpPr>
            <p:cNvPr id="126" name="Text Box 31"/>
            <p:cNvSpPr txBox="1">
              <a:spLocks noChangeArrowheads="1"/>
            </p:cNvSpPr>
            <p:nvPr/>
          </p:nvSpPr>
          <p:spPr bwMode="auto">
            <a:xfrm>
              <a:off x="4716463" y="2257425"/>
              <a:ext cx="2073275" cy="401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00" b="1" dirty="0"/>
                <a:t>Hypothesis of</a:t>
              </a:r>
            </a:p>
            <a:p>
              <a:pPr algn="ctr"/>
              <a:r>
                <a:rPr lang="en-US" altLang="en-US" sz="1400" b="1" dirty="0"/>
                <a:t>independent assortment</a:t>
              </a:r>
            </a:p>
          </p:txBody>
        </p:sp>
        <p:sp>
          <p:nvSpPr>
            <p:cNvPr id="131" name="Text Box 31"/>
            <p:cNvSpPr txBox="1">
              <a:spLocks noChangeArrowheads="1"/>
            </p:cNvSpPr>
            <p:nvPr/>
          </p:nvSpPr>
          <p:spPr bwMode="auto">
            <a:xfrm>
              <a:off x="2649538" y="3860800"/>
              <a:ext cx="185737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altLang="en-US" sz="1400" b="1" dirty="0"/>
            </a:p>
          </p:txBody>
        </p:sp>
        <p:sp>
          <p:nvSpPr>
            <p:cNvPr id="133" name="Text Box 31"/>
            <p:cNvSpPr txBox="1">
              <a:spLocks noChangeArrowheads="1"/>
            </p:cNvSpPr>
            <p:nvPr/>
          </p:nvSpPr>
          <p:spPr bwMode="auto">
            <a:xfrm>
              <a:off x="4984750" y="3541713"/>
              <a:ext cx="180975" cy="192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400" b="1"/>
                <a:t>¼</a:t>
              </a:r>
            </a:p>
          </p:txBody>
        </p:sp>
        <p:sp>
          <p:nvSpPr>
            <p:cNvPr id="134" name="Text Box 31"/>
            <p:cNvSpPr txBox="1">
              <a:spLocks noChangeArrowheads="1"/>
            </p:cNvSpPr>
            <p:nvPr/>
          </p:nvSpPr>
          <p:spPr bwMode="auto">
            <a:xfrm>
              <a:off x="4991100" y="4071938"/>
              <a:ext cx="180975" cy="192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400" b="1"/>
                <a:t>¼</a:t>
              </a:r>
            </a:p>
          </p:txBody>
        </p:sp>
        <p:sp>
          <p:nvSpPr>
            <p:cNvPr id="135" name="Text Box 31"/>
            <p:cNvSpPr txBox="1">
              <a:spLocks noChangeArrowheads="1"/>
            </p:cNvSpPr>
            <p:nvPr/>
          </p:nvSpPr>
          <p:spPr bwMode="auto">
            <a:xfrm>
              <a:off x="4986338" y="4610100"/>
              <a:ext cx="180975" cy="19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400" b="1"/>
                <a:t>¼</a:t>
              </a:r>
            </a:p>
          </p:txBody>
        </p:sp>
        <p:sp>
          <p:nvSpPr>
            <p:cNvPr id="136" name="Text Box 31"/>
            <p:cNvSpPr txBox="1">
              <a:spLocks noChangeArrowheads="1"/>
            </p:cNvSpPr>
            <p:nvPr/>
          </p:nvSpPr>
          <p:spPr bwMode="auto">
            <a:xfrm>
              <a:off x="4986338" y="5146675"/>
              <a:ext cx="180975" cy="19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400" b="1"/>
                <a:t>¼</a:t>
              </a:r>
            </a:p>
          </p:txBody>
        </p:sp>
        <p:sp>
          <p:nvSpPr>
            <p:cNvPr id="137" name="Text Box 31"/>
            <p:cNvSpPr txBox="1">
              <a:spLocks noChangeArrowheads="1"/>
            </p:cNvSpPr>
            <p:nvPr/>
          </p:nvSpPr>
          <p:spPr bwMode="auto">
            <a:xfrm>
              <a:off x="7177088" y="3033713"/>
              <a:ext cx="180975" cy="192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400" b="1"/>
                <a:t>¼</a:t>
              </a:r>
            </a:p>
          </p:txBody>
        </p:sp>
        <p:sp>
          <p:nvSpPr>
            <p:cNvPr id="138" name="Text Box 31"/>
            <p:cNvSpPr txBox="1">
              <a:spLocks noChangeArrowheads="1"/>
            </p:cNvSpPr>
            <p:nvPr/>
          </p:nvSpPr>
          <p:spPr bwMode="auto">
            <a:xfrm>
              <a:off x="6635750" y="3033713"/>
              <a:ext cx="180975" cy="192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400" b="1"/>
                <a:t>¼</a:t>
              </a:r>
            </a:p>
          </p:txBody>
        </p:sp>
        <p:sp>
          <p:nvSpPr>
            <p:cNvPr id="139" name="Text Box 31"/>
            <p:cNvSpPr txBox="1">
              <a:spLocks noChangeArrowheads="1"/>
            </p:cNvSpPr>
            <p:nvPr/>
          </p:nvSpPr>
          <p:spPr bwMode="auto">
            <a:xfrm>
              <a:off x="6102350" y="3036888"/>
              <a:ext cx="180975" cy="192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400" b="1"/>
                <a:t>¼</a:t>
              </a:r>
            </a:p>
          </p:txBody>
        </p:sp>
        <p:sp>
          <p:nvSpPr>
            <p:cNvPr id="140" name="Text Box 31"/>
            <p:cNvSpPr txBox="1">
              <a:spLocks noChangeArrowheads="1"/>
            </p:cNvSpPr>
            <p:nvPr/>
          </p:nvSpPr>
          <p:spPr bwMode="auto">
            <a:xfrm>
              <a:off x="5535613" y="3033713"/>
              <a:ext cx="180975" cy="192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400" b="1"/>
                <a:t>¼</a:t>
              </a:r>
            </a:p>
          </p:txBody>
        </p:sp>
        <p:sp>
          <p:nvSpPr>
            <p:cNvPr id="141" name="Text Box 31"/>
            <p:cNvSpPr txBox="1">
              <a:spLocks noChangeArrowheads="1"/>
            </p:cNvSpPr>
            <p:nvPr/>
          </p:nvSpPr>
          <p:spPr bwMode="auto">
            <a:xfrm>
              <a:off x="4894263" y="6327775"/>
              <a:ext cx="3359150" cy="222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400" b="1"/>
                <a:t>Phenotypic ratio approximately 9:3:3:1</a:t>
              </a:r>
            </a:p>
          </p:txBody>
        </p:sp>
        <p:sp>
          <p:nvSpPr>
            <p:cNvPr id="142" name="Text Box 31"/>
            <p:cNvSpPr txBox="1">
              <a:spLocks noChangeArrowheads="1"/>
            </p:cNvSpPr>
            <p:nvPr/>
          </p:nvSpPr>
          <p:spPr bwMode="auto">
            <a:xfrm>
              <a:off x="5599113" y="5957888"/>
              <a:ext cx="2052637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400" b="1"/>
                <a:t>Phenotypic ratio 9:3:3:1</a:t>
              </a:r>
            </a:p>
          </p:txBody>
        </p:sp>
        <p:sp>
          <p:nvSpPr>
            <p:cNvPr id="143" name="Text Box 31"/>
            <p:cNvSpPr txBox="1">
              <a:spLocks noChangeArrowheads="1"/>
            </p:cNvSpPr>
            <p:nvPr/>
          </p:nvSpPr>
          <p:spPr bwMode="auto">
            <a:xfrm>
              <a:off x="5743575" y="3051175"/>
              <a:ext cx="233363" cy="173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YR</a:t>
              </a:r>
              <a:endParaRPr lang="en-US" altLang="en-US" sz="1200" b="1"/>
            </a:p>
          </p:txBody>
        </p:sp>
        <p:sp>
          <p:nvSpPr>
            <p:cNvPr id="144" name="Text Box 31"/>
            <p:cNvSpPr txBox="1">
              <a:spLocks noChangeArrowheads="1"/>
            </p:cNvSpPr>
            <p:nvPr/>
          </p:nvSpPr>
          <p:spPr bwMode="auto">
            <a:xfrm>
              <a:off x="7423150" y="3049588"/>
              <a:ext cx="169863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yr</a:t>
              </a:r>
              <a:endParaRPr lang="en-US" altLang="en-US" sz="1200" b="1"/>
            </a:p>
          </p:txBody>
        </p:sp>
        <p:sp>
          <p:nvSpPr>
            <p:cNvPr id="145" name="Text Box 31"/>
            <p:cNvSpPr txBox="1">
              <a:spLocks noChangeArrowheads="1"/>
            </p:cNvSpPr>
            <p:nvPr/>
          </p:nvSpPr>
          <p:spPr bwMode="auto">
            <a:xfrm>
              <a:off x="5200650" y="3551238"/>
              <a:ext cx="233363" cy="147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YR</a:t>
              </a:r>
              <a:endParaRPr lang="en-US" altLang="en-US" sz="1200" b="1"/>
            </a:p>
          </p:txBody>
        </p:sp>
        <p:sp>
          <p:nvSpPr>
            <p:cNvPr id="146" name="Text Box 31"/>
            <p:cNvSpPr txBox="1">
              <a:spLocks noChangeArrowheads="1"/>
            </p:cNvSpPr>
            <p:nvPr/>
          </p:nvSpPr>
          <p:spPr bwMode="auto">
            <a:xfrm>
              <a:off x="5241925" y="5156200"/>
              <a:ext cx="1778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yr</a:t>
              </a:r>
              <a:endParaRPr lang="en-US" altLang="en-US" sz="1200" b="1"/>
            </a:p>
          </p:txBody>
        </p:sp>
        <p:sp>
          <p:nvSpPr>
            <p:cNvPr id="147" name="Text Box 31"/>
            <p:cNvSpPr txBox="1">
              <a:spLocks noChangeArrowheads="1"/>
            </p:cNvSpPr>
            <p:nvPr/>
          </p:nvSpPr>
          <p:spPr bwMode="auto">
            <a:xfrm>
              <a:off x="5599113" y="3697288"/>
              <a:ext cx="423862" cy="147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YYRR</a:t>
              </a:r>
              <a:endParaRPr lang="en-US" altLang="en-US" sz="1200" b="1"/>
            </a:p>
          </p:txBody>
        </p:sp>
        <p:sp>
          <p:nvSpPr>
            <p:cNvPr id="148" name="Text Box 31"/>
            <p:cNvSpPr txBox="1">
              <a:spLocks noChangeArrowheads="1"/>
            </p:cNvSpPr>
            <p:nvPr/>
          </p:nvSpPr>
          <p:spPr bwMode="auto">
            <a:xfrm>
              <a:off x="7272338" y="5313363"/>
              <a:ext cx="325437" cy="188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yyrr</a:t>
              </a:r>
              <a:endParaRPr lang="en-US" altLang="en-US" sz="1200" b="1"/>
            </a:p>
          </p:txBody>
        </p:sp>
        <p:sp>
          <p:nvSpPr>
            <p:cNvPr id="149" name="Text Box 31"/>
            <p:cNvSpPr txBox="1">
              <a:spLocks noChangeArrowheads="1"/>
            </p:cNvSpPr>
            <p:nvPr/>
          </p:nvSpPr>
          <p:spPr bwMode="auto">
            <a:xfrm>
              <a:off x="6157913" y="3697288"/>
              <a:ext cx="385762" cy="177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YYRr</a:t>
              </a:r>
              <a:endParaRPr lang="en-US" altLang="en-US" sz="1200" b="1"/>
            </a:p>
          </p:txBody>
        </p:sp>
        <p:sp>
          <p:nvSpPr>
            <p:cNvPr id="150" name="Text Box 31"/>
            <p:cNvSpPr txBox="1">
              <a:spLocks noChangeArrowheads="1"/>
            </p:cNvSpPr>
            <p:nvPr/>
          </p:nvSpPr>
          <p:spPr bwMode="auto">
            <a:xfrm>
              <a:off x="7239000" y="3700463"/>
              <a:ext cx="381000" cy="153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YyRr</a:t>
              </a:r>
              <a:endParaRPr lang="en-US" altLang="en-US" sz="1200" b="1"/>
            </a:p>
          </p:txBody>
        </p:sp>
        <p:sp>
          <p:nvSpPr>
            <p:cNvPr id="151" name="Text Box 31"/>
            <p:cNvSpPr txBox="1">
              <a:spLocks noChangeArrowheads="1"/>
            </p:cNvSpPr>
            <p:nvPr/>
          </p:nvSpPr>
          <p:spPr bwMode="auto">
            <a:xfrm>
              <a:off x="6340475" y="3052763"/>
              <a:ext cx="187325" cy="185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Yr</a:t>
              </a:r>
              <a:endParaRPr lang="en-US" altLang="en-US" sz="1200" b="1"/>
            </a:p>
          </p:txBody>
        </p:sp>
        <p:sp>
          <p:nvSpPr>
            <p:cNvPr id="152" name="Text Box 31"/>
            <p:cNvSpPr txBox="1">
              <a:spLocks noChangeArrowheads="1"/>
            </p:cNvSpPr>
            <p:nvPr/>
          </p:nvSpPr>
          <p:spPr bwMode="auto">
            <a:xfrm>
              <a:off x="6859588" y="3052763"/>
              <a:ext cx="187325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yR</a:t>
              </a:r>
              <a:endParaRPr lang="en-US" altLang="en-US" sz="1200" b="1"/>
            </a:p>
          </p:txBody>
        </p:sp>
        <p:sp>
          <p:nvSpPr>
            <p:cNvPr id="153" name="Text Box 31"/>
            <p:cNvSpPr txBox="1">
              <a:spLocks noChangeArrowheads="1"/>
            </p:cNvSpPr>
            <p:nvPr/>
          </p:nvSpPr>
          <p:spPr bwMode="auto">
            <a:xfrm>
              <a:off x="5232400" y="4078288"/>
              <a:ext cx="187325" cy="185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Yr</a:t>
              </a:r>
              <a:endParaRPr lang="en-US" altLang="en-US" sz="1200" b="1"/>
            </a:p>
          </p:txBody>
        </p:sp>
        <p:sp>
          <p:nvSpPr>
            <p:cNvPr id="154" name="Text Box 31"/>
            <p:cNvSpPr txBox="1">
              <a:spLocks noChangeArrowheads="1"/>
            </p:cNvSpPr>
            <p:nvPr/>
          </p:nvSpPr>
          <p:spPr bwMode="auto">
            <a:xfrm>
              <a:off x="5218113" y="4619625"/>
              <a:ext cx="187325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yR</a:t>
              </a:r>
              <a:endParaRPr lang="en-US" altLang="en-US" sz="1200" b="1"/>
            </a:p>
          </p:txBody>
        </p:sp>
        <p:sp>
          <p:nvSpPr>
            <p:cNvPr id="155" name="Text Box 31"/>
            <p:cNvSpPr txBox="1">
              <a:spLocks noChangeArrowheads="1"/>
            </p:cNvSpPr>
            <p:nvPr/>
          </p:nvSpPr>
          <p:spPr bwMode="auto">
            <a:xfrm>
              <a:off x="6686550" y="3698875"/>
              <a:ext cx="411163" cy="16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YyRR</a:t>
              </a:r>
              <a:endParaRPr lang="en-US" altLang="en-US" sz="1200" b="1"/>
            </a:p>
          </p:txBody>
        </p:sp>
        <p:sp>
          <p:nvSpPr>
            <p:cNvPr id="156" name="Text Box 31"/>
            <p:cNvSpPr txBox="1">
              <a:spLocks noChangeArrowheads="1"/>
            </p:cNvSpPr>
            <p:nvPr/>
          </p:nvSpPr>
          <p:spPr bwMode="auto">
            <a:xfrm>
              <a:off x="5627688" y="4230688"/>
              <a:ext cx="423862" cy="147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YYRr</a:t>
              </a:r>
              <a:endParaRPr lang="en-US" altLang="en-US" sz="1200" b="1"/>
            </a:p>
          </p:txBody>
        </p:sp>
        <p:sp>
          <p:nvSpPr>
            <p:cNvPr id="157" name="Text Box 31"/>
            <p:cNvSpPr txBox="1">
              <a:spLocks noChangeArrowheads="1"/>
            </p:cNvSpPr>
            <p:nvPr/>
          </p:nvSpPr>
          <p:spPr bwMode="auto">
            <a:xfrm>
              <a:off x="6186488" y="4230688"/>
              <a:ext cx="385762" cy="177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YYrr</a:t>
              </a:r>
              <a:endParaRPr lang="en-US" altLang="en-US" sz="1200" b="1"/>
            </a:p>
          </p:txBody>
        </p:sp>
        <p:sp>
          <p:nvSpPr>
            <p:cNvPr id="158" name="Text Box 31"/>
            <p:cNvSpPr txBox="1">
              <a:spLocks noChangeArrowheads="1"/>
            </p:cNvSpPr>
            <p:nvPr/>
          </p:nvSpPr>
          <p:spPr bwMode="auto">
            <a:xfrm>
              <a:off x="7267575" y="4233863"/>
              <a:ext cx="381000" cy="153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Yyrr</a:t>
              </a:r>
              <a:endParaRPr lang="en-US" altLang="en-US" sz="1200" b="1"/>
            </a:p>
          </p:txBody>
        </p:sp>
        <p:sp>
          <p:nvSpPr>
            <p:cNvPr id="159" name="Text Box 31"/>
            <p:cNvSpPr txBox="1">
              <a:spLocks noChangeArrowheads="1"/>
            </p:cNvSpPr>
            <p:nvPr/>
          </p:nvSpPr>
          <p:spPr bwMode="auto">
            <a:xfrm>
              <a:off x="6715125" y="4232275"/>
              <a:ext cx="411163" cy="16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YyRr</a:t>
              </a:r>
              <a:endParaRPr lang="en-US" altLang="en-US" sz="1200" b="1"/>
            </a:p>
          </p:txBody>
        </p:sp>
        <p:sp>
          <p:nvSpPr>
            <p:cNvPr id="160" name="Text Box 31"/>
            <p:cNvSpPr txBox="1">
              <a:spLocks noChangeArrowheads="1"/>
            </p:cNvSpPr>
            <p:nvPr/>
          </p:nvSpPr>
          <p:spPr bwMode="auto">
            <a:xfrm>
              <a:off x="5602288" y="4776788"/>
              <a:ext cx="423862" cy="147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YyRR</a:t>
              </a:r>
              <a:endParaRPr lang="en-US" altLang="en-US" sz="1200" b="1"/>
            </a:p>
          </p:txBody>
        </p:sp>
        <p:sp>
          <p:nvSpPr>
            <p:cNvPr id="161" name="Text Box 31"/>
            <p:cNvSpPr txBox="1">
              <a:spLocks noChangeArrowheads="1"/>
            </p:cNvSpPr>
            <p:nvPr/>
          </p:nvSpPr>
          <p:spPr bwMode="auto">
            <a:xfrm>
              <a:off x="6161088" y="4776788"/>
              <a:ext cx="385762" cy="177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YyRr</a:t>
              </a:r>
              <a:endParaRPr lang="en-US" altLang="en-US" sz="1200" b="1"/>
            </a:p>
          </p:txBody>
        </p:sp>
        <p:sp>
          <p:nvSpPr>
            <p:cNvPr id="162" name="Text Box 31"/>
            <p:cNvSpPr txBox="1">
              <a:spLocks noChangeArrowheads="1"/>
            </p:cNvSpPr>
            <p:nvPr/>
          </p:nvSpPr>
          <p:spPr bwMode="auto">
            <a:xfrm>
              <a:off x="7242175" y="4779963"/>
              <a:ext cx="381000" cy="153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yyRr</a:t>
              </a:r>
              <a:endParaRPr lang="en-US" altLang="en-US" sz="1200" b="1"/>
            </a:p>
          </p:txBody>
        </p:sp>
        <p:sp>
          <p:nvSpPr>
            <p:cNvPr id="163" name="Text Box 31"/>
            <p:cNvSpPr txBox="1">
              <a:spLocks noChangeArrowheads="1"/>
            </p:cNvSpPr>
            <p:nvPr/>
          </p:nvSpPr>
          <p:spPr bwMode="auto">
            <a:xfrm>
              <a:off x="6689725" y="4778375"/>
              <a:ext cx="411163" cy="16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yyRR</a:t>
              </a:r>
              <a:endParaRPr lang="en-US" altLang="en-US" sz="1200" b="1"/>
            </a:p>
          </p:txBody>
        </p:sp>
        <p:sp>
          <p:nvSpPr>
            <p:cNvPr id="164" name="Text Box 31"/>
            <p:cNvSpPr txBox="1">
              <a:spLocks noChangeArrowheads="1"/>
            </p:cNvSpPr>
            <p:nvPr/>
          </p:nvSpPr>
          <p:spPr bwMode="auto">
            <a:xfrm>
              <a:off x="5635625" y="5310188"/>
              <a:ext cx="423863" cy="147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YyRr</a:t>
              </a:r>
              <a:endParaRPr lang="en-US" altLang="en-US" sz="1200" b="1"/>
            </a:p>
          </p:txBody>
        </p:sp>
        <p:sp>
          <p:nvSpPr>
            <p:cNvPr id="165" name="Text Box 31"/>
            <p:cNvSpPr txBox="1">
              <a:spLocks noChangeArrowheads="1"/>
            </p:cNvSpPr>
            <p:nvPr/>
          </p:nvSpPr>
          <p:spPr bwMode="auto">
            <a:xfrm>
              <a:off x="6194425" y="5310188"/>
              <a:ext cx="385763" cy="177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Yyrr</a:t>
              </a:r>
              <a:endParaRPr lang="en-US" altLang="en-US" sz="1200" b="1"/>
            </a:p>
          </p:txBody>
        </p:sp>
        <p:sp>
          <p:nvSpPr>
            <p:cNvPr id="166" name="Text Box 31"/>
            <p:cNvSpPr txBox="1">
              <a:spLocks noChangeArrowheads="1"/>
            </p:cNvSpPr>
            <p:nvPr/>
          </p:nvSpPr>
          <p:spPr bwMode="auto">
            <a:xfrm>
              <a:off x="6723063" y="5311775"/>
              <a:ext cx="411162" cy="16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yyRr</a:t>
              </a:r>
              <a:endParaRPr lang="en-US" altLang="en-US" sz="1200" b="1"/>
            </a:p>
          </p:txBody>
        </p:sp>
        <p:grpSp>
          <p:nvGrpSpPr>
            <p:cNvPr id="171" name="Group 113"/>
            <p:cNvGrpSpPr>
              <a:grpSpLocks/>
            </p:cNvGrpSpPr>
            <p:nvPr/>
          </p:nvGrpSpPr>
          <p:grpSpPr bwMode="auto">
            <a:xfrm>
              <a:off x="5126038" y="5645150"/>
              <a:ext cx="239712" cy="190500"/>
              <a:chOff x="3229" y="3588"/>
              <a:chExt cx="151" cy="120"/>
            </a:xfrm>
          </p:grpSpPr>
          <p:sp>
            <p:nvSpPr>
              <p:cNvPr id="181" name="Text Box 31"/>
              <p:cNvSpPr txBox="1">
                <a:spLocks noChangeArrowheads="1"/>
              </p:cNvSpPr>
              <p:nvPr/>
            </p:nvSpPr>
            <p:spPr bwMode="auto">
              <a:xfrm>
                <a:off x="3229" y="3588"/>
                <a:ext cx="151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400" b="1" baseline="24000"/>
                  <a:t>9</a:t>
                </a:r>
                <a:r>
                  <a:rPr lang="en-US" altLang="en-US" sz="1200" b="1"/>
                  <a:t> </a:t>
                </a:r>
                <a:r>
                  <a:rPr lang="en-US" altLang="en-US" sz="1200" b="1" baseline="-19000"/>
                  <a:t>16</a:t>
                </a:r>
                <a:endParaRPr lang="en-US" altLang="en-US" sz="1200" b="1"/>
              </a:p>
            </p:txBody>
          </p:sp>
          <p:sp>
            <p:nvSpPr>
              <p:cNvPr id="182" name="Line 26"/>
              <p:cNvSpPr>
                <a:spLocks noChangeShapeType="1"/>
              </p:cNvSpPr>
              <p:nvPr/>
            </p:nvSpPr>
            <p:spPr bwMode="auto">
              <a:xfrm flipH="1">
                <a:off x="3265" y="3593"/>
                <a:ext cx="37" cy="9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2" name="Group 114"/>
            <p:cNvGrpSpPr>
              <a:grpSpLocks/>
            </p:cNvGrpSpPr>
            <p:nvPr/>
          </p:nvGrpSpPr>
          <p:grpSpPr bwMode="auto">
            <a:xfrm>
              <a:off x="5799138" y="5645150"/>
              <a:ext cx="239712" cy="190500"/>
              <a:chOff x="3229" y="3588"/>
              <a:chExt cx="151" cy="120"/>
            </a:xfrm>
          </p:grpSpPr>
          <p:sp>
            <p:nvSpPr>
              <p:cNvPr id="179" name="Text Box 31"/>
              <p:cNvSpPr txBox="1">
                <a:spLocks noChangeArrowheads="1"/>
              </p:cNvSpPr>
              <p:nvPr/>
            </p:nvSpPr>
            <p:spPr bwMode="auto">
              <a:xfrm>
                <a:off x="3229" y="3588"/>
                <a:ext cx="151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400" b="1" baseline="24000"/>
                  <a:t>3</a:t>
                </a:r>
                <a:r>
                  <a:rPr lang="en-US" altLang="en-US" sz="1200" b="1"/>
                  <a:t> </a:t>
                </a:r>
                <a:r>
                  <a:rPr lang="en-US" altLang="en-US" sz="1200" b="1" baseline="-19000"/>
                  <a:t>16</a:t>
                </a:r>
                <a:endParaRPr lang="en-US" altLang="en-US" sz="1200" b="1"/>
              </a:p>
            </p:txBody>
          </p:sp>
          <p:sp>
            <p:nvSpPr>
              <p:cNvPr id="180" name="Line 26"/>
              <p:cNvSpPr>
                <a:spLocks noChangeShapeType="1"/>
              </p:cNvSpPr>
              <p:nvPr/>
            </p:nvSpPr>
            <p:spPr bwMode="auto">
              <a:xfrm flipH="1">
                <a:off x="3265" y="3593"/>
                <a:ext cx="37" cy="9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3" name="Group 117"/>
            <p:cNvGrpSpPr>
              <a:grpSpLocks/>
            </p:cNvGrpSpPr>
            <p:nvPr/>
          </p:nvGrpSpPr>
          <p:grpSpPr bwMode="auto">
            <a:xfrm>
              <a:off x="6510338" y="5640388"/>
              <a:ext cx="239712" cy="190500"/>
              <a:chOff x="3229" y="3588"/>
              <a:chExt cx="151" cy="120"/>
            </a:xfrm>
          </p:grpSpPr>
          <p:sp>
            <p:nvSpPr>
              <p:cNvPr id="177" name="Text Box 31"/>
              <p:cNvSpPr txBox="1">
                <a:spLocks noChangeArrowheads="1"/>
              </p:cNvSpPr>
              <p:nvPr/>
            </p:nvSpPr>
            <p:spPr bwMode="auto">
              <a:xfrm>
                <a:off x="3229" y="3588"/>
                <a:ext cx="151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400" b="1" baseline="24000"/>
                  <a:t>3</a:t>
                </a:r>
                <a:r>
                  <a:rPr lang="en-US" altLang="en-US" sz="1200" b="1"/>
                  <a:t> </a:t>
                </a:r>
                <a:r>
                  <a:rPr lang="en-US" altLang="en-US" sz="1200" b="1" baseline="-19000"/>
                  <a:t>16</a:t>
                </a:r>
                <a:endParaRPr lang="en-US" altLang="en-US" sz="1200" b="1"/>
              </a:p>
            </p:txBody>
          </p:sp>
          <p:sp>
            <p:nvSpPr>
              <p:cNvPr id="178" name="Line 26"/>
              <p:cNvSpPr>
                <a:spLocks noChangeShapeType="1"/>
              </p:cNvSpPr>
              <p:nvPr/>
            </p:nvSpPr>
            <p:spPr bwMode="auto">
              <a:xfrm flipH="1">
                <a:off x="3265" y="3593"/>
                <a:ext cx="37" cy="9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" name="Group 120"/>
            <p:cNvGrpSpPr>
              <a:grpSpLocks/>
            </p:cNvGrpSpPr>
            <p:nvPr/>
          </p:nvGrpSpPr>
          <p:grpSpPr bwMode="auto">
            <a:xfrm>
              <a:off x="7145338" y="5645150"/>
              <a:ext cx="239712" cy="190500"/>
              <a:chOff x="3229" y="3588"/>
              <a:chExt cx="151" cy="120"/>
            </a:xfrm>
          </p:grpSpPr>
          <p:sp>
            <p:nvSpPr>
              <p:cNvPr id="175" name="Text Box 31"/>
              <p:cNvSpPr txBox="1">
                <a:spLocks noChangeArrowheads="1"/>
              </p:cNvSpPr>
              <p:nvPr/>
            </p:nvSpPr>
            <p:spPr bwMode="auto">
              <a:xfrm>
                <a:off x="3229" y="3588"/>
                <a:ext cx="151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400" b="1" baseline="24000"/>
                  <a:t>1</a:t>
                </a:r>
                <a:r>
                  <a:rPr lang="en-US" altLang="en-US" sz="1200" b="1"/>
                  <a:t> </a:t>
                </a:r>
                <a:r>
                  <a:rPr lang="en-US" altLang="en-US" sz="1200" b="1" baseline="-19000"/>
                  <a:t>16</a:t>
                </a:r>
                <a:endParaRPr lang="en-US" altLang="en-US" sz="1200" b="1"/>
              </a:p>
            </p:txBody>
          </p:sp>
          <p:sp>
            <p:nvSpPr>
              <p:cNvPr id="176" name="Line 26"/>
              <p:cNvSpPr>
                <a:spLocks noChangeShapeType="1"/>
              </p:cNvSpPr>
              <p:nvPr/>
            </p:nvSpPr>
            <p:spPr bwMode="auto">
              <a:xfrm flipH="1">
                <a:off x="3265" y="3593"/>
                <a:ext cx="37" cy="9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5235054" y="1572181"/>
            <a:ext cx="3500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Identify all the possible gametes</a:t>
            </a:r>
          </a:p>
        </p:txBody>
      </p:sp>
      <p:sp>
        <p:nvSpPr>
          <p:cNvPr id="3" name="Rectangle 2"/>
          <p:cNvSpPr/>
          <p:nvPr/>
        </p:nvSpPr>
        <p:spPr>
          <a:xfrm>
            <a:off x="4045597" y="3352800"/>
            <a:ext cx="3327663" cy="3257550"/>
          </a:xfrm>
          <a:custGeom>
            <a:avLst/>
            <a:gdLst>
              <a:gd name="connsiteX0" fmla="*/ 0 w 2247366"/>
              <a:gd name="connsiteY0" fmla="*/ 0 h 3257550"/>
              <a:gd name="connsiteX1" fmla="*/ 2247366 w 2247366"/>
              <a:gd name="connsiteY1" fmla="*/ 0 h 3257550"/>
              <a:gd name="connsiteX2" fmla="*/ 2247366 w 2247366"/>
              <a:gd name="connsiteY2" fmla="*/ 3257550 h 3257550"/>
              <a:gd name="connsiteX3" fmla="*/ 0 w 2247366"/>
              <a:gd name="connsiteY3" fmla="*/ 3257550 h 3257550"/>
              <a:gd name="connsiteX4" fmla="*/ 0 w 2247366"/>
              <a:gd name="connsiteY4" fmla="*/ 0 h 3257550"/>
              <a:gd name="connsiteX0" fmla="*/ 688681 w 2936047"/>
              <a:gd name="connsiteY0" fmla="*/ 0 h 3257550"/>
              <a:gd name="connsiteX1" fmla="*/ 2936047 w 2936047"/>
              <a:gd name="connsiteY1" fmla="*/ 0 h 3257550"/>
              <a:gd name="connsiteX2" fmla="*/ 2936047 w 2936047"/>
              <a:gd name="connsiteY2" fmla="*/ 3257550 h 3257550"/>
              <a:gd name="connsiteX3" fmla="*/ 688681 w 2936047"/>
              <a:gd name="connsiteY3" fmla="*/ 3257550 h 3257550"/>
              <a:gd name="connsiteX4" fmla="*/ 0 w 2936047"/>
              <a:gd name="connsiteY4" fmla="*/ 3222171 h 3257550"/>
              <a:gd name="connsiteX5" fmla="*/ 688681 w 2936047"/>
              <a:gd name="connsiteY5" fmla="*/ 0 h 3257550"/>
              <a:gd name="connsiteX0" fmla="*/ 688681 w 2936047"/>
              <a:gd name="connsiteY0" fmla="*/ 0 h 3257550"/>
              <a:gd name="connsiteX1" fmla="*/ 2936047 w 2936047"/>
              <a:gd name="connsiteY1" fmla="*/ 0 h 3257550"/>
              <a:gd name="connsiteX2" fmla="*/ 2936047 w 2936047"/>
              <a:gd name="connsiteY2" fmla="*/ 3257550 h 3257550"/>
              <a:gd name="connsiteX3" fmla="*/ 688681 w 2936047"/>
              <a:gd name="connsiteY3" fmla="*/ 3257550 h 3257550"/>
              <a:gd name="connsiteX4" fmla="*/ 0 w 2936047"/>
              <a:gd name="connsiteY4" fmla="*/ 3222171 h 3257550"/>
              <a:gd name="connsiteX5" fmla="*/ 688681 w 2936047"/>
              <a:gd name="connsiteY5" fmla="*/ 0 h 3257550"/>
              <a:gd name="connsiteX0" fmla="*/ 688681 w 2936047"/>
              <a:gd name="connsiteY0" fmla="*/ 0 h 3257550"/>
              <a:gd name="connsiteX1" fmla="*/ 2936047 w 2936047"/>
              <a:gd name="connsiteY1" fmla="*/ 0 h 3257550"/>
              <a:gd name="connsiteX2" fmla="*/ 2936047 w 2936047"/>
              <a:gd name="connsiteY2" fmla="*/ 3257550 h 3257550"/>
              <a:gd name="connsiteX3" fmla="*/ 688681 w 2936047"/>
              <a:gd name="connsiteY3" fmla="*/ 3257550 h 3257550"/>
              <a:gd name="connsiteX4" fmla="*/ 0 w 2936047"/>
              <a:gd name="connsiteY4" fmla="*/ 3222171 h 3257550"/>
              <a:gd name="connsiteX5" fmla="*/ 688681 w 2936047"/>
              <a:gd name="connsiteY5" fmla="*/ 0 h 3257550"/>
              <a:gd name="connsiteX0" fmla="*/ 688681 w 2936047"/>
              <a:gd name="connsiteY0" fmla="*/ 0 h 3257550"/>
              <a:gd name="connsiteX1" fmla="*/ 2936047 w 2936047"/>
              <a:gd name="connsiteY1" fmla="*/ 0 h 3257550"/>
              <a:gd name="connsiteX2" fmla="*/ 2936047 w 2936047"/>
              <a:gd name="connsiteY2" fmla="*/ 3257550 h 3257550"/>
              <a:gd name="connsiteX3" fmla="*/ 688681 w 2936047"/>
              <a:gd name="connsiteY3" fmla="*/ 3257550 h 3257550"/>
              <a:gd name="connsiteX4" fmla="*/ 0 w 2936047"/>
              <a:gd name="connsiteY4" fmla="*/ 3222171 h 3257550"/>
              <a:gd name="connsiteX5" fmla="*/ 688681 w 2936047"/>
              <a:gd name="connsiteY5" fmla="*/ 0 h 3257550"/>
              <a:gd name="connsiteX0" fmla="*/ 692569 w 2939935"/>
              <a:gd name="connsiteY0" fmla="*/ 0 h 3257550"/>
              <a:gd name="connsiteX1" fmla="*/ 2939935 w 2939935"/>
              <a:gd name="connsiteY1" fmla="*/ 0 h 3257550"/>
              <a:gd name="connsiteX2" fmla="*/ 2939935 w 2939935"/>
              <a:gd name="connsiteY2" fmla="*/ 3257550 h 3257550"/>
              <a:gd name="connsiteX3" fmla="*/ 692569 w 2939935"/>
              <a:gd name="connsiteY3" fmla="*/ 3257550 h 3257550"/>
              <a:gd name="connsiteX4" fmla="*/ 3888 w 2939935"/>
              <a:gd name="connsiteY4" fmla="*/ 3222171 h 3257550"/>
              <a:gd name="connsiteX5" fmla="*/ 265146 w 2939935"/>
              <a:gd name="connsiteY5" fmla="*/ 2423886 h 3257550"/>
              <a:gd name="connsiteX6" fmla="*/ 692569 w 2939935"/>
              <a:gd name="connsiteY6" fmla="*/ 0 h 3257550"/>
              <a:gd name="connsiteX0" fmla="*/ 692569 w 2939935"/>
              <a:gd name="connsiteY0" fmla="*/ 0 h 3257550"/>
              <a:gd name="connsiteX1" fmla="*/ 2939935 w 2939935"/>
              <a:gd name="connsiteY1" fmla="*/ 0 h 3257550"/>
              <a:gd name="connsiteX2" fmla="*/ 2939935 w 2939935"/>
              <a:gd name="connsiteY2" fmla="*/ 3257550 h 3257550"/>
              <a:gd name="connsiteX3" fmla="*/ 692569 w 2939935"/>
              <a:gd name="connsiteY3" fmla="*/ 3257550 h 3257550"/>
              <a:gd name="connsiteX4" fmla="*/ 3888 w 2939935"/>
              <a:gd name="connsiteY4" fmla="*/ 3222171 h 3257550"/>
              <a:gd name="connsiteX5" fmla="*/ 265146 w 2939935"/>
              <a:gd name="connsiteY5" fmla="*/ 2423886 h 3257550"/>
              <a:gd name="connsiteX6" fmla="*/ 692569 w 2939935"/>
              <a:gd name="connsiteY6" fmla="*/ 0 h 3257550"/>
              <a:gd name="connsiteX0" fmla="*/ 692569 w 2939935"/>
              <a:gd name="connsiteY0" fmla="*/ 0 h 3257550"/>
              <a:gd name="connsiteX1" fmla="*/ 2939935 w 2939935"/>
              <a:gd name="connsiteY1" fmla="*/ 0 h 3257550"/>
              <a:gd name="connsiteX2" fmla="*/ 2939935 w 2939935"/>
              <a:gd name="connsiteY2" fmla="*/ 3257550 h 3257550"/>
              <a:gd name="connsiteX3" fmla="*/ 692569 w 2939935"/>
              <a:gd name="connsiteY3" fmla="*/ 3257550 h 3257550"/>
              <a:gd name="connsiteX4" fmla="*/ 3888 w 2939935"/>
              <a:gd name="connsiteY4" fmla="*/ 3222171 h 3257550"/>
              <a:gd name="connsiteX5" fmla="*/ 265146 w 2939935"/>
              <a:gd name="connsiteY5" fmla="*/ 2423886 h 3257550"/>
              <a:gd name="connsiteX6" fmla="*/ 657032 w 2939935"/>
              <a:gd name="connsiteY6" fmla="*/ 1886857 h 3257550"/>
              <a:gd name="connsiteX7" fmla="*/ 692569 w 2939935"/>
              <a:gd name="connsiteY7" fmla="*/ 0 h 3257550"/>
              <a:gd name="connsiteX0" fmla="*/ 692569 w 2939935"/>
              <a:gd name="connsiteY0" fmla="*/ 0 h 3257550"/>
              <a:gd name="connsiteX1" fmla="*/ 2939935 w 2939935"/>
              <a:gd name="connsiteY1" fmla="*/ 0 h 3257550"/>
              <a:gd name="connsiteX2" fmla="*/ 2939935 w 2939935"/>
              <a:gd name="connsiteY2" fmla="*/ 3257550 h 3257550"/>
              <a:gd name="connsiteX3" fmla="*/ 692569 w 2939935"/>
              <a:gd name="connsiteY3" fmla="*/ 3257550 h 3257550"/>
              <a:gd name="connsiteX4" fmla="*/ 3888 w 2939935"/>
              <a:gd name="connsiteY4" fmla="*/ 3222171 h 3257550"/>
              <a:gd name="connsiteX5" fmla="*/ 265146 w 2939935"/>
              <a:gd name="connsiteY5" fmla="*/ 2423886 h 3257550"/>
              <a:gd name="connsiteX6" fmla="*/ 657032 w 2939935"/>
              <a:gd name="connsiteY6" fmla="*/ 1886857 h 3257550"/>
              <a:gd name="connsiteX7" fmla="*/ 657032 w 2939935"/>
              <a:gd name="connsiteY7" fmla="*/ 537029 h 3257550"/>
              <a:gd name="connsiteX8" fmla="*/ 692569 w 2939935"/>
              <a:gd name="connsiteY8" fmla="*/ 0 h 3257550"/>
              <a:gd name="connsiteX0" fmla="*/ 692569 w 2939935"/>
              <a:gd name="connsiteY0" fmla="*/ 0 h 3257550"/>
              <a:gd name="connsiteX1" fmla="*/ 2939935 w 2939935"/>
              <a:gd name="connsiteY1" fmla="*/ 0 h 3257550"/>
              <a:gd name="connsiteX2" fmla="*/ 2939935 w 2939935"/>
              <a:gd name="connsiteY2" fmla="*/ 3257550 h 3257550"/>
              <a:gd name="connsiteX3" fmla="*/ 692569 w 2939935"/>
              <a:gd name="connsiteY3" fmla="*/ 3257550 h 3257550"/>
              <a:gd name="connsiteX4" fmla="*/ 3888 w 2939935"/>
              <a:gd name="connsiteY4" fmla="*/ 3222171 h 3257550"/>
              <a:gd name="connsiteX5" fmla="*/ 265146 w 2939935"/>
              <a:gd name="connsiteY5" fmla="*/ 2423886 h 3257550"/>
              <a:gd name="connsiteX6" fmla="*/ 657032 w 2939935"/>
              <a:gd name="connsiteY6" fmla="*/ 1886857 h 3257550"/>
              <a:gd name="connsiteX7" fmla="*/ 657032 w 2939935"/>
              <a:gd name="connsiteY7" fmla="*/ 537029 h 3257550"/>
              <a:gd name="connsiteX8" fmla="*/ 613489 w 2939935"/>
              <a:gd name="connsiteY8" fmla="*/ 101600 h 3257550"/>
              <a:gd name="connsiteX9" fmla="*/ 692569 w 2939935"/>
              <a:gd name="connsiteY9" fmla="*/ 0 h 3257550"/>
              <a:gd name="connsiteX0" fmla="*/ 692569 w 3327663"/>
              <a:gd name="connsiteY0" fmla="*/ 0 h 3257550"/>
              <a:gd name="connsiteX1" fmla="*/ 2939935 w 3327663"/>
              <a:gd name="connsiteY1" fmla="*/ 0 h 3257550"/>
              <a:gd name="connsiteX2" fmla="*/ 3327660 w 3327663"/>
              <a:gd name="connsiteY2" fmla="*/ 3236686 h 3257550"/>
              <a:gd name="connsiteX3" fmla="*/ 2939935 w 3327663"/>
              <a:gd name="connsiteY3" fmla="*/ 3257550 h 3257550"/>
              <a:gd name="connsiteX4" fmla="*/ 692569 w 3327663"/>
              <a:gd name="connsiteY4" fmla="*/ 3257550 h 3257550"/>
              <a:gd name="connsiteX5" fmla="*/ 3888 w 3327663"/>
              <a:gd name="connsiteY5" fmla="*/ 3222171 h 3257550"/>
              <a:gd name="connsiteX6" fmla="*/ 265146 w 3327663"/>
              <a:gd name="connsiteY6" fmla="*/ 2423886 h 3257550"/>
              <a:gd name="connsiteX7" fmla="*/ 657032 w 3327663"/>
              <a:gd name="connsiteY7" fmla="*/ 1886857 h 3257550"/>
              <a:gd name="connsiteX8" fmla="*/ 657032 w 3327663"/>
              <a:gd name="connsiteY8" fmla="*/ 537029 h 3257550"/>
              <a:gd name="connsiteX9" fmla="*/ 613489 w 3327663"/>
              <a:gd name="connsiteY9" fmla="*/ 101600 h 3257550"/>
              <a:gd name="connsiteX10" fmla="*/ 692569 w 3327663"/>
              <a:gd name="connsiteY10" fmla="*/ 0 h 3257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27663" h="3257550">
                <a:moveTo>
                  <a:pt x="692569" y="0"/>
                </a:moveTo>
                <a:lnTo>
                  <a:pt x="2939935" y="0"/>
                </a:lnTo>
                <a:cubicBezTo>
                  <a:pt x="2938548" y="1045029"/>
                  <a:pt x="3329047" y="2191657"/>
                  <a:pt x="3327660" y="3236686"/>
                </a:cubicBezTo>
                <a:lnTo>
                  <a:pt x="2939935" y="3257550"/>
                </a:lnTo>
                <a:lnTo>
                  <a:pt x="692569" y="3257550"/>
                </a:lnTo>
                <a:cubicBezTo>
                  <a:pt x="685561" y="3158671"/>
                  <a:pt x="10896" y="3321050"/>
                  <a:pt x="3888" y="3222171"/>
                </a:cubicBezTo>
                <a:cubicBezTo>
                  <a:pt x="-28644" y="3083227"/>
                  <a:pt x="150366" y="2960914"/>
                  <a:pt x="265146" y="2423886"/>
                </a:cubicBezTo>
                <a:cubicBezTo>
                  <a:pt x="398194" y="2201334"/>
                  <a:pt x="585795" y="2290838"/>
                  <a:pt x="657032" y="1886857"/>
                </a:cubicBezTo>
                <a:cubicBezTo>
                  <a:pt x="702994" y="1572381"/>
                  <a:pt x="651109" y="851505"/>
                  <a:pt x="657032" y="537029"/>
                </a:cubicBezTo>
                <a:cubicBezTo>
                  <a:pt x="630422" y="239486"/>
                  <a:pt x="607566" y="191105"/>
                  <a:pt x="613489" y="101600"/>
                </a:cubicBezTo>
                <a:cubicBezTo>
                  <a:pt x="619412" y="12095"/>
                  <a:pt x="285476" y="16933"/>
                  <a:pt x="692569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3" name="Group 182"/>
          <p:cNvGrpSpPr/>
          <p:nvPr/>
        </p:nvGrpSpPr>
        <p:grpSpPr>
          <a:xfrm>
            <a:off x="155054" y="1938338"/>
            <a:ext cx="7300913" cy="4672012"/>
            <a:chOff x="155054" y="1938338"/>
            <a:chExt cx="7300913" cy="4672012"/>
          </a:xfrm>
        </p:grpSpPr>
        <p:pic>
          <p:nvPicPr>
            <p:cNvPr id="184" name="Picture 123" descr="11_08_IndependentAssort-U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542" b="2507"/>
            <a:stretch/>
          </p:blipFill>
          <p:spPr bwMode="auto">
            <a:xfrm>
              <a:off x="155054" y="1938338"/>
              <a:ext cx="7237413" cy="4672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5" name="Text Box 31"/>
            <p:cNvSpPr txBox="1">
              <a:spLocks noChangeArrowheads="1"/>
            </p:cNvSpPr>
            <p:nvPr/>
          </p:nvSpPr>
          <p:spPr bwMode="auto">
            <a:xfrm>
              <a:off x="2596629" y="3382963"/>
              <a:ext cx="233363" cy="173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YR</a:t>
              </a:r>
              <a:endParaRPr lang="en-US" altLang="en-US" sz="1200" b="1"/>
            </a:p>
          </p:txBody>
        </p:sp>
        <p:sp>
          <p:nvSpPr>
            <p:cNvPr id="186" name="Text Box 31"/>
            <p:cNvSpPr txBox="1">
              <a:spLocks noChangeArrowheads="1"/>
            </p:cNvSpPr>
            <p:nvPr/>
          </p:nvSpPr>
          <p:spPr bwMode="auto">
            <a:xfrm>
              <a:off x="3199879" y="3382963"/>
              <a:ext cx="169863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yr</a:t>
              </a:r>
              <a:endParaRPr lang="en-US" altLang="en-US" sz="1200" b="1"/>
            </a:p>
          </p:txBody>
        </p:sp>
        <p:sp>
          <p:nvSpPr>
            <p:cNvPr id="187" name="Text Box 31"/>
            <p:cNvSpPr txBox="1">
              <a:spLocks noChangeArrowheads="1"/>
            </p:cNvSpPr>
            <p:nvPr/>
          </p:nvSpPr>
          <p:spPr bwMode="auto">
            <a:xfrm>
              <a:off x="2066404" y="3883025"/>
              <a:ext cx="233363" cy="147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YR</a:t>
              </a:r>
              <a:endParaRPr lang="en-US" altLang="en-US" sz="1200" b="1"/>
            </a:p>
          </p:txBody>
        </p:sp>
        <p:sp>
          <p:nvSpPr>
            <p:cNvPr id="188" name="Text Box 31"/>
            <p:cNvSpPr txBox="1">
              <a:spLocks noChangeArrowheads="1"/>
            </p:cNvSpPr>
            <p:nvPr/>
          </p:nvSpPr>
          <p:spPr bwMode="auto">
            <a:xfrm>
              <a:off x="2110854" y="4411663"/>
              <a:ext cx="1778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yr</a:t>
              </a:r>
              <a:endParaRPr lang="en-US" altLang="en-US" sz="1200" b="1"/>
            </a:p>
          </p:txBody>
        </p:sp>
        <p:sp>
          <p:nvSpPr>
            <p:cNvPr id="189" name="Text Box 31"/>
            <p:cNvSpPr txBox="1">
              <a:spLocks noChangeArrowheads="1"/>
            </p:cNvSpPr>
            <p:nvPr/>
          </p:nvSpPr>
          <p:spPr bwMode="auto">
            <a:xfrm>
              <a:off x="2447404" y="4024313"/>
              <a:ext cx="423863" cy="147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YYRR</a:t>
              </a:r>
              <a:endParaRPr lang="en-US" altLang="en-US" sz="1200" b="1"/>
            </a:p>
          </p:txBody>
        </p:sp>
        <p:sp>
          <p:nvSpPr>
            <p:cNvPr id="190" name="Text Box 31"/>
            <p:cNvSpPr txBox="1">
              <a:spLocks noChangeArrowheads="1"/>
            </p:cNvSpPr>
            <p:nvPr/>
          </p:nvSpPr>
          <p:spPr bwMode="auto">
            <a:xfrm>
              <a:off x="3057004" y="4560888"/>
              <a:ext cx="325438" cy="188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yyrr</a:t>
              </a:r>
              <a:endParaRPr lang="en-US" altLang="en-US" sz="1200" b="1"/>
            </a:p>
          </p:txBody>
        </p:sp>
        <p:sp>
          <p:nvSpPr>
            <p:cNvPr id="191" name="Text Box 31"/>
            <p:cNvSpPr txBox="1">
              <a:spLocks noChangeArrowheads="1"/>
            </p:cNvSpPr>
            <p:nvPr/>
          </p:nvSpPr>
          <p:spPr bwMode="auto">
            <a:xfrm>
              <a:off x="3014142" y="4024313"/>
              <a:ext cx="385762" cy="177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YyRr</a:t>
              </a:r>
              <a:endParaRPr lang="en-US" altLang="en-US" sz="1200" b="1"/>
            </a:p>
          </p:txBody>
        </p:sp>
        <p:sp>
          <p:nvSpPr>
            <p:cNvPr id="192" name="Text Box 31"/>
            <p:cNvSpPr txBox="1">
              <a:spLocks noChangeArrowheads="1"/>
            </p:cNvSpPr>
            <p:nvPr/>
          </p:nvSpPr>
          <p:spPr bwMode="auto">
            <a:xfrm>
              <a:off x="2483917" y="4562475"/>
              <a:ext cx="381000" cy="153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YyRr</a:t>
              </a:r>
              <a:endParaRPr lang="en-US" altLang="en-US" sz="1200" b="1"/>
            </a:p>
          </p:txBody>
        </p:sp>
        <p:sp>
          <p:nvSpPr>
            <p:cNvPr id="193" name="Text Box 31"/>
            <p:cNvSpPr txBox="1">
              <a:spLocks noChangeArrowheads="1"/>
            </p:cNvSpPr>
            <p:nvPr/>
          </p:nvSpPr>
          <p:spPr bwMode="auto">
            <a:xfrm>
              <a:off x="278879" y="2297113"/>
              <a:ext cx="1035050" cy="207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400" b="1" dirty="0"/>
                <a:t>Predictions</a:t>
              </a:r>
            </a:p>
          </p:txBody>
        </p:sp>
        <p:sp>
          <p:nvSpPr>
            <p:cNvPr id="194" name="Text Box 31"/>
            <p:cNvSpPr txBox="1">
              <a:spLocks noChangeArrowheads="1"/>
            </p:cNvSpPr>
            <p:nvPr/>
          </p:nvSpPr>
          <p:spPr bwMode="auto">
            <a:xfrm>
              <a:off x="291579" y="2921000"/>
              <a:ext cx="1263650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400" b="1"/>
                <a:t>Predicted</a:t>
              </a:r>
            </a:p>
            <a:p>
              <a:pPr>
                <a:lnSpc>
                  <a:spcPct val="95000"/>
                </a:lnSpc>
              </a:pPr>
              <a:r>
                <a:rPr lang="en-US" altLang="en-US" sz="1400" b="1"/>
                <a:t>offspring in</a:t>
              </a:r>
            </a:p>
            <a:p>
              <a:pPr>
                <a:lnSpc>
                  <a:spcPct val="95000"/>
                </a:lnSpc>
              </a:pPr>
              <a:r>
                <a:rPr lang="en-US" altLang="en-US" sz="1400" b="1"/>
                <a:t>F</a:t>
              </a:r>
              <a:r>
                <a:rPr lang="en-US" altLang="en-US" sz="1400" b="1" baseline="-25000"/>
                <a:t>2</a:t>
              </a:r>
              <a:r>
                <a:rPr lang="en-US" altLang="en-US" sz="1400" b="1"/>
                <a:t> generation</a:t>
              </a:r>
            </a:p>
          </p:txBody>
        </p:sp>
        <p:sp>
          <p:nvSpPr>
            <p:cNvPr id="195" name="Text Box 31"/>
            <p:cNvSpPr txBox="1">
              <a:spLocks noChangeArrowheads="1"/>
            </p:cNvSpPr>
            <p:nvPr/>
          </p:nvSpPr>
          <p:spPr bwMode="auto">
            <a:xfrm>
              <a:off x="182042" y="6024563"/>
              <a:ext cx="679450" cy="214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400" b="1">
                  <a:solidFill>
                    <a:srgbClr val="AA1016"/>
                  </a:solidFill>
                </a:rPr>
                <a:t>Results</a:t>
              </a:r>
            </a:p>
          </p:txBody>
        </p:sp>
        <p:sp>
          <p:nvSpPr>
            <p:cNvPr id="196" name="Text Box 31"/>
            <p:cNvSpPr txBox="1">
              <a:spLocks noChangeArrowheads="1"/>
            </p:cNvSpPr>
            <p:nvPr/>
          </p:nvSpPr>
          <p:spPr bwMode="auto">
            <a:xfrm>
              <a:off x="1382192" y="4137025"/>
              <a:ext cx="476250" cy="250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400" b="1"/>
                <a:t>Eggs</a:t>
              </a:r>
            </a:p>
          </p:txBody>
        </p:sp>
        <p:sp>
          <p:nvSpPr>
            <p:cNvPr id="197" name="Text Box 31"/>
            <p:cNvSpPr txBox="1">
              <a:spLocks noChangeArrowheads="1"/>
            </p:cNvSpPr>
            <p:nvPr/>
          </p:nvSpPr>
          <p:spPr bwMode="auto">
            <a:xfrm>
              <a:off x="3777729" y="4308475"/>
              <a:ext cx="476250" cy="250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400" b="1"/>
                <a:t>Eggs</a:t>
              </a:r>
            </a:p>
          </p:txBody>
        </p:sp>
        <p:sp>
          <p:nvSpPr>
            <p:cNvPr id="198" name="Text Box 31"/>
            <p:cNvSpPr txBox="1">
              <a:spLocks noChangeArrowheads="1"/>
            </p:cNvSpPr>
            <p:nvPr/>
          </p:nvSpPr>
          <p:spPr bwMode="auto">
            <a:xfrm>
              <a:off x="2685529" y="3128963"/>
              <a:ext cx="560388" cy="214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400" b="1"/>
                <a:t>Sperm</a:t>
              </a:r>
            </a:p>
          </p:txBody>
        </p:sp>
        <p:sp>
          <p:nvSpPr>
            <p:cNvPr id="199" name="Text Box 31"/>
            <p:cNvSpPr txBox="1">
              <a:spLocks noChangeArrowheads="1"/>
            </p:cNvSpPr>
            <p:nvPr/>
          </p:nvSpPr>
          <p:spPr bwMode="auto">
            <a:xfrm>
              <a:off x="5590654" y="2773363"/>
              <a:ext cx="560388" cy="214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400" b="1"/>
                <a:t>Sperm</a:t>
              </a:r>
            </a:p>
          </p:txBody>
        </p:sp>
        <p:sp>
          <p:nvSpPr>
            <p:cNvPr id="200" name="Text Box 31"/>
            <p:cNvSpPr txBox="1">
              <a:spLocks noChangeArrowheads="1"/>
            </p:cNvSpPr>
            <p:nvPr/>
          </p:nvSpPr>
          <p:spPr bwMode="auto">
            <a:xfrm>
              <a:off x="3547542" y="2843213"/>
              <a:ext cx="217487" cy="204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400" b="1"/>
                <a:t>or</a:t>
              </a:r>
            </a:p>
          </p:txBody>
        </p:sp>
        <p:sp>
          <p:nvSpPr>
            <p:cNvPr id="201" name="Text Box 31"/>
            <p:cNvSpPr txBox="1">
              <a:spLocks noChangeArrowheads="1"/>
            </p:cNvSpPr>
            <p:nvPr/>
          </p:nvSpPr>
          <p:spPr bwMode="auto">
            <a:xfrm>
              <a:off x="1412354" y="2254250"/>
              <a:ext cx="1952625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00" b="1"/>
                <a:t>Hypothesis of</a:t>
              </a:r>
            </a:p>
            <a:p>
              <a:pPr algn="ctr"/>
              <a:r>
                <a:rPr lang="en-US" altLang="en-US" sz="1400" b="1"/>
                <a:t>dependent assortment</a:t>
              </a:r>
            </a:p>
          </p:txBody>
        </p:sp>
        <p:sp>
          <p:nvSpPr>
            <p:cNvPr id="202" name="Text Box 31"/>
            <p:cNvSpPr txBox="1">
              <a:spLocks noChangeArrowheads="1"/>
            </p:cNvSpPr>
            <p:nvPr/>
          </p:nvSpPr>
          <p:spPr bwMode="auto">
            <a:xfrm>
              <a:off x="2020367" y="5243513"/>
              <a:ext cx="170497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400" b="1"/>
                <a:t>Phenotypic ratio 3:1</a:t>
              </a:r>
            </a:p>
          </p:txBody>
        </p:sp>
        <p:sp>
          <p:nvSpPr>
            <p:cNvPr id="203" name="Text Box 31"/>
            <p:cNvSpPr txBox="1">
              <a:spLocks noChangeArrowheads="1"/>
            </p:cNvSpPr>
            <p:nvPr/>
          </p:nvSpPr>
          <p:spPr bwMode="auto">
            <a:xfrm>
              <a:off x="3919017" y="2257425"/>
              <a:ext cx="2073275" cy="401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00" b="1"/>
                <a:t>Hypothesis of</a:t>
              </a:r>
            </a:p>
            <a:p>
              <a:pPr algn="ctr"/>
              <a:r>
                <a:rPr lang="en-US" altLang="en-US" sz="1400" b="1"/>
                <a:t>independent assortment</a:t>
              </a:r>
            </a:p>
          </p:txBody>
        </p:sp>
        <p:sp>
          <p:nvSpPr>
            <p:cNvPr id="204" name="Text Box 31"/>
            <p:cNvSpPr txBox="1">
              <a:spLocks noChangeArrowheads="1"/>
            </p:cNvSpPr>
            <p:nvPr/>
          </p:nvSpPr>
          <p:spPr bwMode="auto">
            <a:xfrm>
              <a:off x="2341042" y="4930775"/>
              <a:ext cx="180975" cy="19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400" b="1"/>
                <a:t>¾</a:t>
              </a:r>
            </a:p>
          </p:txBody>
        </p:sp>
        <p:sp>
          <p:nvSpPr>
            <p:cNvPr id="205" name="Text Box 31"/>
            <p:cNvSpPr txBox="1">
              <a:spLocks noChangeArrowheads="1"/>
            </p:cNvSpPr>
            <p:nvPr/>
          </p:nvSpPr>
          <p:spPr bwMode="auto">
            <a:xfrm>
              <a:off x="2912542" y="4938713"/>
              <a:ext cx="180975" cy="192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400" b="1"/>
                <a:t>¼</a:t>
              </a:r>
            </a:p>
          </p:txBody>
        </p:sp>
        <p:sp>
          <p:nvSpPr>
            <p:cNvPr id="206" name="Text Box 31"/>
            <p:cNvSpPr txBox="1">
              <a:spLocks noChangeArrowheads="1"/>
            </p:cNvSpPr>
            <p:nvPr/>
          </p:nvSpPr>
          <p:spPr bwMode="auto">
            <a:xfrm>
              <a:off x="2375967" y="3360738"/>
              <a:ext cx="185737" cy="204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400" b="1"/>
                <a:t>½</a:t>
              </a:r>
            </a:p>
          </p:txBody>
        </p:sp>
        <p:sp>
          <p:nvSpPr>
            <p:cNvPr id="207" name="Text Box 31"/>
            <p:cNvSpPr txBox="1">
              <a:spLocks noChangeArrowheads="1"/>
            </p:cNvSpPr>
            <p:nvPr/>
          </p:nvSpPr>
          <p:spPr bwMode="auto">
            <a:xfrm>
              <a:off x="2945879" y="3363913"/>
              <a:ext cx="185738" cy="204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400" b="1"/>
                <a:t>½</a:t>
              </a:r>
            </a:p>
          </p:txBody>
        </p:sp>
        <p:sp>
          <p:nvSpPr>
            <p:cNvPr id="208" name="Text Box 31"/>
            <p:cNvSpPr txBox="1">
              <a:spLocks noChangeArrowheads="1"/>
            </p:cNvSpPr>
            <p:nvPr/>
          </p:nvSpPr>
          <p:spPr bwMode="auto">
            <a:xfrm>
              <a:off x="1852092" y="3860800"/>
              <a:ext cx="185737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400" b="1"/>
                <a:t>½</a:t>
              </a:r>
            </a:p>
          </p:txBody>
        </p:sp>
        <p:sp>
          <p:nvSpPr>
            <p:cNvPr id="209" name="Text Box 31"/>
            <p:cNvSpPr txBox="1">
              <a:spLocks noChangeArrowheads="1"/>
            </p:cNvSpPr>
            <p:nvPr/>
          </p:nvSpPr>
          <p:spPr bwMode="auto">
            <a:xfrm>
              <a:off x="1855267" y="4398963"/>
              <a:ext cx="185737" cy="204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400" b="1"/>
                <a:t>½</a:t>
              </a:r>
            </a:p>
          </p:txBody>
        </p:sp>
        <p:sp>
          <p:nvSpPr>
            <p:cNvPr id="210" name="Text Box 31"/>
            <p:cNvSpPr txBox="1">
              <a:spLocks noChangeArrowheads="1"/>
            </p:cNvSpPr>
            <p:nvPr/>
          </p:nvSpPr>
          <p:spPr bwMode="auto">
            <a:xfrm>
              <a:off x="4187304" y="3541713"/>
              <a:ext cx="180975" cy="192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400" b="1"/>
                <a:t>¼</a:t>
              </a:r>
            </a:p>
          </p:txBody>
        </p:sp>
        <p:sp>
          <p:nvSpPr>
            <p:cNvPr id="211" name="Text Box 31"/>
            <p:cNvSpPr txBox="1">
              <a:spLocks noChangeArrowheads="1"/>
            </p:cNvSpPr>
            <p:nvPr/>
          </p:nvSpPr>
          <p:spPr bwMode="auto">
            <a:xfrm>
              <a:off x="4193654" y="4071938"/>
              <a:ext cx="180975" cy="192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400" b="1"/>
                <a:t>¼</a:t>
              </a:r>
            </a:p>
          </p:txBody>
        </p:sp>
        <p:sp>
          <p:nvSpPr>
            <p:cNvPr id="212" name="Text Box 31"/>
            <p:cNvSpPr txBox="1">
              <a:spLocks noChangeArrowheads="1"/>
            </p:cNvSpPr>
            <p:nvPr/>
          </p:nvSpPr>
          <p:spPr bwMode="auto">
            <a:xfrm>
              <a:off x="4188892" y="4610100"/>
              <a:ext cx="180975" cy="19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400" b="1"/>
                <a:t>¼</a:t>
              </a:r>
            </a:p>
          </p:txBody>
        </p:sp>
        <p:sp>
          <p:nvSpPr>
            <p:cNvPr id="213" name="Text Box 31"/>
            <p:cNvSpPr txBox="1">
              <a:spLocks noChangeArrowheads="1"/>
            </p:cNvSpPr>
            <p:nvPr/>
          </p:nvSpPr>
          <p:spPr bwMode="auto">
            <a:xfrm>
              <a:off x="4188892" y="5146675"/>
              <a:ext cx="180975" cy="19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400" b="1"/>
                <a:t>¼</a:t>
              </a:r>
            </a:p>
          </p:txBody>
        </p:sp>
        <p:sp>
          <p:nvSpPr>
            <p:cNvPr id="214" name="Text Box 31"/>
            <p:cNvSpPr txBox="1">
              <a:spLocks noChangeArrowheads="1"/>
            </p:cNvSpPr>
            <p:nvPr/>
          </p:nvSpPr>
          <p:spPr bwMode="auto">
            <a:xfrm>
              <a:off x="6379642" y="3033713"/>
              <a:ext cx="180975" cy="192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400" b="1"/>
                <a:t>¼</a:t>
              </a:r>
            </a:p>
          </p:txBody>
        </p:sp>
        <p:sp>
          <p:nvSpPr>
            <p:cNvPr id="215" name="Text Box 31"/>
            <p:cNvSpPr txBox="1">
              <a:spLocks noChangeArrowheads="1"/>
            </p:cNvSpPr>
            <p:nvPr/>
          </p:nvSpPr>
          <p:spPr bwMode="auto">
            <a:xfrm>
              <a:off x="5838304" y="3033713"/>
              <a:ext cx="180975" cy="192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400" b="1"/>
                <a:t>¼</a:t>
              </a:r>
            </a:p>
          </p:txBody>
        </p:sp>
        <p:sp>
          <p:nvSpPr>
            <p:cNvPr id="216" name="Text Box 31"/>
            <p:cNvSpPr txBox="1">
              <a:spLocks noChangeArrowheads="1"/>
            </p:cNvSpPr>
            <p:nvPr/>
          </p:nvSpPr>
          <p:spPr bwMode="auto">
            <a:xfrm>
              <a:off x="5304904" y="3036888"/>
              <a:ext cx="180975" cy="192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400" b="1"/>
                <a:t>¼</a:t>
              </a:r>
            </a:p>
          </p:txBody>
        </p:sp>
        <p:sp>
          <p:nvSpPr>
            <p:cNvPr id="217" name="Text Box 31"/>
            <p:cNvSpPr txBox="1">
              <a:spLocks noChangeArrowheads="1"/>
            </p:cNvSpPr>
            <p:nvPr/>
          </p:nvSpPr>
          <p:spPr bwMode="auto">
            <a:xfrm>
              <a:off x="4738167" y="3033713"/>
              <a:ext cx="180975" cy="192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400" b="1"/>
                <a:t>¼</a:t>
              </a:r>
            </a:p>
          </p:txBody>
        </p:sp>
        <p:sp>
          <p:nvSpPr>
            <p:cNvPr id="218" name="Text Box 31"/>
            <p:cNvSpPr txBox="1">
              <a:spLocks noChangeArrowheads="1"/>
            </p:cNvSpPr>
            <p:nvPr/>
          </p:nvSpPr>
          <p:spPr bwMode="auto">
            <a:xfrm>
              <a:off x="4096817" y="6327775"/>
              <a:ext cx="3359150" cy="222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400" b="1"/>
                <a:t>Phenotypic ratio approximately 9:3:3:1</a:t>
              </a:r>
            </a:p>
          </p:txBody>
        </p:sp>
        <p:sp>
          <p:nvSpPr>
            <p:cNvPr id="219" name="Text Box 31"/>
            <p:cNvSpPr txBox="1">
              <a:spLocks noChangeArrowheads="1"/>
            </p:cNvSpPr>
            <p:nvPr/>
          </p:nvSpPr>
          <p:spPr bwMode="auto">
            <a:xfrm>
              <a:off x="4801667" y="5957888"/>
              <a:ext cx="2052637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400" b="1"/>
                <a:t>Phenotypic ratio 9:3:3:1</a:t>
              </a:r>
            </a:p>
          </p:txBody>
        </p:sp>
        <p:sp>
          <p:nvSpPr>
            <p:cNvPr id="220" name="Text Box 31"/>
            <p:cNvSpPr txBox="1">
              <a:spLocks noChangeArrowheads="1"/>
            </p:cNvSpPr>
            <p:nvPr/>
          </p:nvSpPr>
          <p:spPr bwMode="auto">
            <a:xfrm>
              <a:off x="4946129" y="3051175"/>
              <a:ext cx="233363" cy="173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YR</a:t>
              </a:r>
              <a:endParaRPr lang="en-US" altLang="en-US" sz="1200" b="1"/>
            </a:p>
          </p:txBody>
        </p:sp>
        <p:sp>
          <p:nvSpPr>
            <p:cNvPr id="221" name="Text Box 31"/>
            <p:cNvSpPr txBox="1">
              <a:spLocks noChangeArrowheads="1"/>
            </p:cNvSpPr>
            <p:nvPr/>
          </p:nvSpPr>
          <p:spPr bwMode="auto">
            <a:xfrm>
              <a:off x="6625704" y="3049588"/>
              <a:ext cx="169863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yr</a:t>
              </a:r>
              <a:endParaRPr lang="en-US" altLang="en-US" sz="1200" b="1"/>
            </a:p>
          </p:txBody>
        </p:sp>
        <p:sp>
          <p:nvSpPr>
            <p:cNvPr id="222" name="Text Box 31"/>
            <p:cNvSpPr txBox="1">
              <a:spLocks noChangeArrowheads="1"/>
            </p:cNvSpPr>
            <p:nvPr/>
          </p:nvSpPr>
          <p:spPr bwMode="auto">
            <a:xfrm>
              <a:off x="4403204" y="3551238"/>
              <a:ext cx="233363" cy="147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YR</a:t>
              </a:r>
              <a:endParaRPr lang="en-US" altLang="en-US" sz="1200" b="1"/>
            </a:p>
          </p:txBody>
        </p:sp>
        <p:sp>
          <p:nvSpPr>
            <p:cNvPr id="223" name="Text Box 31"/>
            <p:cNvSpPr txBox="1">
              <a:spLocks noChangeArrowheads="1"/>
            </p:cNvSpPr>
            <p:nvPr/>
          </p:nvSpPr>
          <p:spPr bwMode="auto">
            <a:xfrm>
              <a:off x="4444479" y="5156200"/>
              <a:ext cx="1778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yr</a:t>
              </a:r>
              <a:endParaRPr lang="en-US" altLang="en-US" sz="1200" b="1"/>
            </a:p>
          </p:txBody>
        </p:sp>
        <p:sp>
          <p:nvSpPr>
            <p:cNvPr id="224" name="Text Box 31"/>
            <p:cNvSpPr txBox="1">
              <a:spLocks noChangeArrowheads="1"/>
            </p:cNvSpPr>
            <p:nvPr/>
          </p:nvSpPr>
          <p:spPr bwMode="auto">
            <a:xfrm>
              <a:off x="4801667" y="3697288"/>
              <a:ext cx="423862" cy="147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YYRR</a:t>
              </a:r>
              <a:endParaRPr lang="en-US" altLang="en-US" sz="1200" b="1"/>
            </a:p>
          </p:txBody>
        </p:sp>
        <p:sp>
          <p:nvSpPr>
            <p:cNvPr id="225" name="Text Box 31"/>
            <p:cNvSpPr txBox="1">
              <a:spLocks noChangeArrowheads="1"/>
            </p:cNvSpPr>
            <p:nvPr/>
          </p:nvSpPr>
          <p:spPr bwMode="auto">
            <a:xfrm>
              <a:off x="6474892" y="5313363"/>
              <a:ext cx="325437" cy="188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yyrr</a:t>
              </a:r>
              <a:endParaRPr lang="en-US" altLang="en-US" sz="1200" b="1"/>
            </a:p>
          </p:txBody>
        </p:sp>
        <p:sp>
          <p:nvSpPr>
            <p:cNvPr id="226" name="Text Box 31"/>
            <p:cNvSpPr txBox="1">
              <a:spLocks noChangeArrowheads="1"/>
            </p:cNvSpPr>
            <p:nvPr/>
          </p:nvSpPr>
          <p:spPr bwMode="auto">
            <a:xfrm>
              <a:off x="5360467" y="3697288"/>
              <a:ext cx="385762" cy="177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YYRr</a:t>
              </a:r>
              <a:endParaRPr lang="en-US" altLang="en-US" sz="1200" b="1"/>
            </a:p>
          </p:txBody>
        </p:sp>
        <p:sp>
          <p:nvSpPr>
            <p:cNvPr id="227" name="Text Box 31"/>
            <p:cNvSpPr txBox="1">
              <a:spLocks noChangeArrowheads="1"/>
            </p:cNvSpPr>
            <p:nvPr/>
          </p:nvSpPr>
          <p:spPr bwMode="auto">
            <a:xfrm>
              <a:off x="6441554" y="3700463"/>
              <a:ext cx="381000" cy="153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YyRr</a:t>
              </a:r>
              <a:endParaRPr lang="en-US" altLang="en-US" sz="1200" b="1"/>
            </a:p>
          </p:txBody>
        </p:sp>
        <p:sp>
          <p:nvSpPr>
            <p:cNvPr id="228" name="Text Box 31"/>
            <p:cNvSpPr txBox="1">
              <a:spLocks noChangeArrowheads="1"/>
            </p:cNvSpPr>
            <p:nvPr/>
          </p:nvSpPr>
          <p:spPr bwMode="auto">
            <a:xfrm>
              <a:off x="5543029" y="3052763"/>
              <a:ext cx="187325" cy="185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Yr</a:t>
              </a:r>
              <a:endParaRPr lang="en-US" altLang="en-US" sz="1200" b="1"/>
            </a:p>
          </p:txBody>
        </p:sp>
        <p:sp>
          <p:nvSpPr>
            <p:cNvPr id="229" name="Text Box 31"/>
            <p:cNvSpPr txBox="1">
              <a:spLocks noChangeArrowheads="1"/>
            </p:cNvSpPr>
            <p:nvPr/>
          </p:nvSpPr>
          <p:spPr bwMode="auto">
            <a:xfrm>
              <a:off x="6062142" y="3052763"/>
              <a:ext cx="187325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yR</a:t>
              </a:r>
              <a:endParaRPr lang="en-US" altLang="en-US" sz="1200" b="1"/>
            </a:p>
          </p:txBody>
        </p:sp>
        <p:sp>
          <p:nvSpPr>
            <p:cNvPr id="230" name="Text Box 31"/>
            <p:cNvSpPr txBox="1">
              <a:spLocks noChangeArrowheads="1"/>
            </p:cNvSpPr>
            <p:nvPr/>
          </p:nvSpPr>
          <p:spPr bwMode="auto">
            <a:xfrm>
              <a:off x="4434954" y="4078288"/>
              <a:ext cx="187325" cy="185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Yr</a:t>
              </a:r>
              <a:endParaRPr lang="en-US" altLang="en-US" sz="1200" b="1"/>
            </a:p>
          </p:txBody>
        </p:sp>
        <p:sp>
          <p:nvSpPr>
            <p:cNvPr id="231" name="Text Box 31"/>
            <p:cNvSpPr txBox="1">
              <a:spLocks noChangeArrowheads="1"/>
            </p:cNvSpPr>
            <p:nvPr/>
          </p:nvSpPr>
          <p:spPr bwMode="auto">
            <a:xfrm>
              <a:off x="4420667" y="4619625"/>
              <a:ext cx="187325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yR</a:t>
              </a:r>
              <a:endParaRPr lang="en-US" altLang="en-US" sz="1200" b="1"/>
            </a:p>
          </p:txBody>
        </p:sp>
        <p:sp>
          <p:nvSpPr>
            <p:cNvPr id="232" name="Text Box 31"/>
            <p:cNvSpPr txBox="1">
              <a:spLocks noChangeArrowheads="1"/>
            </p:cNvSpPr>
            <p:nvPr/>
          </p:nvSpPr>
          <p:spPr bwMode="auto">
            <a:xfrm>
              <a:off x="5889104" y="3698875"/>
              <a:ext cx="411163" cy="16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YyRR</a:t>
              </a:r>
              <a:endParaRPr lang="en-US" altLang="en-US" sz="1200" b="1"/>
            </a:p>
          </p:txBody>
        </p:sp>
        <p:sp>
          <p:nvSpPr>
            <p:cNvPr id="233" name="Text Box 31"/>
            <p:cNvSpPr txBox="1">
              <a:spLocks noChangeArrowheads="1"/>
            </p:cNvSpPr>
            <p:nvPr/>
          </p:nvSpPr>
          <p:spPr bwMode="auto">
            <a:xfrm>
              <a:off x="4830242" y="4230688"/>
              <a:ext cx="423862" cy="147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YYRr</a:t>
              </a:r>
              <a:endParaRPr lang="en-US" altLang="en-US" sz="1200" b="1"/>
            </a:p>
          </p:txBody>
        </p:sp>
        <p:sp>
          <p:nvSpPr>
            <p:cNvPr id="234" name="Text Box 31"/>
            <p:cNvSpPr txBox="1">
              <a:spLocks noChangeArrowheads="1"/>
            </p:cNvSpPr>
            <p:nvPr/>
          </p:nvSpPr>
          <p:spPr bwMode="auto">
            <a:xfrm>
              <a:off x="5389042" y="4230688"/>
              <a:ext cx="385762" cy="177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YYrr</a:t>
              </a:r>
              <a:endParaRPr lang="en-US" altLang="en-US" sz="1200" b="1"/>
            </a:p>
          </p:txBody>
        </p:sp>
        <p:sp>
          <p:nvSpPr>
            <p:cNvPr id="235" name="Text Box 31"/>
            <p:cNvSpPr txBox="1">
              <a:spLocks noChangeArrowheads="1"/>
            </p:cNvSpPr>
            <p:nvPr/>
          </p:nvSpPr>
          <p:spPr bwMode="auto">
            <a:xfrm>
              <a:off x="6470129" y="4233863"/>
              <a:ext cx="381000" cy="153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Yyrr</a:t>
              </a:r>
              <a:endParaRPr lang="en-US" altLang="en-US" sz="1200" b="1"/>
            </a:p>
          </p:txBody>
        </p:sp>
        <p:sp>
          <p:nvSpPr>
            <p:cNvPr id="236" name="Text Box 31"/>
            <p:cNvSpPr txBox="1">
              <a:spLocks noChangeArrowheads="1"/>
            </p:cNvSpPr>
            <p:nvPr/>
          </p:nvSpPr>
          <p:spPr bwMode="auto">
            <a:xfrm>
              <a:off x="5917679" y="4232275"/>
              <a:ext cx="411163" cy="16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YyRr</a:t>
              </a:r>
              <a:endParaRPr lang="en-US" altLang="en-US" sz="1200" b="1"/>
            </a:p>
          </p:txBody>
        </p:sp>
        <p:sp>
          <p:nvSpPr>
            <p:cNvPr id="237" name="Text Box 31"/>
            <p:cNvSpPr txBox="1">
              <a:spLocks noChangeArrowheads="1"/>
            </p:cNvSpPr>
            <p:nvPr/>
          </p:nvSpPr>
          <p:spPr bwMode="auto">
            <a:xfrm>
              <a:off x="4804842" y="4776788"/>
              <a:ext cx="423862" cy="147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YyRR</a:t>
              </a:r>
              <a:endParaRPr lang="en-US" altLang="en-US" sz="1200" b="1"/>
            </a:p>
          </p:txBody>
        </p:sp>
        <p:sp>
          <p:nvSpPr>
            <p:cNvPr id="238" name="Text Box 31"/>
            <p:cNvSpPr txBox="1">
              <a:spLocks noChangeArrowheads="1"/>
            </p:cNvSpPr>
            <p:nvPr/>
          </p:nvSpPr>
          <p:spPr bwMode="auto">
            <a:xfrm>
              <a:off x="5363642" y="4776788"/>
              <a:ext cx="385762" cy="177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YyRr</a:t>
              </a:r>
              <a:endParaRPr lang="en-US" altLang="en-US" sz="1200" b="1"/>
            </a:p>
          </p:txBody>
        </p:sp>
        <p:sp>
          <p:nvSpPr>
            <p:cNvPr id="239" name="Text Box 31"/>
            <p:cNvSpPr txBox="1">
              <a:spLocks noChangeArrowheads="1"/>
            </p:cNvSpPr>
            <p:nvPr/>
          </p:nvSpPr>
          <p:spPr bwMode="auto">
            <a:xfrm>
              <a:off x="6444729" y="4779963"/>
              <a:ext cx="381000" cy="153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yyRr</a:t>
              </a:r>
              <a:endParaRPr lang="en-US" altLang="en-US" sz="1200" b="1"/>
            </a:p>
          </p:txBody>
        </p:sp>
        <p:sp>
          <p:nvSpPr>
            <p:cNvPr id="240" name="Text Box 31"/>
            <p:cNvSpPr txBox="1">
              <a:spLocks noChangeArrowheads="1"/>
            </p:cNvSpPr>
            <p:nvPr/>
          </p:nvSpPr>
          <p:spPr bwMode="auto">
            <a:xfrm>
              <a:off x="5892279" y="4778375"/>
              <a:ext cx="411163" cy="16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yyRR</a:t>
              </a:r>
              <a:endParaRPr lang="en-US" altLang="en-US" sz="1200" b="1"/>
            </a:p>
          </p:txBody>
        </p:sp>
        <p:sp>
          <p:nvSpPr>
            <p:cNvPr id="241" name="Text Box 31"/>
            <p:cNvSpPr txBox="1">
              <a:spLocks noChangeArrowheads="1"/>
            </p:cNvSpPr>
            <p:nvPr/>
          </p:nvSpPr>
          <p:spPr bwMode="auto">
            <a:xfrm>
              <a:off x="4838179" y="5310188"/>
              <a:ext cx="423863" cy="147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YyRr</a:t>
              </a:r>
              <a:endParaRPr lang="en-US" altLang="en-US" sz="1200" b="1"/>
            </a:p>
          </p:txBody>
        </p:sp>
        <p:sp>
          <p:nvSpPr>
            <p:cNvPr id="242" name="Text Box 31"/>
            <p:cNvSpPr txBox="1">
              <a:spLocks noChangeArrowheads="1"/>
            </p:cNvSpPr>
            <p:nvPr/>
          </p:nvSpPr>
          <p:spPr bwMode="auto">
            <a:xfrm>
              <a:off x="5396979" y="5310188"/>
              <a:ext cx="385763" cy="177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Yyrr</a:t>
              </a:r>
              <a:endParaRPr lang="en-US" altLang="en-US" sz="1200" b="1"/>
            </a:p>
          </p:txBody>
        </p:sp>
        <p:sp>
          <p:nvSpPr>
            <p:cNvPr id="243" name="Text Box 31"/>
            <p:cNvSpPr txBox="1">
              <a:spLocks noChangeArrowheads="1"/>
            </p:cNvSpPr>
            <p:nvPr/>
          </p:nvSpPr>
          <p:spPr bwMode="auto">
            <a:xfrm>
              <a:off x="5925617" y="5311775"/>
              <a:ext cx="411162" cy="163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200" b="1" i="1"/>
                <a:t>yyRr</a:t>
              </a:r>
              <a:endParaRPr lang="en-US" altLang="en-US" sz="1200" b="1"/>
            </a:p>
          </p:txBody>
        </p:sp>
        <p:sp>
          <p:nvSpPr>
            <p:cNvPr id="244" name="Text Box 31"/>
            <p:cNvSpPr txBox="1">
              <a:spLocks noChangeArrowheads="1"/>
            </p:cNvSpPr>
            <p:nvPr/>
          </p:nvSpPr>
          <p:spPr bwMode="auto">
            <a:xfrm>
              <a:off x="983729" y="6337300"/>
              <a:ext cx="29368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400" b="1"/>
                <a:t>315</a:t>
              </a:r>
            </a:p>
          </p:txBody>
        </p:sp>
        <p:sp>
          <p:nvSpPr>
            <p:cNvPr id="245" name="Text Box 31"/>
            <p:cNvSpPr txBox="1">
              <a:spLocks noChangeArrowheads="1"/>
            </p:cNvSpPr>
            <p:nvPr/>
          </p:nvSpPr>
          <p:spPr bwMode="auto">
            <a:xfrm>
              <a:off x="1761604" y="6337300"/>
              <a:ext cx="296863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400" b="1"/>
                <a:t>108</a:t>
              </a:r>
            </a:p>
          </p:txBody>
        </p:sp>
        <p:sp>
          <p:nvSpPr>
            <p:cNvPr id="246" name="Text Box 31"/>
            <p:cNvSpPr txBox="1">
              <a:spLocks noChangeArrowheads="1"/>
            </p:cNvSpPr>
            <p:nvPr/>
          </p:nvSpPr>
          <p:spPr bwMode="auto">
            <a:xfrm>
              <a:off x="2525192" y="6338888"/>
              <a:ext cx="315912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400" b="1"/>
                <a:t>101</a:t>
              </a:r>
            </a:p>
          </p:txBody>
        </p:sp>
        <p:sp>
          <p:nvSpPr>
            <p:cNvPr id="247" name="Text Box 31"/>
            <p:cNvSpPr txBox="1">
              <a:spLocks noChangeArrowheads="1"/>
            </p:cNvSpPr>
            <p:nvPr/>
          </p:nvSpPr>
          <p:spPr bwMode="auto">
            <a:xfrm>
              <a:off x="3299892" y="6338888"/>
              <a:ext cx="209550" cy="187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400" b="1"/>
                <a:t>32</a:t>
              </a:r>
            </a:p>
          </p:txBody>
        </p:sp>
        <p:grpSp>
          <p:nvGrpSpPr>
            <p:cNvPr id="248" name="Group 113"/>
            <p:cNvGrpSpPr>
              <a:grpSpLocks/>
            </p:cNvGrpSpPr>
            <p:nvPr/>
          </p:nvGrpSpPr>
          <p:grpSpPr bwMode="auto">
            <a:xfrm>
              <a:off x="4328592" y="5645150"/>
              <a:ext cx="239712" cy="190500"/>
              <a:chOff x="3229" y="3588"/>
              <a:chExt cx="151" cy="120"/>
            </a:xfrm>
          </p:grpSpPr>
          <p:sp>
            <p:nvSpPr>
              <p:cNvPr id="258" name="Text Box 31"/>
              <p:cNvSpPr txBox="1">
                <a:spLocks noChangeArrowheads="1"/>
              </p:cNvSpPr>
              <p:nvPr/>
            </p:nvSpPr>
            <p:spPr bwMode="auto">
              <a:xfrm>
                <a:off x="3229" y="3588"/>
                <a:ext cx="151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400" b="1" baseline="24000"/>
                  <a:t>9</a:t>
                </a:r>
                <a:r>
                  <a:rPr lang="en-US" altLang="en-US" sz="1200" b="1"/>
                  <a:t> </a:t>
                </a:r>
                <a:r>
                  <a:rPr lang="en-US" altLang="en-US" sz="1200" b="1" baseline="-19000"/>
                  <a:t>16</a:t>
                </a:r>
                <a:endParaRPr lang="en-US" altLang="en-US" sz="1200" b="1"/>
              </a:p>
            </p:txBody>
          </p:sp>
          <p:sp>
            <p:nvSpPr>
              <p:cNvPr id="259" name="Line 26"/>
              <p:cNvSpPr>
                <a:spLocks noChangeShapeType="1"/>
              </p:cNvSpPr>
              <p:nvPr/>
            </p:nvSpPr>
            <p:spPr bwMode="auto">
              <a:xfrm flipH="1">
                <a:off x="3265" y="3593"/>
                <a:ext cx="37" cy="9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9" name="Group 114"/>
            <p:cNvGrpSpPr>
              <a:grpSpLocks/>
            </p:cNvGrpSpPr>
            <p:nvPr/>
          </p:nvGrpSpPr>
          <p:grpSpPr bwMode="auto">
            <a:xfrm>
              <a:off x="5001692" y="5645150"/>
              <a:ext cx="239712" cy="190500"/>
              <a:chOff x="3229" y="3588"/>
              <a:chExt cx="151" cy="120"/>
            </a:xfrm>
          </p:grpSpPr>
          <p:sp>
            <p:nvSpPr>
              <p:cNvPr id="256" name="Text Box 31"/>
              <p:cNvSpPr txBox="1">
                <a:spLocks noChangeArrowheads="1"/>
              </p:cNvSpPr>
              <p:nvPr/>
            </p:nvSpPr>
            <p:spPr bwMode="auto">
              <a:xfrm>
                <a:off x="3229" y="3588"/>
                <a:ext cx="151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400" b="1" baseline="24000"/>
                  <a:t>3</a:t>
                </a:r>
                <a:r>
                  <a:rPr lang="en-US" altLang="en-US" sz="1200" b="1"/>
                  <a:t> </a:t>
                </a:r>
                <a:r>
                  <a:rPr lang="en-US" altLang="en-US" sz="1200" b="1" baseline="-19000"/>
                  <a:t>16</a:t>
                </a:r>
                <a:endParaRPr lang="en-US" altLang="en-US" sz="1200" b="1"/>
              </a:p>
            </p:txBody>
          </p:sp>
          <p:sp>
            <p:nvSpPr>
              <p:cNvPr id="257" name="Line 26"/>
              <p:cNvSpPr>
                <a:spLocks noChangeShapeType="1"/>
              </p:cNvSpPr>
              <p:nvPr/>
            </p:nvSpPr>
            <p:spPr bwMode="auto">
              <a:xfrm flipH="1">
                <a:off x="3265" y="3593"/>
                <a:ext cx="37" cy="9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0" name="Group 117"/>
            <p:cNvGrpSpPr>
              <a:grpSpLocks/>
            </p:cNvGrpSpPr>
            <p:nvPr/>
          </p:nvGrpSpPr>
          <p:grpSpPr bwMode="auto">
            <a:xfrm>
              <a:off x="5712892" y="5640388"/>
              <a:ext cx="239712" cy="190500"/>
              <a:chOff x="3229" y="3588"/>
              <a:chExt cx="151" cy="120"/>
            </a:xfrm>
          </p:grpSpPr>
          <p:sp>
            <p:nvSpPr>
              <p:cNvPr id="254" name="Text Box 31"/>
              <p:cNvSpPr txBox="1">
                <a:spLocks noChangeArrowheads="1"/>
              </p:cNvSpPr>
              <p:nvPr/>
            </p:nvSpPr>
            <p:spPr bwMode="auto">
              <a:xfrm>
                <a:off x="3229" y="3588"/>
                <a:ext cx="151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400" b="1" baseline="24000"/>
                  <a:t>3</a:t>
                </a:r>
                <a:r>
                  <a:rPr lang="en-US" altLang="en-US" sz="1200" b="1"/>
                  <a:t> </a:t>
                </a:r>
                <a:r>
                  <a:rPr lang="en-US" altLang="en-US" sz="1200" b="1" baseline="-19000"/>
                  <a:t>16</a:t>
                </a:r>
                <a:endParaRPr lang="en-US" altLang="en-US" sz="1200" b="1"/>
              </a:p>
            </p:txBody>
          </p:sp>
          <p:sp>
            <p:nvSpPr>
              <p:cNvPr id="255" name="Line 26"/>
              <p:cNvSpPr>
                <a:spLocks noChangeShapeType="1"/>
              </p:cNvSpPr>
              <p:nvPr/>
            </p:nvSpPr>
            <p:spPr bwMode="auto">
              <a:xfrm flipH="1">
                <a:off x="3265" y="3593"/>
                <a:ext cx="37" cy="9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1" name="Group 120"/>
            <p:cNvGrpSpPr>
              <a:grpSpLocks/>
            </p:cNvGrpSpPr>
            <p:nvPr/>
          </p:nvGrpSpPr>
          <p:grpSpPr bwMode="auto">
            <a:xfrm>
              <a:off x="6347892" y="5645150"/>
              <a:ext cx="239712" cy="190500"/>
              <a:chOff x="3229" y="3588"/>
              <a:chExt cx="151" cy="120"/>
            </a:xfrm>
          </p:grpSpPr>
          <p:sp>
            <p:nvSpPr>
              <p:cNvPr id="252" name="Text Box 31"/>
              <p:cNvSpPr txBox="1">
                <a:spLocks noChangeArrowheads="1"/>
              </p:cNvSpPr>
              <p:nvPr/>
            </p:nvSpPr>
            <p:spPr bwMode="auto">
              <a:xfrm>
                <a:off x="3229" y="3588"/>
                <a:ext cx="151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400" b="1" baseline="24000"/>
                  <a:t>1</a:t>
                </a:r>
                <a:r>
                  <a:rPr lang="en-US" altLang="en-US" sz="1200" b="1"/>
                  <a:t> </a:t>
                </a:r>
                <a:r>
                  <a:rPr lang="en-US" altLang="en-US" sz="1200" b="1" baseline="-19000"/>
                  <a:t>16</a:t>
                </a:r>
                <a:endParaRPr lang="en-US" altLang="en-US" sz="1200" b="1"/>
              </a:p>
            </p:txBody>
          </p:sp>
          <p:sp>
            <p:nvSpPr>
              <p:cNvPr id="253" name="Line 26"/>
              <p:cNvSpPr>
                <a:spLocks noChangeShapeType="1"/>
              </p:cNvSpPr>
              <p:nvPr/>
            </p:nvSpPr>
            <p:spPr bwMode="auto">
              <a:xfrm flipH="1">
                <a:off x="3265" y="3593"/>
                <a:ext cx="37" cy="9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0767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9" grpId="0"/>
      <p:bldP spid="93" grpId="0"/>
      <p:bldP spid="2" grpId="0"/>
      <p:bldP spid="3" grpId="0" animBg="1"/>
      <p:bldP spid="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106" name="Picture 69" descr="10_07_MeiosisOverview-U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76065"/>
          <a:stretch/>
        </p:blipFill>
        <p:spPr bwMode="auto">
          <a:xfrm>
            <a:off x="2011363" y="136525"/>
            <a:ext cx="5121275" cy="1576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2387" y="36758"/>
            <a:ext cx="2005013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Law of segregation:   The two alleles for each character separate from each other during gamete formation. 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410200" y="438834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Diploid</a:t>
            </a:r>
          </a:p>
        </p:txBody>
      </p:sp>
      <p:pic>
        <p:nvPicPr>
          <p:cNvPr id="11" name="Picture 69" descr="10_07_MeiosisOverview-U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56" b="56888"/>
          <a:stretch/>
        </p:blipFill>
        <p:spPr bwMode="auto">
          <a:xfrm>
            <a:off x="2011363" y="1555977"/>
            <a:ext cx="5121275" cy="1419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410200" y="20574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Diploid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011363" y="2975429"/>
            <a:ext cx="5121275" cy="1596571"/>
            <a:chOff x="2011363" y="2975429"/>
            <a:chExt cx="5121275" cy="1596571"/>
          </a:xfrm>
        </p:grpSpPr>
        <p:pic>
          <p:nvPicPr>
            <p:cNvPr id="14" name="Picture 69" descr="10_07_MeiosisOverview-U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3112" b="32642"/>
            <a:stretch/>
          </p:blipFill>
          <p:spPr bwMode="auto">
            <a:xfrm>
              <a:off x="2011363" y="2975429"/>
              <a:ext cx="5121275" cy="1596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ext Box 31"/>
            <p:cNvSpPr txBox="1">
              <a:spLocks noChangeArrowheads="1"/>
            </p:cNvSpPr>
            <p:nvPr/>
          </p:nvSpPr>
          <p:spPr bwMode="auto">
            <a:xfrm>
              <a:off x="2057400" y="3114675"/>
              <a:ext cx="82867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 b="1"/>
                <a:t>Meiosis </a:t>
              </a:r>
              <a:r>
                <a:rPr lang="en-US" altLang="en-US" sz="1400" b="1">
                  <a:latin typeface="Times" pitchFamily="84" charset="0"/>
                </a:rPr>
                <a:t>I</a:t>
              </a:r>
              <a:endParaRPr lang="en-US" altLang="en-US" sz="1400" b="1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916057" y="3770531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haploid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011363" y="4601029"/>
            <a:ext cx="5121275" cy="1955346"/>
            <a:chOff x="2011363" y="4601029"/>
            <a:chExt cx="5121275" cy="1955346"/>
          </a:xfrm>
        </p:grpSpPr>
        <p:pic>
          <p:nvPicPr>
            <p:cNvPr id="18" name="Picture 69" descr="10_07_MeiosisOverview-U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7799" b="2507"/>
            <a:stretch/>
          </p:blipFill>
          <p:spPr bwMode="auto">
            <a:xfrm>
              <a:off x="2011363" y="4601029"/>
              <a:ext cx="5121275" cy="1955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Text Box 31"/>
            <p:cNvSpPr txBox="1">
              <a:spLocks noChangeArrowheads="1"/>
            </p:cNvSpPr>
            <p:nvPr/>
          </p:nvSpPr>
          <p:spPr bwMode="auto">
            <a:xfrm>
              <a:off x="2057400" y="4841875"/>
              <a:ext cx="871538" cy="236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 b="1"/>
                <a:t>Meiosis </a:t>
              </a:r>
              <a:r>
                <a:rPr lang="en-US" altLang="en-US" sz="1400" b="1">
                  <a:latin typeface="Times" pitchFamily="84" charset="0"/>
                </a:rPr>
                <a:t>II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941457" y="5578702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Haploid</a:t>
            </a:r>
          </a:p>
          <a:p>
            <a:pPr algn="ctr"/>
            <a:r>
              <a:rPr lang="en-US" sz="3600" dirty="0"/>
              <a:t>Gametes</a:t>
            </a:r>
          </a:p>
        </p:txBody>
      </p:sp>
    </p:spTree>
    <p:extLst>
      <p:ext uri="{BB962C8B-B14F-4D97-AF65-F5344CB8AC3E}">
        <p14:creationId xmlns:p14="http://schemas.microsoft.com/office/powerpoint/2010/main" val="3395759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2" grpId="0"/>
      <p:bldP spid="16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97158" y="0"/>
            <a:ext cx="6378575" cy="6261100"/>
            <a:chOff x="1389063" y="136525"/>
            <a:chExt cx="6378575" cy="6261100"/>
          </a:xfrm>
        </p:grpSpPr>
        <p:pic>
          <p:nvPicPr>
            <p:cNvPr id="195586" name="Picture 35" descr="11_09CoinToss-U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5198"/>
            <a:stretch/>
          </p:blipFill>
          <p:spPr bwMode="auto">
            <a:xfrm>
              <a:off x="1389063" y="136525"/>
              <a:ext cx="6365875" cy="974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5589" name="Text Box 31"/>
            <p:cNvSpPr txBox="1">
              <a:spLocks noChangeArrowheads="1"/>
            </p:cNvSpPr>
            <p:nvPr/>
          </p:nvSpPr>
          <p:spPr bwMode="auto">
            <a:xfrm>
              <a:off x="5713413" y="2574925"/>
              <a:ext cx="122237" cy="282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endParaRPr lang="en-US" altLang="en-US" sz="1800" b="1" dirty="0"/>
            </a:p>
          </p:txBody>
        </p:sp>
        <p:sp>
          <p:nvSpPr>
            <p:cNvPr id="195594" name="Text Box 31"/>
            <p:cNvSpPr txBox="1">
              <a:spLocks noChangeArrowheads="1"/>
            </p:cNvSpPr>
            <p:nvPr/>
          </p:nvSpPr>
          <p:spPr bwMode="auto">
            <a:xfrm>
              <a:off x="1601788" y="601663"/>
              <a:ext cx="1878012" cy="509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95000"/>
                </a:lnSpc>
              </a:pPr>
              <a:r>
                <a:rPr lang="en-US" altLang="en-US" sz="1800" b="1" dirty="0"/>
                <a:t>Segregation of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en-US" sz="1800" b="1" dirty="0"/>
                <a:t>alleles into eggs</a:t>
              </a:r>
            </a:p>
          </p:txBody>
        </p:sp>
        <p:sp>
          <p:nvSpPr>
            <p:cNvPr id="195602" name="Text Box 31"/>
            <p:cNvSpPr txBox="1">
              <a:spLocks noChangeArrowheads="1"/>
            </p:cNvSpPr>
            <p:nvPr/>
          </p:nvSpPr>
          <p:spPr bwMode="auto">
            <a:xfrm>
              <a:off x="5748338" y="603250"/>
              <a:ext cx="2019300" cy="509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95000"/>
                </a:lnSpc>
              </a:pPr>
              <a:r>
                <a:rPr lang="en-US" altLang="en-US" sz="1800" b="1"/>
                <a:t>Segregation of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en-US" sz="1800" b="1"/>
                <a:t>alleles into sperm</a:t>
              </a:r>
            </a:p>
          </p:txBody>
        </p:sp>
        <p:sp>
          <p:nvSpPr>
            <p:cNvPr id="195603" name="Text Box 31"/>
            <p:cNvSpPr txBox="1">
              <a:spLocks noChangeArrowheads="1"/>
            </p:cNvSpPr>
            <p:nvPr/>
          </p:nvSpPr>
          <p:spPr bwMode="auto">
            <a:xfrm>
              <a:off x="2370138" y="273050"/>
              <a:ext cx="306387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800" b="1" i="1"/>
                <a:t>Rr</a:t>
              </a:r>
              <a:endParaRPr lang="en-US" altLang="en-US" sz="1800" b="1"/>
            </a:p>
          </p:txBody>
        </p:sp>
        <p:sp>
          <p:nvSpPr>
            <p:cNvPr id="195604" name="Text Box 31"/>
            <p:cNvSpPr txBox="1">
              <a:spLocks noChangeArrowheads="1"/>
            </p:cNvSpPr>
            <p:nvPr/>
          </p:nvSpPr>
          <p:spPr bwMode="auto">
            <a:xfrm>
              <a:off x="6697663" y="276225"/>
              <a:ext cx="306387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800" b="1" i="1"/>
                <a:t>Rr</a:t>
              </a:r>
              <a:endParaRPr lang="en-US" altLang="en-US" sz="1800" b="1"/>
            </a:p>
          </p:txBody>
        </p:sp>
        <p:sp>
          <p:nvSpPr>
            <p:cNvPr id="195605" name="Text Box 31"/>
            <p:cNvSpPr txBox="1">
              <a:spLocks noChangeArrowheads="1"/>
            </p:cNvSpPr>
            <p:nvPr/>
          </p:nvSpPr>
          <p:spPr bwMode="auto">
            <a:xfrm>
              <a:off x="4670425" y="266700"/>
              <a:ext cx="155575" cy="325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800" b="1">
                  <a:sym typeface="Symbol" pitchFamily="84" charset="2"/>
                </a:rPr>
                <a:t></a:t>
              </a:r>
              <a:endParaRPr lang="en-US" altLang="en-US" sz="1800" b="1"/>
            </a:p>
          </p:txBody>
        </p:sp>
        <p:sp>
          <p:nvSpPr>
            <p:cNvPr id="195611" name="Text Box 31"/>
            <p:cNvSpPr txBox="1">
              <a:spLocks noChangeArrowheads="1"/>
            </p:cNvSpPr>
            <p:nvPr/>
          </p:nvSpPr>
          <p:spPr bwMode="auto">
            <a:xfrm>
              <a:off x="3798888" y="6151563"/>
              <a:ext cx="231775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altLang="en-US" sz="1800" b="1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697158" y="0"/>
            <a:ext cx="6378575" cy="6629400"/>
            <a:chOff x="2697158" y="0"/>
            <a:chExt cx="6378575" cy="6629400"/>
          </a:xfrm>
        </p:grpSpPr>
        <p:grpSp>
          <p:nvGrpSpPr>
            <p:cNvPr id="38" name="Group 37"/>
            <p:cNvGrpSpPr/>
            <p:nvPr/>
          </p:nvGrpSpPr>
          <p:grpSpPr>
            <a:xfrm>
              <a:off x="2697158" y="0"/>
              <a:ext cx="6378575" cy="6434138"/>
              <a:chOff x="2697158" y="0"/>
              <a:chExt cx="6378575" cy="6434138"/>
            </a:xfrm>
          </p:grpSpPr>
          <p:pic>
            <p:nvPicPr>
              <p:cNvPr id="40" name="Picture 35" descr="11_09CoinToss-U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2290"/>
              <a:stretch>
                <a:fillRect/>
              </a:stretch>
            </p:blipFill>
            <p:spPr bwMode="auto">
              <a:xfrm>
                <a:off x="2697158" y="0"/>
                <a:ext cx="6365875" cy="6434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1" name="Text Box 31"/>
              <p:cNvSpPr txBox="1">
                <a:spLocks noChangeArrowheads="1"/>
              </p:cNvSpPr>
              <p:nvPr/>
            </p:nvSpPr>
            <p:spPr bwMode="auto">
              <a:xfrm>
                <a:off x="5235570" y="2443163"/>
                <a:ext cx="219075" cy="258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 i="1"/>
                  <a:t>R</a:t>
                </a:r>
                <a:endParaRPr lang="en-US" altLang="en-US" sz="1800" b="1"/>
              </a:p>
            </p:txBody>
          </p:sp>
          <p:sp>
            <p:nvSpPr>
              <p:cNvPr id="42" name="Text Box 31"/>
              <p:cNvSpPr txBox="1">
                <a:spLocks noChangeArrowheads="1"/>
              </p:cNvSpPr>
              <p:nvPr/>
            </p:nvSpPr>
            <p:spPr bwMode="auto">
              <a:xfrm>
                <a:off x="7021508" y="2438400"/>
                <a:ext cx="122237" cy="282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 i="1"/>
                  <a:t>r</a:t>
                </a:r>
                <a:endParaRPr lang="en-US" altLang="en-US" sz="1800" b="1"/>
              </a:p>
            </p:txBody>
          </p:sp>
          <p:sp>
            <p:nvSpPr>
              <p:cNvPr id="43" name="Text Box 31"/>
              <p:cNvSpPr txBox="1">
                <a:spLocks noChangeArrowheads="1"/>
              </p:cNvSpPr>
              <p:nvPr/>
            </p:nvSpPr>
            <p:spPr bwMode="auto">
              <a:xfrm>
                <a:off x="3778245" y="3741738"/>
                <a:ext cx="187325" cy="2365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 i="1"/>
                  <a:t>R</a:t>
                </a:r>
                <a:endParaRPr lang="en-US" altLang="en-US" sz="1800" b="1"/>
              </a:p>
            </p:txBody>
          </p:sp>
          <p:sp>
            <p:nvSpPr>
              <p:cNvPr id="44" name="Text Box 31"/>
              <p:cNvSpPr txBox="1">
                <a:spLocks noChangeArrowheads="1"/>
              </p:cNvSpPr>
              <p:nvPr/>
            </p:nvSpPr>
            <p:spPr bwMode="auto">
              <a:xfrm>
                <a:off x="3813170" y="5418138"/>
                <a:ext cx="128588" cy="2190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 i="1"/>
                  <a:t>r</a:t>
                </a:r>
                <a:endParaRPr lang="en-US" altLang="en-US" sz="1800" b="1"/>
              </a:p>
            </p:txBody>
          </p:sp>
          <p:sp>
            <p:nvSpPr>
              <p:cNvPr id="45" name="Text Box 31"/>
              <p:cNvSpPr txBox="1">
                <a:spLocks noChangeArrowheads="1"/>
              </p:cNvSpPr>
              <p:nvPr/>
            </p:nvSpPr>
            <p:spPr bwMode="auto">
              <a:xfrm>
                <a:off x="4926008" y="3381375"/>
                <a:ext cx="176212" cy="231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 i="1"/>
                  <a:t>R</a:t>
                </a:r>
                <a:endParaRPr lang="en-US" altLang="en-US" sz="1800" b="1"/>
              </a:p>
            </p:txBody>
          </p:sp>
          <p:sp>
            <p:nvSpPr>
              <p:cNvPr id="46" name="Text Box 31"/>
              <p:cNvSpPr txBox="1">
                <a:spLocks noChangeArrowheads="1"/>
              </p:cNvSpPr>
              <p:nvPr/>
            </p:nvSpPr>
            <p:spPr bwMode="auto">
              <a:xfrm>
                <a:off x="7043733" y="3679825"/>
                <a:ext cx="150812" cy="279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 i="1"/>
                  <a:t>r</a:t>
                </a:r>
                <a:endParaRPr lang="en-US" altLang="en-US" sz="1800" b="1"/>
              </a:p>
            </p:txBody>
          </p:sp>
          <p:sp>
            <p:nvSpPr>
              <p:cNvPr id="47" name="Text Box 31"/>
              <p:cNvSpPr txBox="1">
                <a:spLocks noChangeArrowheads="1"/>
              </p:cNvSpPr>
              <p:nvPr/>
            </p:nvSpPr>
            <p:spPr bwMode="auto">
              <a:xfrm>
                <a:off x="2909883" y="465138"/>
                <a:ext cx="1878012" cy="5095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95000"/>
                  </a:lnSpc>
                </a:pPr>
                <a:r>
                  <a:rPr lang="en-US" altLang="en-US" sz="1800" b="1"/>
                  <a:t>Segregation of</a:t>
                </a:r>
              </a:p>
              <a:p>
                <a:pPr algn="ctr">
                  <a:lnSpc>
                    <a:spcPct val="95000"/>
                  </a:lnSpc>
                </a:pPr>
                <a:r>
                  <a:rPr lang="en-US" altLang="en-US" sz="1800" b="1"/>
                  <a:t>alleles into eggs</a:t>
                </a:r>
              </a:p>
            </p:txBody>
          </p:sp>
          <p:sp>
            <p:nvSpPr>
              <p:cNvPr id="48" name="Text Box 31"/>
              <p:cNvSpPr txBox="1">
                <a:spLocks noChangeArrowheads="1"/>
              </p:cNvSpPr>
              <p:nvPr/>
            </p:nvSpPr>
            <p:spPr bwMode="auto">
              <a:xfrm>
                <a:off x="2862258" y="4557713"/>
                <a:ext cx="587375" cy="260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/>
                  <a:t>Eggs</a:t>
                </a:r>
              </a:p>
            </p:txBody>
          </p:sp>
          <p:sp>
            <p:nvSpPr>
              <p:cNvPr id="49" name="Text Box 31"/>
              <p:cNvSpPr txBox="1">
                <a:spLocks noChangeArrowheads="1"/>
              </p:cNvSpPr>
              <p:nvPr/>
            </p:nvSpPr>
            <p:spPr bwMode="auto">
              <a:xfrm>
                <a:off x="5659433" y="1876425"/>
                <a:ext cx="784225" cy="260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/>
                  <a:t>Sperm</a:t>
                </a:r>
              </a:p>
            </p:txBody>
          </p:sp>
          <p:sp>
            <p:nvSpPr>
              <p:cNvPr id="50" name="Text Box 31"/>
              <p:cNvSpPr txBox="1">
                <a:spLocks noChangeArrowheads="1"/>
              </p:cNvSpPr>
              <p:nvPr/>
            </p:nvSpPr>
            <p:spPr bwMode="auto">
              <a:xfrm>
                <a:off x="5102220" y="4356100"/>
                <a:ext cx="231775" cy="246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sz="1800" b="1"/>
                  <a:t>¼</a:t>
                </a:r>
              </a:p>
            </p:txBody>
          </p:sp>
          <p:sp>
            <p:nvSpPr>
              <p:cNvPr id="51" name="Text Box 31"/>
              <p:cNvSpPr txBox="1">
                <a:spLocks noChangeArrowheads="1"/>
              </p:cNvSpPr>
              <p:nvPr/>
            </p:nvSpPr>
            <p:spPr bwMode="auto">
              <a:xfrm>
                <a:off x="4679945" y="2468563"/>
                <a:ext cx="280988" cy="2936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sz="1800" b="1"/>
                  <a:t>½</a:t>
                </a:r>
              </a:p>
            </p:txBody>
          </p:sp>
          <p:sp>
            <p:nvSpPr>
              <p:cNvPr id="52" name="Text Box 31"/>
              <p:cNvSpPr txBox="1">
                <a:spLocks noChangeArrowheads="1"/>
              </p:cNvSpPr>
              <p:nvPr/>
            </p:nvSpPr>
            <p:spPr bwMode="auto">
              <a:xfrm>
                <a:off x="6430958" y="2468563"/>
                <a:ext cx="280987" cy="2936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sz="1800" b="1"/>
                  <a:t>½</a:t>
                </a:r>
              </a:p>
            </p:txBody>
          </p:sp>
          <p:sp>
            <p:nvSpPr>
              <p:cNvPr id="53" name="Text Box 31"/>
              <p:cNvSpPr txBox="1">
                <a:spLocks noChangeArrowheads="1"/>
              </p:cNvSpPr>
              <p:nvPr/>
            </p:nvSpPr>
            <p:spPr bwMode="auto">
              <a:xfrm>
                <a:off x="3225795" y="3749675"/>
                <a:ext cx="228600" cy="242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sz="1800" b="1"/>
                  <a:t>½</a:t>
                </a:r>
              </a:p>
            </p:txBody>
          </p:sp>
          <p:sp>
            <p:nvSpPr>
              <p:cNvPr id="54" name="Text Box 31"/>
              <p:cNvSpPr txBox="1">
                <a:spLocks noChangeArrowheads="1"/>
              </p:cNvSpPr>
              <p:nvPr/>
            </p:nvSpPr>
            <p:spPr bwMode="auto">
              <a:xfrm>
                <a:off x="3227383" y="5438775"/>
                <a:ext cx="228600" cy="242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sz="1800" b="1"/>
                  <a:t>½</a:t>
                </a:r>
              </a:p>
            </p:txBody>
          </p:sp>
          <p:sp>
            <p:nvSpPr>
              <p:cNvPr id="55" name="Text Box 31"/>
              <p:cNvSpPr txBox="1">
                <a:spLocks noChangeArrowheads="1"/>
              </p:cNvSpPr>
              <p:nvPr/>
            </p:nvSpPr>
            <p:spPr bwMode="auto">
              <a:xfrm>
                <a:off x="7056433" y="466725"/>
                <a:ext cx="2019300" cy="5095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95000"/>
                  </a:lnSpc>
                </a:pPr>
                <a:r>
                  <a:rPr lang="en-US" altLang="en-US" sz="1800" b="1"/>
                  <a:t>Segregation of</a:t>
                </a:r>
              </a:p>
              <a:p>
                <a:pPr algn="ctr">
                  <a:lnSpc>
                    <a:spcPct val="95000"/>
                  </a:lnSpc>
                </a:pPr>
                <a:r>
                  <a:rPr lang="en-US" altLang="en-US" sz="1800" b="1"/>
                  <a:t>alleles into sperm</a:t>
                </a:r>
              </a:p>
            </p:txBody>
          </p:sp>
          <p:sp>
            <p:nvSpPr>
              <p:cNvPr id="56" name="Text Box 31"/>
              <p:cNvSpPr txBox="1">
                <a:spLocks noChangeArrowheads="1"/>
              </p:cNvSpPr>
              <p:nvPr/>
            </p:nvSpPr>
            <p:spPr bwMode="auto">
              <a:xfrm>
                <a:off x="3678233" y="136525"/>
                <a:ext cx="306387" cy="2778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 i="1"/>
                  <a:t>Rr</a:t>
                </a:r>
                <a:endParaRPr lang="en-US" altLang="en-US" sz="1800" b="1"/>
              </a:p>
            </p:txBody>
          </p:sp>
          <p:sp>
            <p:nvSpPr>
              <p:cNvPr id="57" name="Text Box 31"/>
              <p:cNvSpPr txBox="1">
                <a:spLocks noChangeArrowheads="1"/>
              </p:cNvSpPr>
              <p:nvPr/>
            </p:nvSpPr>
            <p:spPr bwMode="auto">
              <a:xfrm>
                <a:off x="8005758" y="139700"/>
                <a:ext cx="306387" cy="2778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 i="1"/>
                  <a:t>Rr</a:t>
                </a:r>
                <a:endParaRPr lang="en-US" altLang="en-US" sz="1800" b="1"/>
              </a:p>
            </p:txBody>
          </p:sp>
          <p:sp>
            <p:nvSpPr>
              <p:cNvPr id="58" name="Text Box 31"/>
              <p:cNvSpPr txBox="1">
                <a:spLocks noChangeArrowheads="1"/>
              </p:cNvSpPr>
              <p:nvPr/>
            </p:nvSpPr>
            <p:spPr bwMode="auto">
              <a:xfrm>
                <a:off x="5978520" y="130175"/>
                <a:ext cx="155575" cy="325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>
                    <a:sym typeface="Symbol" pitchFamily="84" charset="2"/>
                  </a:rPr>
                  <a:t></a:t>
                </a:r>
                <a:endParaRPr lang="en-US" altLang="en-US" sz="1800" b="1"/>
              </a:p>
            </p:txBody>
          </p:sp>
          <p:sp>
            <p:nvSpPr>
              <p:cNvPr id="59" name="Text Box 31"/>
              <p:cNvSpPr txBox="1">
                <a:spLocks noChangeArrowheads="1"/>
              </p:cNvSpPr>
              <p:nvPr/>
            </p:nvSpPr>
            <p:spPr bwMode="auto">
              <a:xfrm>
                <a:off x="5322883" y="3681413"/>
                <a:ext cx="176212" cy="231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 i="1"/>
                  <a:t>R</a:t>
                </a:r>
                <a:endParaRPr lang="en-US" altLang="en-US" sz="1800" b="1"/>
              </a:p>
            </p:txBody>
          </p:sp>
          <p:sp>
            <p:nvSpPr>
              <p:cNvPr id="60" name="Text Box 31"/>
              <p:cNvSpPr txBox="1">
                <a:spLocks noChangeArrowheads="1"/>
              </p:cNvSpPr>
              <p:nvPr/>
            </p:nvSpPr>
            <p:spPr bwMode="auto">
              <a:xfrm>
                <a:off x="6615108" y="3379788"/>
                <a:ext cx="176212" cy="231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 i="1"/>
                  <a:t>R</a:t>
                </a:r>
                <a:endParaRPr lang="en-US" altLang="en-US" sz="1800" b="1"/>
              </a:p>
            </p:txBody>
          </p:sp>
          <p:sp>
            <p:nvSpPr>
              <p:cNvPr id="61" name="Text Box 31"/>
              <p:cNvSpPr txBox="1">
                <a:spLocks noChangeArrowheads="1"/>
              </p:cNvSpPr>
              <p:nvPr/>
            </p:nvSpPr>
            <p:spPr bwMode="auto">
              <a:xfrm>
                <a:off x="6791320" y="4354513"/>
                <a:ext cx="231775" cy="246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sz="1800" b="1"/>
                  <a:t>¼</a:t>
                </a:r>
              </a:p>
            </p:txBody>
          </p:sp>
          <p:sp>
            <p:nvSpPr>
              <p:cNvPr id="62" name="Text Box 31"/>
              <p:cNvSpPr txBox="1">
                <a:spLocks noChangeArrowheads="1"/>
              </p:cNvSpPr>
              <p:nvPr/>
            </p:nvSpPr>
            <p:spPr bwMode="auto">
              <a:xfrm>
                <a:off x="4964108" y="5045075"/>
                <a:ext cx="138112" cy="231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 i="1"/>
                  <a:t>r</a:t>
                </a:r>
                <a:endParaRPr lang="en-US" altLang="en-US" sz="1800" b="1"/>
              </a:p>
            </p:txBody>
          </p:sp>
          <p:sp>
            <p:nvSpPr>
              <p:cNvPr id="63" name="Text Box 31"/>
              <p:cNvSpPr txBox="1">
                <a:spLocks noChangeArrowheads="1"/>
              </p:cNvSpPr>
              <p:nvPr/>
            </p:nvSpPr>
            <p:spPr bwMode="auto">
              <a:xfrm>
                <a:off x="7038970" y="5338763"/>
                <a:ext cx="150813" cy="279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 i="1"/>
                  <a:t>r</a:t>
                </a:r>
                <a:endParaRPr lang="en-US" altLang="en-US" sz="1800" b="1"/>
              </a:p>
            </p:txBody>
          </p:sp>
          <p:sp>
            <p:nvSpPr>
              <p:cNvPr id="64" name="Text Box 31"/>
              <p:cNvSpPr txBox="1">
                <a:spLocks noChangeArrowheads="1"/>
              </p:cNvSpPr>
              <p:nvPr/>
            </p:nvSpPr>
            <p:spPr bwMode="auto">
              <a:xfrm>
                <a:off x="5106983" y="6015038"/>
                <a:ext cx="231775" cy="246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sz="1800" b="1"/>
                  <a:t>¼</a:t>
                </a:r>
              </a:p>
            </p:txBody>
          </p:sp>
          <p:sp>
            <p:nvSpPr>
              <p:cNvPr id="65" name="Text Box 31"/>
              <p:cNvSpPr txBox="1">
                <a:spLocks noChangeArrowheads="1"/>
              </p:cNvSpPr>
              <p:nvPr/>
            </p:nvSpPr>
            <p:spPr bwMode="auto">
              <a:xfrm>
                <a:off x="5318120" y="5340350"/>
                <a:ext cx="176213" cy="231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 i="1"/>
                  <a:t>R</a:t>
                </a:r>
                <a:endParaRPr lang="en-US" altLang="en-US" sz="1800" b="1"/>
              </a:p>
            </p:txBody>
          </p:sp>
          <p:sp>
            <p:nvSpPr>
              <p:cNvPr id="66" name="Text Box 31"/>
              <p:cNvSpPr txBox="1">
                <a:spLocks noChangeArrowheads="1"/>
              </p:cNvSpPr>
              <p:nvPr/>
            </p:nvSpPr>
            <p:spPr bwMode="auto">
              <a:xfrm>
                <a:off x="6657970" y="5038725"/>
                <a:ext cx="133350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 i="1"/>
                  <a:t>r</a:t>
                </a:r>
                <a:endParaRPr lang="en-US" altLang="en-US" sz="1800" b="1"/>
              </a:p>
            </p:txBody>
          </p:sp>
          <p:sp>
            <p:nvSpPr>
              <p:cNvPr id="67" name="Text Box 31"/>
              <p:cNvSpPr txBox="1">
                <a:spLocks noChangeArrowheads="1"/>
              </p:cNvSpPr>
              <p:nvPr/>
            </p:nvSpPr>
            <p:spPr bwMode="auto">
              <a:xfrm>
                <a:off x="6786558" y="6013450"/>
                <a:ext cx="231775" cy="246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sz="1800" b="1"/>
                  <a:t>¼</a:t>
                </a:r>
              </a:p>
            </p:txBody>
          </p:sp>
        </p:grpSp>
        <p:sp>
          <p:nvSpPr>
            <p:cNvPr id="39" name="Rectangle 38"/>
            <p:cNvSpPr/>
            <p:nvPr/>
          </p:nvSpPr>
          <p:spPr>
            <a:xfrm>
              <a:off x="4267200" y="3048000"/>
              <a:ext cx="3738558" cy="3581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8" name="Oval 67"/>
          <p:cNvSpPr/>
          <p:nvPr/>
        </p:nvSpPr>
        <p:spPr>
          <a:xfrm>
            <a:off x="4267200" y="2136775"/>
            <a:ext cx="765964" cy="835025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844401" y="3495675"/>
            <a:ext cx="765964" cy="835025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Group 69"/>
          <p:cNvGrpSpPr/>
          <p:nvPr/>
        </p:nvGrpSpPr>
        <p:grpSpPr>
          <a:xfrm>
            <a:off x="2743200" y="152400"/>
            <a:ext cx="6378575" cy="6434138"/>
            <a:chOff x="2697158" y="0"/>
            <a:chExt cx="6378575" cy="6434138"/>
          </a:xfrm>
        </p:grpSpPr>
        <p:grpSp>
          <p:nvGrpSpPr>
            <p:cNvPr id="71" name="Group 70"/>
            <p:cNvGrpSpPr/>
            <p:nvPr/>
          </p:nvGrpSpPr>
          <p:grpSpPr>
            <a:xfrm>
              <a:off x="2697158" y="0"/>
              <a:ext cx="6378575" cy="6434138"/>
              <a:chOff x="1389063" y="136525"/>
              <a:chExt cx="6378575" cy="6434138"/>
            </a:xfrm>
          </p:grpSpPr>
          <p:pic>
            <p:nvPicPr>
              <p:cNvPr id="75" name="Picture 35" descr="11_09CoinToss-U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2290"/>
              <a:stretch>
                <a:fillRect/>
              </a:stretch>
            </p:blipFill>
            <p:spPr bwMode="auto">
              <a:xfrm>
                <a:off x="1389063" y="136525"/>
                <a:ext cx="6365875" cy="6434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6" name="Text Box 31"/>
              <p:cNvSpPr txBox="1">
                <a:spLocks noChangeArrowheads="1"/>
              </p:cNvSpPr>
              <p:nvPr/>
            </p:nvSpPr>
            <p:spPr bwMode="auto">
              <a:xfrm>
                <a:off x="3927475" y="2579688"/>
                <a:ext cx="219075" cy="258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 i="1"/>
                  <a:t>R</a:t>
                </a:r>
                <a:endParaRPr lang="en-US" altLang="en-US" sz="1800" b="1"/>
              </a:p>
            </p:txBody>
          </p:sp>
          <p:sp>
            <p:nvSpPr>
              <p:cNvPr id="77" name="Text Box 31"/>
              <p:cNvSpPr txBox="1">
                <a:spLocks noChangeArrowheads="1"/>
              </p:cNvSpPr>
              <p:nvPr/>
            </p:nvSpPr>
            <p:spPr bwMode="auto">
              <a:xfrm>
                <a:off x="5713413" y="2574925"/>
                <a:ext cx="122237" cy="282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 i="1"/>
                  <a:t>r</a:t>
                </a:r>
                <a:endParaRPr lang="en-US" altLang="en-US" sz="1800" b="1"/>
              </a:p>
            </p:txBody>
          </p:sp>
          <p:sp>
            <p:nvSpPr>
              <p:cNvPr id="78" name="Text Box 31"/>
              <p:cNvSpPr txBox="1">
                <a:spLocks noChangeArrowheads="1"/>
              </p:cNvSpPr>
              <p:nvPr/>
            </p:nvSpPr>
            <p:spPr bwMode="auto">
              <a:xfrm>
                <a:off x="2470150" y="3878263"/>
                <a:ext cx="187325" cy="2365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 i="1"/>
                  <a:t>R</a:t>
                </a:r>
                <a:endParaRPr lang="en-US" altLang="en-US" sz="1800" b="1"/>
              </a:p>
            </p:txBody>
          </p:sp>
          <p:sp>
            <p:nvSpPr>
              <p:cNvPr id="79" name="Text Box 31"/>
              <p:cNvSpPr txBox="1">
                <a:spLocks noChangeArrowheads="1"/>
              </p:cNvSpPr>
              <p:nvPr/>
            </p:nvSpPr>
            <p:spPr bwMode="auto">
              <a:xfrm>
                <a:off x="2505075" y="5554663"/>
                <a:ext cx="128588" cy="2190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 i="1"/>
                  <a:t>r</a:t>
                </a:r>
                <a:endParaRPr lang="en-US" altLang="en-US" sz="1800" b="1"/>
              </a:p>
            </p:txBody>
          </p:sp>
          <p:sp>
            <p:nvSpPr>
              <p:cNvPr id="80" name="Text Box 31"/>
              <p:cNvSpPr txBox="1">
                <a:spLocks noChangeArrowheads="1"/>
              </p:cNvSpPr>
              <p:nvPr/>
            </p:nvSpPr>
            <p:spPr bwMode="auto">
              <a:xfrm>
                <a:off x="3617913" y="3517900"/>
                <a:ext cx="176212" cy="231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 i="1"/>
                  <a:t>R</a:t>
                </a:r>
                <a:endParaRPr lang="en-US" altLang="en-US" sz="1800" b="1"/>
              </a:p>
            </p:txBody>
          </p:sp>
          <p:sp>
            <p:nvSpPr>
              <p:cNvPr id="81" name="Text Box 31"/>
              <p:cNvSpPr txBox="1">
                <a:spLocks noChangeArrowheads="1"/>
              </p:cNvSpPr>
              <p:nvPr/>
            </p:nvSpPr>
            <p:spPr bwMode="auto">
              <a:xfrm>
                <a:off x="5735638" y="3816350"/>
                <a:ext cx="150812" cy="279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 i="1"/>
                  <a:t>r</a:t>
                </a:r>
                <a:endParaRPr lang="en-US" altLang="en-US" sz="1800" b="1"/>
              </a:p>
            </p:txBody>
          </p:sp>
          <p:sp>
            <p:nvSpPr>
              <p:cNvPr id="82" name="Text Box 31"/>
              <p:cNvSpPr txBox="1">
                <a:spLocks noChangeArrowheads="1"/>
              </p:cNvSpPr>
              <p:nvPr/>
            </p:nvSpPr>
            <p:spPr bwMode="auto">
              <a:xfrm>
                <a:off x="1601788" y="601663"/>
                <a:ext cx="1878012" cy="5095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95000"/>
                  </a:lnSpc>
                </a:pPr>
                <a:r>
                  <a:rPr lang="en-US" altLang="en-US" sz="1800" b="1" dirty="0"/>
                  <a:t>Segregation of</a:t>
                </a:r>
              </a:p>
              <a:p>
                <a:pPr algn="ctr">
                  <a:lnSpc>
                    <a:spcPct val="95000"/>
                  </a:lnSpc>
                </a:pPr>
                <a:r>
                  <a:rPr lang="en-US" altLang="en-US" sz="1800" b="1" dirty="0"/>
                  <a:t>alleles into eggs</a:t>
                </a:r>
              </a:p>
            </p:txBody>
          </p:sp>
          <p:sp>
            <p:nvSpPr>
              <p:cNvPr id="83" name="Text Box 31"/>
              <p:cNvSpPr txBox="1">
                <a:spLocks noChangeArrowheads="1"/>
              </p:cNvSpPr>
              <p:nvPr/>
            </p:nvSpPr>
            <p:spPr bwMode="auto">
              <a:xfrm>
                <a:off x="1554163" y="4694238"/>
                <a:ext cx="587375" cy="260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/>
                  <a:t>Eggs</a:t>
                </a:r>
              </a:p>
            </p:txBody>
          </p:sp>
          <p:sp>
            <p:nvSpPr>
              <p:cNvPr id="84" name="Text Box 31"/>
              <p:cNvSpPr txBox="1">
                <a:spLocks noChangeArrowheads="1"/>
              </p:cNvSpPr>
              <p:nvPr/>
            </p:nvSpPr>
            <p:spPr bwMode="auto">
              <a:xfrm>
                <a:off x="4351338" y="2012950"/>
                <a:ext cx="784225" cy="260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/>
                  <a:t>Sperm</a:t>
                </a:r>
              </a:p>
            </p:txBody>
          </p:sp>
          <p:sp>
            <p:nvSpPr>
              <p:cNvPr id="85" name="Text Box 31"/>
              <p:cNvSpPr txBox="1">
                <a:spLocks noChangeArrowheads="1"/>
              </p:cNvSpPr>
              <p:nvPr/>
            </p:nvSpPr>
            <p:spPr bwMode="auto">
              <a:xfrm>
                <a:off x="3794125" y="4492625"/>
                <a:ext cx="231775" cy="246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sz="1800" b="1"/>
                  <a:t>¼</a:t>
                </a:r>
              </a:p>
            </p:txBody>
          </p:sp>
          <p:sp>
            <p:nvSpPr>
              <p:cNvPr id="86" name="Text Box 31"/>
              <p:cNvSpPr txBox="1">
                <a:spLocks noChangeArrowheads="1"/>
              </p:cNvSpPr>
              <p:nvPr/>
            </p:nvSpPr>
            <p:spPr bwMode="auto">
              <a:xfrm>
                <a:off x="3371850" y="2605088"/>
                <a:ext cx="280988" cy="2936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sz="1800" b="1"/>
                  <a:t>½</a:t>
                </a:r>
              </a:p>
            </p:txBody>
          </p:sp>
          <p:sp>
            <p:nvSpPr>
              <p:cNvPr id="87" name="Text Box 31"/>
              <p:cNvSpPr txBox="1">
                <a:spLocks noChangeArrowheads="1"/>
              </p:cNvSpPr>
              <p:nvPr/>
            </p:nvSpPr>
            <p:spPr bwMode="auto">
              <a:xfrm>
                <a:off x="5122863" y="2605088"/>
                <a:ext cx="280987" cy="2936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sz="1800" b="1"/>
                  <a:t>½</a:t>
                </a:r>
              </a:p>
            </p:txBody>
          </p:sp>
          <p:sp>
            <p:nvSpPr>
              <p:cNvPr id="88" name="Text Box 31"/>
              <p:cNvSpPr txBox="1">
                <a:spLocks noChangeArrowheads="1"/>
              </p:cNvSpPr>
              <p:nvPr/>
            </p:nvSpPr>
            <p:spPr bwMode="auto">
              <a:xfrm>
                <a:off x="1917700" y="3886200"/>
                <a:ext cx="228600" cy="242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sz="1800" b="1"/>
                  <a:t>½</a:t>
                </a:r>
              </a:p>
            </p:txBody>
          </p:sp>
          <p:sp>
            <p:nvSpPr>
              <p:cNvPr id="89" name="Text Box 31"/>
              <p:cNvSpPr txBox="1">
                <a:spLocks noChangeArrowheads="1"/>
              </p:cNvSpPr>
              <p:nvPr/>
            </p:nvSpPr>
            <p:spPr bwMode="auto">
              <a:xfrm>
                <a:off x="1919288" y="5575300"/>
                <a:ext cx="228600" cy="242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sz="1800" b="1"/>
                  <a:t>½</a:t>
                </a:r>
              </a:p>
            </p:txBody>
          </p:sp>
          <p:sp>
            <p:nvSpPr>
              <p:cNvPr id="90" name="Text Box 31"/>
              <p:cNvSpPr txBox="1">
                <a:spLocks noChangeArrowheads="1"/>
              </p:cNvSpPr>
              <p:nvPr/>
            </p:nvSpPr>
            <p:spPr bwMode="auto">
              <a:xfrm>
                <a:off x="5748338" y="603250"/>
                <a:ext cx="2019300" cy="5095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95000"/>
                  </a:lnSpc>
                </a:pPr>
                <a:r>
                  <a:rPr lang="en-US" altLang="en-US" sz="1800" b="1" dirty="0"/>
                  <a:t>Segregation of</a:t>
                </a:r>
              </a:p>
              <a:p>
                <a:pPr algn="ctr">
                  <a:lnSpc>
                    <a:spcPct val="95000"/>
                  </a:lnSpc>
                </a:pPr>
                <a:r>
                  <a:rPr lang="en-US" altLang="en-US" sz="1800" b="1" dirty="0"/>
                  <a:t>alleles into sperm</a:t>
                </a:r>
              </a:p>
            </p:txBody>
          </p:sp>
          <p:sp>
            <p:nvSpPr>
              <p:cNvPr id="91" name="Text Box 31"/>
              <p:cNvSpPr txBox="1">
                <a:spLocks noChangeArrowheads="1"/>
              </p:cNvSpPr>
              <p:nvPr/>
            </p:nvSpPr>
            <p:spPr bwMode="auto">
              <a:xfrm>
                <a:off x="2370138" y="273050"/>
                <a:ext cx="306387" cy="2778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 i="1"/>
                  <a:t>Rr</a:t>
                </a:r>
                <a:endParaRPr lang="en-US" altLang="en-US" sz="1800" b="1"/>
              </a:p>
            </p:txBody>
          </p:sp>
          <p:sp>
            <p:nvSpPr>
              <p:cNvPr id="92" name="Text Box 31"/>
              <p:cNvSpPr txBox="1">
                <a:spLocks noChangeArrowheads="1"/>
              </p:cNvSpPr>
              <p:nvPr/>
            </p:nvSpPr>
            <p:spPr bwMode="auto">
              <a:xfrm>
                <a:off x="6697663" y="276225"/>
                <a:ext cx="306387" cy="2778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 i="1"/>
                  <a:t>Rr</a:t>
                </a:r>
                <a:endParaRPr lang="en-US" altLang="en-US" sz="1800" b="1"/>
              </a:p>
            </p:txBody>
          </p:sp>
          <p:sp>
            <p:nvSpPr>
              <p:cNvPr id="93" name="Text Box 31"/>
              <p:cNvSpPr txBox="1">
                <a:spLocks noChangeArrowheads="1"/>
              </p:cNvSpPr>
              <p:nvPr/>
            </p:nvSpPr>
            <p:spPr bwMode="auto">
              <a:xfrm>
                <a:off x="4670425" y="266700"/>
                <a:ext cx="155575" cy="325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>
                    <a:sym typeface="Symbol" pitchFamily="84" charset="2"/>
                  </a:rPr>
                  <a:t></a:t>
                </a:r>
                <a:endParaRPr lang="en-US" altLang="en-US" sz="1800" b="1"/>
              </a:p>
            </p:txBody>
          </p:sp>
          <p:sp>
            <p:nvSpPr>
              <p:cNvPr id="94" name="Text Box 31"/>
              <p:cNvSpPr txBox="1">
                <a:spLocks noChangeArrowheads="1"/>
              </p:cNvSpPr>
              <p:nvPr/>
            </p:nvSpPr>
            <p:spPr bwMode="auto">
              <a:xfrm>
                <a:off x="4014788" y="3817938"/>
                <a:ext cx="176212" cy="231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 i="1"/>
                  <a:t>R</a:t>
                </a:r>
                <a:endParaRPr lang="en-US" altLang="en-US" sz="1800" b="1"/>
              </a:p>
            </p:txBody>
          </p:sp>
          <p:sp>
            <p:nvSpPr>
              <p:cNvPr id="95" name="Text Box 31"/>
              <p:cNvSpPr txBox="1">
                <a:spLocks noChangeArrowheads="1"/>
              </p:cNvSpPr>
              <p:nvPr/>
            </p:nvSpPr>
            <p:spPr bwMode="auto">
              <a:xfrm>
                <a:off x="5307013" y="3516313"/>
                <a:ext cx="176212" cy="231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 i="1"/>
                  <a:t>R</a:t>
                </a:r>
                <a:endParaRPr lang="en-US" altLang="en-US" sz="1800" b="1"/>
              </a:p>
            </p:txBody>
          </p:sp>
          <p:sp>
            <p:nvSpPr>
              <p:cNvPr id="96" name="Text Box 31"/>
              <p:cNvSpPr txBox="1">
                <a:spLocks noChangeArrowheads="1"/>
              </p:cNvSpPr>
              <p:nvPr/>
            </p:nvSpPr>
            <p:spPr bwMode="auto">
              <a:xfrm>
                <a:off x="5483225" y="4491038"/>
                <a:ext cx="231775" cy="246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sz="1800" b="1"/>
                  <a:t>¼</a:t>
                </a:r>
              </a:p>
            </p:txBody>
          </p:sp>
          <p:sp>
            <p:nvSpPr>
              <p:cNvPr id="97" name="Text Box 31"/>
              <p:cNvSpPr txBox="1">
                <a:spLocks noChangeArrowheads="1"/>
              </p:cNvSpPr>
              <p:nvPr/>
            </p:nvSpPr>
            <p:spPr bwMode="auto">
              <a:xfrm>
                <a:off x="3656013" y="5181600"/>
                <a:ext cx="138112" cy="231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 i="1"/>
                  <a:t>r</a:t>
                </a:r>
                <a:endParaRPr lang="en-US" altLang="en-US" sz="1800" b="1"/>
              </a:p>
            </p:txBody>
          </p:sp>
          <p:sp>
            <p:nvSpPr>
              <p:cNvPr id="98" name="Text Box 31"/>
              <p:cNvSpPr txBox="1">
                <a:spLocks noChangeArrowheads="1"/>
              </p:cNvSpPr>
              <p:nvPr/>
            </p:nvSpPr>
            <p:spPr bwMode="auto">
              <a:xfrm>
                <a:off x="5730875" y="5475288"/>
                <a:ext cx="150813" cy="279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 i="1"/>
                  <a:t>r</a:t>
                </a:r>
                <a:endParaRPr lang="en-US" altLang="en-US" sz="1800" b="1"/>
              </a:p>
            </p:txBody>
          </p:sp>
          <p:sp>
            <p:nvSpPr>
              <p:cNvPr id="99" name="Text Box 31"/>
              <p:cNvSpPr txBox="1">
                <a:spLocks noChangeArrowheads="1"/>
              </p:cNvSpPr>
              <p:nvPr/>
            </p:nvSpPr>
            <p:spPr bwMode="auto">
              <a:xfrm>
                <a:off x="3798888" y="6151563"/>
                <a:ext cx="231775" cy="246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sz="1800" b="1"/>
                  <a:t>¼</a:t>
                </a:r>
              </a:p>
            </p:txBody>
          </p:sp>
          <p:sp>
            <p:nvSpPr>
              <p:cNvPr id="100" name="Text Box 31"/>
              <p:cNvSpPr txBox="1">
                <a:spLocks noChangeArrowheads="1"/>
              </p:cNvSpPr>
              <p:nvPr/>
            </p:nvSpPr>
            <p:spPr bwMode="auto">
              <a:xfrm>
                <a:off x="4010025" y="5476875"/>
                <a:ext cx="176213" cy="231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 i="1"/>
                  <a:t>R</a:t>
                </a:r>
                <a:endParaRPr lang="en-US" altLang="en-US" sz="1800" b="1"/>
              </a:p>
            </p:txBody>
          </p:sp>
          <p:sp>
            <p:nvSpPr>
              <p:cNvPr id="101" name="Text Box 31"/>
              <p:cNvSpPr txBox="1">
                <a:spLocks noChangeArrowheads="1"/>
              </p:cNvSpPr>
              <p:nvPr/>
            </p:nvSpPr>
            <p:spPr bwMode="auto">
              <a:xfrm>
                <a:off x="5349875" y="5175250"/>
                <a:ext cx="133350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 i="1"/>
                  <a:t>r</a:t>
                </a:r>
                <a:endParaRPr lang="en-US" altLang="en-US" sz="1800" b="1"/>
              </a:p>
            </p:txBody>
          </p:sp>
          <p:sp>
            <p:nvSpPr>
              <p:cNvPr id="102" name="Text Box 31"/>
              <p:cNvSpPr txBox="1">
                <a:spLocks noChangeArrowheads="1"/>
              </p:cNvSpPr>
              <p:nvPr/>
            </p:nvSpPr>
            <p:spPr bwMode="auto">
              <a:xfrm>
                <a:off x="5478463" y="6149975"/>
                <a:ext cx="231775" cy="246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sz="1800" b="1"/>
                  <a:t>¼</a:t>
                </a:r>
              </a:p>
            </p:txBody>
          </p:sp>
        </p:grpSp>
        <p:sp>
          <p:nvSpPr>
            <p:cNvPr id="72" name="Oval 71"/>
            <p:cNvSpPr/>
            <p:nvPr/>
          </p:nvSpPr>
          <p:spPr>
            <a:xfrm>
              <a:off x="4267200" y="2136775"/>
              <a:ext cx="765964" cy="835025"/>
            </a:xfrm>
            <a:prstGeom prst="ellipse">
              <a:avLst/>
            </a:prstGeom>
            <a:noFill/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2844401" y="3495675"/>
              <a:ext cx="765964" cy="835025"/>
            </a:xfrm>
            <a:prstGeom prst="ellipse">
              <a:avLst/>
            </a:prstGeom>
            <a:noFill/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4820439" y="3992563"/>
              <a:ext cx="765964" cy="835025"/>
            </a:xfrm>
            <a:prstGeom prst="ellipse">
              <a:avLst/>
            </a:prstGeom>
            <a:noFill/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-294892" y="139700"/>
            <a:ext cx="3225796" cy="6677819"/>
          </a:xfrm>
        </p:spPr>
        <p:txBody>
          <a:bodyPr>
            <a:normAutofit fontScale="85000" lnSpcReduction="10000"/>
          </a:bodyPr>
          <a:lstStyle/>
          <a:p>
            <a:r>
              <a:rPr lang="en-US" altLang="en-US" dirty="0"/>
              <a:t>The </a:t>
            </a:r>
            <a:r>
              <a:rPr lang="en-US" altLang="en-US" b="1" dirty="0"/>
              <a:t>multiplication rule</a:t>
            </a:r>
            <a:r>
              <a:rPr lang="en-US" altLang="en-US" dirty="0"/>
              <a:t> states that the probability that two or more independent events will occur together is the product of their individual probabilities.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Ex. (1/2)(1/2)=1/4</a:t>
            </a:r>
          </a:p>
          <a:p>
            <a:r>
              <a:rPr lang="en-US" dirty="0"/>
              <a:t>What is the probability you will get a RR offspring? </a:t>
            </a:r>
          </a:p>
        </p:txBody>
      </p:sp>
    </p:spTree>
    <p:extLst>
      <p:ext uri="{BB962C8B-B14F-4D97-AF65-F5344CB8AC3E}">
        <p14:creationId xmlns:p14="http://schemas.microsoft.com/office/powerpoint/2010/main" val="318272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9" grpId="0" animBg="1"/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97158" y="0"/>
            <a:ext cx="6378575" cy="6434138"/>
            <a:chOff x="1389063" y="136525"/>
            <a:chExt cx="6378575" cy="6434138"/>
          </a:xfrm>
        </p:grpSpPr>
        <p:pic>
          <p:nvPicPr>
            <p:cNvPr id="195586" name="Picture 35" descr="11_09CoinToss-U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90"/>
            <a:stretch>
              <a:fillRect/>
            </a:stretch>
          </p:blipFill>
          <p:spPr bwMode="auto">
            <a:xfrm>
              <a:off x="1389063" y="136525"/>
              <a:ext cx="6365875" cy="6434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5588" name="Text Box 31"/>
            <p:cNvSpPr txBox="1">
              <a:spLocks noChangeArrowheads="1"/>
            </p:cNvSpPr>
            <p:nvPr/>
          </p:nvSpPr>
          <p:spPr bwMode="auto">
            <a:xfrm>
              <a:off x="3927475" y="2579688"/>
              <a:ext cx="219075" cy="258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800" b="1" i="1"/>
                <a:t>R</a:t>
              </a:r>
              <a:endParaRPr lang="en-US" altLang="en-US" sz="1800" b="1"/>
            </a:p>
          </p:txBody>
        </p:sp>
        <p:sp>
          <p:nvSpPr>
            <p:cNvPr id="195589" name="Text Box 31"/>
            <p:cNvSpPr txBox="1">
              <a:spLocks noChangeArrowheads="1"/>
            </p:cNvSpPr>
            <p:nvPr/>
          </p:nvSpPr>
          <p:spPr bwMode="auto">
            <a:xfrm>
              <a:off x="5713413" y="2574925"/>
              <a:ext cx="122237" cy="282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800" b="1" i="1"/>
                <a:t>r</a:t>
              </a:r>
              <a:endParaRPr lang="en-US" altLang="en-US" sz="1800" b="1"/>
            </a:p>
          </p:txBody>
        </p:sp>
        <p:sp>
          <p:nvSpPr>
            <p:cNvPr id="195590" name="Text Box 31"/>
            <p:cNvSpPr txBox="1">
              <a:spLocks noChangeArrowheads="1"/>
            </p:cNvSpPr>
            <p:nvPr/>
          </p:nvSpPr>
          <p:spPr bwMode="auto">
            <a:xfrm>
              <a:off x="2470150" y="3878263"/>
              <a:ext cx="187325" cy="236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800" b="1" i="1"/>
                <a:t>R</a:t>
              </a:r>
              <a:endParaRPr lang="en-US" altLang="en-US" sz="1800" b="1"/>
            </a:p>
          </p:txBody>
        </p:sp>
        <p:sp>
          <p:nvSpPr>
            <p:cNvPr id="195591" name="Text Box 31"/>
            <p:cNvSpPr txBox="1">
              <a:spLocks noChangeArrowheads="1"/>
            </p:cNvSpPr>
            <p:nvPr/>
          </p:nvSpPr>
          <p:spPr bwMode="auto">
            <a:xfrm>
              <a:off x="2505075" y="5554663"/>
              <a:ext cx="128588" cy="219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800" b="1" i="1"/>
                <a:t>r</a:t>
              </a:r>
              <a:endParaRPr lang="en-US" altLang="en-US" sz="1800" b="1"/>
            </a:p>
          </p:txBody>
        </p:sp>
        <p:sp>
          <p:nvSpPr>
            <p:cNvPr id="195592" name="Text Box 31"/>
            <p:cNvSpPr txBox="1">
              <a:spLocks noChangeArrowheads="1"/>
            </p:cNvSpPr>
            <p:nvPr/>
          </p:nvSpPr>
          <p:spPr bwMode="auto">
            <a:xfrm>
              <a:off x="3617913" y="3517900"/>
              <a:ext cx="176212" cy="23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800" b="1" i="1"/>
                <a:t>R</a:t>
              </a:r>
              <a:endParaRPr lang="en-US" altLang="en-US" sz="1800" b="1"/>
            </a:p>
          </p:txBody>
        </p:sp>
        <p:sp>
          <p:nvSpPr>
            <p:cNvPr id="195593" name="Text Box 31"/>
            <p:cNvSpPr txBox="1">
              <a:spLocks noChangeArrowheads="1"/>
            </p:cNvSpPr>
            <p:nvPr/>
          </p:nvSpPr>
          <p:spPr bwMode="auto">
            <a:xfrm>
              <a:off x="5735638" y="3816350"/>
              <a:ext cx="150812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800" b="1" i="1"/>
                <a:t>r</a:t>
              </a:r>
              <a:endParaRPr lang="en-US" altLang="en-US" sz="1800" b="1"/>
            </a:p>
          </p:txBody>
        </p:sp>
        <p:sp>
          <p:nvSpPr>
            <p:cNvPr id="195594" name="Text Box 31"/>
            <p:cNvSpPr txBox="1">
              <a:spLocks noChangeArrowheads="1"/>
            </p:cNvSpPr>
            <p:nvPr/>
          </p:nvSpPr>
          <p:spPr bwMode="auto">
            <a:xfrm>
              <a:off x="1601788" y="601663"/>
              <a:ext cx="1878012" cy="509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95000"/>
                </a:lnSpc>
              </a:pPr>
              <a:r>
                <a:rPr lang="en-US" altLang="en-US" sz="1800" b="1"/>
                <a:t>Segregation of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en-US" sz="1800" b="1"/>
                <a:t>alleles into eggs</a:t>
              </a:r>
            </a:p>
          </p:txBody>
        </p:sp>
        <p:sp>
          <p:nvSpPr>
            <p:cNvPr id="195595" name="Text Box 31"/>
            <p:cNvSpPr txBox="1">
              <a:spLocks noChangeArrowheads="1"/>
            </p:cNvSpPr>
            <p:nvPr/>
          </p:nvSpPr>
          <p:spPr bwMode="auto">
            <a:xfrm>
              <a:off x="1554163" y="4694238"/>
              <a:ext cx="587375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800" b="1"/>
                <a:t>Eggs</a:t>
              </a:r>
            </a:p>
          </p:txBody>
        </p:sp>
        <p:sp>
          <p:nvSpPr>
            <p:cNvPr id="195596" name="Text Box 31"/>
            <p:cNvSpPr txBox="1">
              <a:spLocks noChangeArrowheads="1"/>
            </p:cNvSpPr>
            <p:nvPr/>
          </p:nvSpPr>
          <p:spPr bwMode="auto">
            <a:xfrm>
              <a:off x="4351338" y="2012950"/>
              <a:ext cx="784225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800" b="1"/>
                <a:t>Sperm</a:t>
              </a:r>
            </a:p>
          </p:txBody>
        </p:sp>
        <p:sp>
          <p:nvSpPr>
            <p:cNvPr id="195597" name="Text Box 31"/>
            <p:cNvSpPr txBox="1">
              <a:spLocks noChangeArrowheads="1"/>
            </p:cNvSpPr>
            <p:nvPr/>
          </p:nvSpPr>
          <p:spPr bwMode="auto">
            <a:xfrm>
              <a:off x="3794125" y="4492625"/>
              <a:ext cx="231775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800" b="1"/>
                <a:t>¼</a:t>
              </a:r>
            </a:p>
          </p:txBody>
        </p:sp>
        <p:sp>
          <p:nvSpPr>
            <p:cNvPr id="195598" name="Text Box 31"/>
            <p:cNvSpPr txBox="1">
              <a:spLocks noChangeArrowheads="1"/>
            </p:cNvSpPr>
            <p:nvPr/>
          </p:nvSpPr>
          <p:spPr bwMode="auto">
            <a:xfrm>
              <a:off x="3371850" y="2605088"/>
              <a:ext cx="280988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800" b="1"/>
                <a:t>½</a:t>
              </a:r>
            </a:p>
          </p:txBody>
        </p:sp>
        <p:sp>
          <p:nvSpPr>
            <p:cNvPr id="195599" name="Text Box 31"/>
            <p:cNvSpPr txBox="1">
              <a:spLocks noChangeArrowheads="1"/>
            </p:cNvSpPr>
            <p:nvPr/>
          </p:nvSpPr>
          <p:spPr bwMode="auto">
            <a:xfrm>
              <a:off x="5122863" y="2605088"/>
              <a:ext cx="280987" cy="29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800" b="1"/>
                <a:t>½</a:t>
              </a:r>
            </a:p>
          </p:txBody>
        </p:sp>
        <p:sp>
          <p:nvSpPr>
            <p:cNvPr id="195600" name="Text Box 31"/>
            <p:cNvSpPr txBox="1">
              <a:spLocks noChangeArrowheads="1"/>
            </p:cNvSpPr>
            <p:nvPr/>
          </p:nvSpPr>
          <p:spPr bwMode="auto">
            <a:xfrm>
              <a:off x="1917700" y="3886200"/>
              <a:ext cx="228600" cy="242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800" b="1"/>
                <a:t>½</a:t>
              </a:r>
            </a:p>
          </p:txBody>
        </p:sp>
        <p:sp>
          <p:nvSpPr>
            <p:cNvPr id="195601" name="Text Box 31"/>
            <p:cNvSpPr txBox="1">
              <a:spLocks noChangeArrowheads="1"/>
            </p:cNvSpPr>
            <p:nvPr/>
          </p:nvSpPr>
          <p:spPr bwMode="auto">
            <a:xfrm>
              <a:off x="1919288" y="5575300"/>
              <a:ext cx="228600" cy="242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800" b="1"/>
                <a:t>½</a:t>
              </a:r>
            </a:p>
          </p:txBody>
        </p:sp>
        <p:sp>
          <p:nvSpPr>
            <p:cNvPr id="195602" name="Text Box 31"/>
            <p:cNvSpPr txBox="1">
              <a:spLocks noChangeArrowheads="1"/>
            </p:cNvSpPr>
            <p:nvPr/>
          </p:nvSpPr>
          <p:spPr bwMode="auto">
            <a:xfrm>
              <a:off x="5748338" y="603250"/>
              <a:ext cx="2019300" cy="509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95000"/>
                </a:lnSpc>
              </a:pPr>
              <a:r>
                <a:rPr lang="en-US" altLang="en-US" sz="1800" b="1"/>
                <a:t>Segregation of</a:t>
              </a:r>
            </a:p>
            <a:p>
              <a:pPr algn="ctr">
                <a:lnSpc>
                  <a:spcPct val="95000"/>
                </a:lnSpc>
              </a:pPr>
              <a:r>
                <a:rPr lang="en-US" altLang="en-US" sz="1800" b="1"/>
                <a:t>alleles into sperm</a:t>
              </a:r>
            </a:p>
          </p:txBody>
        </p:sp>
        <p:sp>
          <p:nvSpPr>
            <p:cNvPr id="195603" name="Text Box 31"/>
            <p:cNvSpPr txBox="1">
              <a:spLocks noChangeArrowheads="1"/>
            </p:cNvSpPr>
            <p:nvPr/>
          </p:nvSpPr>
          <p:spPr bwMode="auto">
            <a:xfrm>
              <a:off x="2370138" y="273050"/>
              <a:ext cx="306387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800" b="1" i="1"/>
                <a:t>Rr</a:t>
              </a:r>
              <a:endParaRPr lang="en-US" altLang="en-US" sz="1800" b="1"/>
            </a:p>
          </p:txBody>
        </p:sp>
        <p:sp>
          <p:nvSpPr>
            <p:cNvPr id="195604" name="Text Box 31"/>
            <p:cNvSpPr txBox="1">
              <a:spLocks noChangeArrowheads="1"/>
            </p:cNvSpPr>
            <p:nvPr/>
          </p:nvSpPr>
          <p:spPr bwMode="auto">
            <a:xfrm>
              <a:off x="6697663" y="276225"/>
              <a:ext cx="306387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800" b="1" i="1"/>
                <a:t>Rr</a:t>
              </a:r>
              <a:endParaRPr lang="en-US" altLang="en-US" sz="1800" b="1"/>
            </a:p>
          </p:txBody>
        </p:sp>
        <p:sp>
          <p:nvSpPr>
            <p:cNvPr id="195605" name="Text Box 31"/>
            <p:cNvSpPr txBox="1">
              <a:spLocks noChangeArrowheads="1"/>
            </p:cNvSpPr>
            <p:nvPr/>
          </p:nvSpPr>
          <p:spPr bwMode="auto">
            <a:xfrm>
              <a:off x="4670425" y="266700"/>
              <a:ext cx="155575" cy="325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800" b="1">
                  <a:sym typeface="Symbol" pitchFamily="84" charset="2"/>
                </a:rPr>
                <a:t></a:t>
              </a:r>
              <a:endParaRPr lang="en-US" altLang="en-US" sz="1800" b="1"/>
            </a:p>
          </p:txBody>
        </p:sp>
        <p:sp>
          <p:nvSpPr>
            <p:cNvPr id="195606" name="Text Box 31"/>
            <p:cNvSpPr txBox="1">
              <a:spLocks noChangeArrowheads="1"/>
            </p:cNvSpPr>
            <p:nvPr/>
          </p:nvSpPr>
          <p:spPr bwMode="auto">
            <a:xfrm>
              <a:off x="4014788" y="3817938"/>
              <a:ext cx="176212" cy="23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800" b="1" i="1"/>
                <a:t>R</a:t>
              </a:r>
              <a:endParaRPr lang="en-US" altLang="en-US" sz="1800" b="1"/>
            </a:p>
          </p:txBody>
        </p:sp>
        <p:sp>
          <p:nvSpPr>
            <p:cNvPr id="195607" name="Text Box 31"/>
            <p:cNvSpPr txBox="1">
              <a:spLocks noChangeArrowheads="1"/>
            </p:cNvSpPr>
            <p:nvPr/>
          </p:nvSpPr>
          <p:spPr bwMode="auto">
            <a:xfrm>
              <a:off x="5307013" y="3516313"/>
              <a:ext cx="176212" cy="23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800" b="1" i="1"/>
                <a:t>R</a:t>
              </a:r>
              <a:endParaRPr lang="en-US" altLang="en-US" sz="1800" b="1"/>
            </a:p>
          </p:txBody>
        </p:sp>
        <p:sp>
          <p:nvSpPr>
            <p:cNvPr id="195608" name="Text Box 31"/>
            <p:cNvSpPr txBox="1">
              <a:spLocks noChangeArrowheads="1"/>
            </p:cNvSpPr>
            <p:nvPr/>
          </p:nvSpPr>
          <p:spPr bwMode="auto">
            <a:xfrm>
              <a:off x="5483225" y="4491038"/>
              <a:ext cx="231775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800" b="1"/>
                <a:t>¼</a:t>
              </a:r>
            </a:p>
          </p:txBody>
        </p:sp>
        <p:sp>
          <p:nvSpPr>
            <p:cNvPr id="195609" name="Text Box 31"/>
            <p:cNvSpPr txBox="1">
              <a:spLocks noChangeArrowheads="1"/>
            </p:cNvSpPr>
            <p:nvPr/>
          </p:nvSpPr>
          <p:spPr bwMode="auto">
            <a:xfrm>
              <a:off x="3656013" y="5181600"/>
              <a:ext cx="138112" cy="23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800" b="1" i="1"/>
                <a:t>r</a:t>
              </a:r>
              <a:endParaRPr lang="en-US" altLang="en-US" sz="1800" b="1"/>
            </a:p>
          </p:txBody>
        </p:sp>
        <p:sp>
          <p:nvSpPr>
            <p:cNvPr id="195610" name="Text Box 31"/>
            <p:cNvSpPr txBox="1">
              <a:spLocks noChangeArrowheads="1"/>
            </p:cNvSpPr>
            <p:nvPr/>
          </p:nvSpPr>
          <p:spPr bwMode="auto">
            <a:xfrm>
              <a:off x="5730875" y="5475288"/>
              <a:ext cx="150813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800" b="1" i="1"/>
                <a:t>r</a:t>
              </a:r>
              <a:endParaRPr lang="en-US" altLang="en-US" sz="1800" b="1"/>
            </a:p>
          </p:txBody>
        </p:sp>
        <p:sp>
          <p:nvSpPr>
            <p:cNvPr id="195611" name="Text Box 31"/>
            <p:cNvSpPr txBox="1">
              <a:spLocks noChangeArrowheads="1"/>
            </p:cNvSpPr>
            <p:nvPr/>
          </p:nvSpPr>
          <p:spPr bwMode="auto">
            <a:xfrm>
              <a:off x="3798888" y="6151563"/>
              <a:ext cx="231775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800" b="1"/>
                <a:t>¼</a:t>
              </a:r>
            </a:p>
          </p:txBody>
        </p:sp>
        <p:sp>
          <p:nvSpPr>
            <p:cNvPr id="195612" name="Text Box 31"/>
            <p:cNvSpPr txBox="1">
              <a:spLocks noChangeArrowheads="1"/>
            </p:cNvSpPr>
            <p:nvPr/>
          </p:nvSpPr>
          <p:spPr bwMode="auto">
            <a:xfrm>
              <a:off x="4010025" y="5476875"/>
              <a:ext cx="176213" cy="23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800" b="1" i="1"/>
                <a:t>R</a:t>
              </a:r>
              <a:endParaRPr lang="en-US" altLang="en-US" sz="1800" b="1"/>
            </a:p>
          </p:txBody>
        </p:sp>
        <p:sp>
          <p:nvSpPr>
            <p:cNvPr id="195613" name="Text Box 31"/>
            <p:cNvSpPr txBox="1">
              <a:spLocks noChangeArrowheads="1"/>
            </p:cNvSpPr>
            <p:nvPr/>
          </p:nvSpPr>
          <p:spPr bwMode="auto">
            <a:xfrm>
              <a:off x="5349875" y="5175250"/>
              <a:ext cx="13335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800" b="1" i="1"/>
                <a:t>r</a:t>
              </a:r>
              <a:endParaRPr lang="en-US" altLang="en-US" sz="1800" b="1"/>
            </a:p>
          </p:txBody>
        </p:sp>
        <p:sp>
          <p:nvSpPr>
            <p:cNvPr id="195614" name="Text Box 31"/>
            <p:cNvSpPr txBox="1">
              <a:spLocks noChangeArrowheads="1"/>
            </p:cNvSpPr>
            <p:nvPr/>
          </p:nvSpPr>
          <p:spPr bwMode="auto">
            <a:xfrm>
              <a:off x="5478463" y="6149975"/>
              <a:ext cx="231775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800" b="1"/>
                <a:t>¼</a:t>
              </a:r>
            </a:p>
          </p:txBody>
        </p:sp>
      </p:grp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80181"/>
            <a:ext cx="2862258" cy="6677819"/>
          </a:xfrm>
        </p:spPr>
        <p:txBody>
          <a:bodyPr>
            <a:normAutofit fontScale="85000" lnSpcReduction="20000"/>
          </a:bodyPr>
          <a:lstStyle/>
          <a:p>
            <a:pPr marL="292100" indent="-292100"/>
            <a:r>
              <a:rPr lang="en-US" altLang="en-US" dirty="0"/>
              <a:t>The </a:t>
            </a:r>
            <a:r>
              <a:rPr lang="en-US" altLang="en-US" b="1" dirty="0"/>
              <a:t>addition rule</a:t>
            </a:r>
            <a:r>
              <a:rPr lang="en-US" altLang="en-US" dirty="0"/>
              <a:t> states that the probability that any one of two or more </a:t>
            </a:r>
            <a:r>
              <a:rPr lang="en-US" altLang="en-US" b="1" dirty="0"/>
              <a:t>mutually exclusive </a:t>
            </a:r>
            <a:r>
              <a:rPr lang="en-US" altLang="en-US" dirty="0"/>
              <a:t>events will occur is calculated by adding together their individual probabilities.</a:t>
            </a:r>
          </a:p>
          <a:p>
            <a:pPr marL="292100" indent="-292100"/>
            <a:endParaRPr lang="en-US" altLang="en-US" dirty="0"/>
          </a:p>
          <a:p>
            <a:pPr marL="292100" indent="-292100"/>
            <a:r>
              <a:rPr lang="en-US" altLang="en-US" dirty="0"/>
              <a:t>Ex. ¼ + ¼ = ½</a:t>
            </a:r>
          </a:p>
          <a:p>
            <a:pPr marL="292100" indent="-292100"/>
            <a:r>
              <a:rPr lang="en-US" altLang="en-US" dirty="0"/>
              <a:t>What is the probability you will get either a RR </a:t>
            </a:r>
            <a:r>
              <a:rPr lang="en-US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US" altLang="en-US" dirty="0"/>
              <a:t> a </a:t>
            </a:r>
            <a:r>
              <a:rPr lang="en-US" altLang="en-US" dirty="0" err="1"/>
              <a:t>rr</a:t>
            </a:r>
            <a:r>
              <a:rPr lang="en-US" altLang="en-US" dirty="0"/>
              <a:t> offspring? </a:t>
            </a:r>
          </a:p>
        </p:txBody>
      </p:sp>
      <p:sp>
        <p:nvSpPr>
          <p:cNvPr id="32" name="Oval 31"/>
          <p:cNvSpPr/>
          <p:nvPr/>
        </p:nvSpPr>
        <p:spPr>
          <a:xfrm>
            <a:off x="4812492" y="3959225"/>
            <a:ext cx="765964" cy="835025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519463" y="5572125"/>
            <a:ext cx="765964" cy="835025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47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32" grpId="0" animBg="1"/>
      <p:bldP spid="3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TEXT" val="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943</Words>
  <Application>Microsoft Office PowerPoint</Application>
  <PresentationFormat>On-screen Show (4:3)</PresentationFormat>
  <Paragraphs>298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Tahoma</vt:lpstr>
      <vt:lpstr>Times</vt:lpstr>
      <vt:lpstr>Times New Roman</vt:lpstr>
      <vt:lpstr>Office Theme</vt:lpstr>
      <vt:lpstr>PowerPoint Presentation</vt:lpstr>
      <vt:lpstr>You Must Know</vt:lpstr>
      <vt:lpstr>Independent Assortment of Chromosomes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lauren.wingard</dc:creator>
  <cp:lastModifiedBy>Lauren Wingard</cp:lastModifiedBy>
  <cp:revision>57</cp:revision>
  <cp:lastPrinted>2018-11-30T15:44:55Z</cp:lastPrinted>
  <dcterms:created xsi:type="dcterms:W3CDTF">2014-12-11T11:56:22Z</dcterms:created>
  <dcterms:modified xsi:type="dcterms:W3CDTF">2019-12-16T13:28:07Z</dcterms:modified>
</cp:coreProperties>
</file>