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85" r:id="rId3"/>
    <p:sldId id="286" r:id="rId4"/>
    <p:sldId id="257" r:id="rId5"/>
    <p:sldId id="283" r:id="rId6"/>
    <p:sldId id="279" r:id="rId7"/>
    <p:sldId id="266" r:id="rId8"/>
    <p:sldId id="259" r:id="rId9"/>
    <p:sldId id="260" r:id="rId10"/>
    <p:sldId id="281" r:id="rId11"/>
    <p:sldId id="268" r:id="rId12"/>
    <p:sldId id="269" r:id="rId13"/>
    <p:sldId id="272" r:id="rId14"/>
    <p:sldId id="282" r:id="rId15"/>
    <p:sldId id="273" r:id="rId16"/>
    <p:sldId id="275" r:id="rId17"/>
    <p:sldId id="27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16" autoAdjust="0"/>
  </p:normalViewPr>
  <p:slideViewPr>
    <p:cSldViewPr>
      <p:cViewPr varScale="1">
        <p:scale>
          <a:sx n="65" d="100"/>
          <a:sy n="65" d="100"/>
        </p:scale>
        <p:origin x="19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4F7801-24B9-4EA2-9277-54EE0AB0BC4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C6510E-2338-43F5-8161-F3958D35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F5357A6-5982-4EB2-82B2-0D648AC24250}" type="slidenum">
              <a:rPr lang="en-US" altLang="en-US" sz="1200">
                <a:latin typeface="Times New Roman" pitchFamily="84" charset="0"/>
              </a:rPr>
              <a:pPr/>
              <a:t>4</a:t>
            </a:fld>
            <a:endParaRPr lang="en-US" altLang="en-US" sz="1200">
              <a:latin typeface="Times New Roman" pitchFamily="8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17C1651-3AB7-4597-923A-232A33EFC819}" type="slidenum">
              <a:rPr lang="en-US" altLang="en-US" sz="1200">
                <a:ea typeface="ヒラギノ角ゴ Pro W3" pitchFamily="84" charset="-128"/>
              </a:rPr>
              <a:pPr algn="r"/>
              <a:t>15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7650" indent="-297650"/>
            <a:r>
              <a:rPr lang="en-US" altLang="en-US" b="1" dirty="0"/>
              <a:t>Quantitative characters</a:t>
            </a:r>
            <a:r>
              <a:rPr lang="en-US" altLang="en-US" dirty="0"/>
              <a:t> are those that vary in the population along a continuum.</a:t>
            </a:r>
            <a:r>
              <a:rPr lang="en-US" altLang="en-US" baseline="0" dirty="0"/>
              <a:t>  </a:t>
            </a:r>
            <a:r>
              <a:rPr lang="en-US" altLang="en-US" dirty="0"/>
              <a:t>Quantitative variation usually indicates </a:t>
            </a:r>
            <a:r>
              <a:rPr lang="en-US" altLang="en-US" b="1" dirty="0"/>
              <a:t>polygenic inheritance</a:t>
            </a:r>
            <a:r>
              <a:rPr lang="en-US" altLang="en-US" dirty="0"/>
              <a:t>, an additive effect of two or more genes on a single phenotype.</a:t>
            </a:r>
            <a:r>
              <a:rPr lang="en-US" altLang="en-US" baseline="0" dirty="0"/>
              <a:t> </a:t>
            </a:r>
            <a:r>
              <a:rPr lang="en-US" altLang="en-US" dirty="0"/>
              <a:t>Skin color in humans is an example of polygenic inheritance.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87C6678-F2DE-47B0-800D-6D03EEB0B5A4}" type="slidenum">
              <a:rPr lang="en-US" altLang="en-US" sz="1200">
                <a:ea typeface="ヒラギノ角ゴ Pro W3" pitchFamily="84" charset="-128"/>
              </a:rPr>
              <a:pPr algn="r"/>
              <a:t>16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7650" indent="-297650" defTabSz="931774">
              <a:defRPr/>
            </a:pPr>
            <a:r>
              <a:rPr lang="en-US" altLang="en-US" dirty="0"/>
              <a:t>Another departure from Mendelian genetics arises when the phenotype for a character depends on environment as well as genotype.</a:t>
            </a:r>
            <a:r>
              <a:rPr lang="en-US" altLang="en-US" baseline="0" dirty="0"/>
              <a:t>  </a:t>
            </a:r>
            <a:r>
              <a:rPr lang="en-US" altLang="en-US" dirty="0"/>
              <a:t>The norm of reaction is the phenotypic range of a genotype influenced by the environment.</a:t>
            </a:r>
            <a:r>
              <a:rPr lang="en-US" altLang="en-US" baseline="0" dirty="0"/>
              <a:t>  </a:t>
            </a:r>
            <a:r>
              <a:rPr lang="en-US" altLang="en-US" dirty="0"/>
              <a:t>The phenotypic range is generally broadest for polygenic characters.</a:t>
            </a:r>
            <a:r>
              <a:rPr lang="en-US" altLang="en-US" baseline="0" dirty="0"/>
              <a:t>  </a:t>
            </a:r>
            <a:r>
              <a:rPr lang="en-US" altLang="en-US" dirty="0"/>
              <a:t>Such characters are called </a:t>
            </a:r>
            <a:r>
              <a:rPr lang="en-US" altLang="en-US" b="1" dirty="0"/>
              <a:t>multifactorial</a:t>
            </a:r>
            <a:r>
              <a:rPr lang="en-US" altLang="en-US" dirty="0"/>
              <a:t> because genetic and environmental factors collectively influence phenotype.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5CAB3EB-9B2C-427E-B168-74D3825DB186}" type="slidenum">
              <a:rPr lang="en-US" altLang="en-US" sz="1200">
                <a:ea typeface="ヒラギノ角ゴ Pro W3" pitchFamily="84" charset="-128"/>
              </a:rPr>
              <a:pPr algn="r"/>
              <a:t>17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16C19F8-2476-4FB1-BB07-C5101F1DE3B6}" type="slidenum">
              <a:rPr lang="en-US" altLang="en-US" sz="1200">
                <a:ea typeface="ヒラギノ角ゴ Pro W3" pitchFamily="84" charset="-128"/>
              </a:rPr>
              <a:pPr algn="r"/>
              <a:t>7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628EDA9-31C5-459B-98F7-AEA62C9F5867}" type="slidenum">
              <a:rPr lang="en-US" altLang="en-US" sz="1200">
                <a:ea typeface="ヒラギノ角ゴ Pro W3" pitchFamily="84" charset="-128"/>
              </a:rPr>
              <a:pPr algn="r"/>
              <a:t>8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Not all heritable characters are determined as simply as the traits Mendel studied.  However, the basic principles of segregation and independent assortment apply even to more complex patterns of inheritance.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9449279-84D9-4BAF-BB8D-3E92D067D92F}" type="slidenum">
              <a:rPr lang="en-US" altLang="en-US" sz="1200">
                <a:ea typeface="ヒラギノ角ゴ Pro W3" pitchFamily="84" charset="-128"/>
              </a:rPr>
              <a:pPr algn="r"/>
              <a:t>9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9449279-84D9-4BAF-BB8D-3E92D067D92F}" type="slidenum">
              <a:rPr lang="en-US" altLang="en-US" sz="1200">
                <a:ea typeface="ヒラギノ角ゴ Pro W3" pitchFamily="84" charset="-128"/>
              </a:rPr>
              <a:pPr algn="r"/>
              <a:t>10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1D36A67-8B0B-40EF-804D-18AC37A679D9}" type="slidenum">
              <a:rPr lang="en-US" altLang="en-US" sz="1200">
                <a:latin typeface="Times" pitchFamily="84" charset="0"/>
              </a:rPr>
              <a:pPr algn="r"/>
              <a:t>11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Figure 11.11 </a:t>
            </a:r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Multiple alleles for the ABO blood groups</a:t>
            </a:r>
          </a:p>
          <a:p>
            <a:pPr marL="297650" indent="-297650">
              <a:spcAft>
                <a:spcPct val="10000"/>
              </a:spcAft>
            </a:pPr>
            <a:r>
              <a:rPr lang="en-US" altLang="en-US" dirty="0"/>
              <a:t>Most genes exist in populations in more than two allelic forms.</a:t>
            </a:r>
          </a:p>
          <a:p>
            <a:pPr marL="297650" indent="-297650">
              <a:spcAft>
                <a:spcPct val="10000"/>
              </a:spcAft>
            </a:pPr>
            <a:r>
              <a:rPr lang="en-US" altLang="en-US" dirty="0"/>
              <a:t>For example, the four phenotypes of the ABO blood group in humans are determined by three alleles of the gene: </a:t>
            </a:r>
            <a:r>
              <a:rPr lang="en-US" altLang="en-US" i="1" dirty="0"/>
              <a:t>I</a:t>
            </a:r>
            <a:r>
              <a:rPr lang="en-US" altLang="en-US" i="1" baseline="30000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I</a:t>
            </a:r>
            <a:r>
              <a:rPr lang="en-US" altLang="en-US" i="1" baseline="30000" dirty="0"/>
              <a:t>B</a:t>
            </a:r>
            <a:r>
              <a:rPr lang="en-US" altLang="en-US" dirty="0"/>
              <a:t>, and </a:t>
            </a:r>
            <a:r>
              <a:rPr lang="en-US" altLang="en-US" i="1" dirty="0" err="1"/>
              <a:t>i</a:t>
            </a:r>
            <a:r>
              <a:rPr lang="en-US" altLang="en-US" dirty="0"/>
              <a:t>.</a:t>
            </a:r>
          </a:p>
          <a:p>
            <a:pPr marL="297650" indent="-297650">
              <a:spcAft>
                <a:spcPct val="10000"/>
              </a:spcAft>
            </a:pPr>
            <a:r>
              <a:rPr lang="en-US" altLang="en-US" dirty="0"/>
              <a:t>The enzyme (</a:t>
            </a:r>
            <a:r>
              <a:rPr lang="en-US" altLang="en-US" i="1" dirty="0"/>
              <a:t>I</a:t>
            </a:r>
            <a:r>
              <a:rPr lang="en-US" altLang="en-US" dirty="0"/>
              <a:t>) adds specific carbohydrates to the surface of blood cells.</a:t>
            </a:r>
          </a:p>
          <a:p>
            <a:pPr marL="297650" indent="-297650">
              <a:spcAft>
                <a:spcPct val="10000"/>
              </a:spcAft>
            </a:pPr>
            <a:r>
              <a:rPr lang="en-US" altLang="en-US" dirty="0"/>
              <a:t>The enzyme encoded by </a:t>
            </a:r>
            <a:r>
              <a:rPr lang="en-US" altLang="en-US" i="1" dirty="0"/>
              <a:t>I</a:t>
            </a:r>
            <a:r>
              <a:rPr lang="en-US" altLang="en-US" i="1" baseline="30000" dirty="0"/>
              <a:t>A</a:t>
            </a:r>
            <a:r>
              <a:rPr lang="en-US" altLang="en-US" dirty="0"/>
              <a:t> adds the A carbohydrate, and the enzyme encoded by </a:t>
            </a:r>
            <a:r>
              <a:rPr lang="en-US" altLang="en-US" i="1" dirty="0"/>
              <a:t>I</a:t>
            </a:r>
            <a:r>
              <a:rPr lang="en-US" altLang="en-US" i="1" baseline="30000" dirty="0"/>
              <a:t>B</a:t>
            </a:r>
            <a:r>
              <a:rPr lang="en-US" altLang="en-US" dirty="0"/>
              <a:t> adds the B carbohydrate; the enzyme encoded by the </a:t>
            </a:r>
            <a:r>
              <a:rPr lang="en-US" altLang="en-US" i="1" dirty="0" err="1"/>
              <a:t>i</a:t>
            </a:r>
            <a:r>
              <a:rPr lang="en-US" altLang="en-US" dirty="0"/>
              <a:t> allele adds neither.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The O allele is recessive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A, B are </a:t>
            </a:r>
            <a:r>
              <a:rPr lang="en-US" dirty="0" err="1"/>
              <a:t>codominant</a:t>
            </a:r>
            <a:r>
              <a:rPr lang="en-US" dirty="0"/>
              <a:t> to each other (if you have both alleles, you are type “AB”)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6E4FEB8-96CD-4BE7-A812-EA7124DC24E0}" type="slidenum">
              <a:rPr lang="en-US" altLang="en-US" sz="1200">
                <a:ea typeface="ヒラギノ角ゴ Pro W3" pitchFamily="84" charset="-128"/>
              </a:rPr>
              <a:pPr algn="r"/>
              <a:t>12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For example, pleiotropic alleles are responsible for the multiple symptoms of certain hereditary diseases, such as cystic fibrosis, sickle-cell disease, and </a:t>
            </a:r>
            <a:r>
              <a:rPr lang="en-US" altLang="en-US" dirty="0" err="1"/>
              <a:t>Tay</a:t>
            </a:r>
            <a:r>
              <a:rPr lang="en-US" altLang="en-US" baseline="0" dirty="0"/>
              <a:t>-Sachs</a:t>
            </a:r>
            <a:r>
              <a:rPr lang="en-US" altLang="en-US" dirty="0"/>
              <a:t> 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6C84933-5A3C-4DC4-847F-6C45253E6F55}" type="slidenum">
              <a:rPr lang="en-US" altLang="en-US" sz="1200">
                <a:latin typeface="Times" pitchFamily="84" charset="0"/>
              </a:rPr>
              <a:pPr algn="r"/>
              <a:t>13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Figure 11.12 </a:t>
            </a:r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An example of epistasis</a:t>
            </a:r>
          </a:p>
          <a:p>
            <a:pPr marL="297650" indent="-297650"/>
            <a:r>
              <a:rPr lang="en-US" altLang="en-US" dirty="0"/>
              <a:t>In Labrador retrievers and many other mammals, coat color depends on two genes.</a:t>
            </a:r>
          </a:p>
          <a:p>
            <a:pPr marL="297650" indent="-297650"/>
            <a:r>
              <a:rPr lang="en-US" altLang="en-US" dirty="0"/>
              <a:t>One gene determines the pigment color (with alleles </a:t>
            </a:r>
            <a:r>
              <a:rPr lang="en-US" altLang="en-US" i="1" dirty="0"/>
              <a:t>B</a:t>
            </a:r>
            <a:r>
              <a:rPr lang="en-US" altLang="en-US" dirty="0"/>
              <a:t> for black and </a:t>
            </a:r>
            <a:r>
              <a:rPr lang="en-US" altLang="en-US" i="1" dirty="0"/>
              <a:t>b</a:t>
            </a:r>
            <a:r>
              <a:rPr lang="en-US" altLang="en-US" dirty="0"/>
              <a:t> for brown).</a:t>
            </a:r>
          </a:p>
          <a:p>
            <a:pPr marL="297650" indent="-297650"/>
            <a:r>
              <a:rPr lang="en-US" altLang="en-US" dirty="0"/>
              <a:t>The other gene (with alleles </a:t>
            </a:r>
            <a:r>
              <a:rPr lang="en-US" altLang="en-US" i="1" dirty="0"/>
              <a:t>C</a:t>
            </a:r>
            <a:r>
              <a:rPr lang="en-US" altLang="en-US" dirty="0"/>
              <a:t> for color and </a:t>
            </a:r>
            <a:r>
              <a:rPr lang="en-US" altLang="en-US" i="1" dirty="0"/>
              <a:t>c</a:t>
            </a:r>
            <a:r>
              <a:rPr lang="en-US" altLang="en-US" dirty="0"/>
              <a:t> for no color) determines whether the pigment will be deposited in the hair.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6C84933-5A3C-4DC4-847F-6C45253E6F55}" type="slidenum">
              <a:rPr lang="en-US" altLang="en-US" sz="1200">
                <a:latin typeface="Times" pitchFamily="84" charset="0"/>
              </a:rPr>
              <a:pPr algn="r"/>
              <a:t>14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Figure 11.12 </a:t>
            </a:r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An example of epistasis</a:t>
            </a:r>
          </a:p>
          <a:p>
            <a:pPr marL="297650" indent="-297650"/>
            <a:r>
              <a:rPr lang="en-US" altLang="en-US" dirty="0"/>
              <a:t>In Labrador retrievers and many other mammals, coat color depends on two genes.</a:t>
            </a:r>
          </a:p>
          <a:p>
            <a:pPr marL="297650" indent="-297650"/>
            <a:r>
              <a:rPr lang="en-US" altLang="en-US" dirty="0"/>
              <a:t>One gene determines the pigment color (with alleles </a:t>
            </a:r>
            <a:r>
              <a:rPr lang="en-US" altLang="en-US" i="1" dirty="0"/>
              <a:t>B</a:t>
            </a:r>
            <a:r>
              <a:rPr lang="en-US" altLang="en-US" dirty="0"/>
              <a:t> for black and </a:t>
            </a:r>
            <a:r>
              <a:rPr lang="en-US" altLang="en-US" i="1" dirty="0"/>
              <a:t>b</a:t>
            </a:r>
            <a:r>
              <a:rPr lang="en-US" altLang="en-US" dirty="0"/>
              <a:t> for brown).</a:t>
            </a:r>
          </a:p>
          <a:p>
            <a:pPr marL="297650" indent="-297650"/>
            <a:r>
              <a:rPr lang="en-US" altLang="en-US" dirty="0"/>
              <a:t>The other gene (with alleles </a:t>
            </a:r>
            <a:r>
              <a:rPr lang="en-US" altLang="en-US" i="1" dirty="0"/>
              <a:t>E</a:t>
            </a:r>
            <a:r>
              <a:rPr lang="en-US" altLang="en-US" dirty="0"/>
              <a:t> for color and </a:t>
            </a:r>
            <a:r>
              <a:rPr lang="en-US" altLang="en-US" i="1" dirty="0"/>
              <a:t>e</a:t>
            </a:r>
            <a:r>
              <a:rPr lang="en-US" altLang="en-US" dirty="0"/>
              <a:t> for no color) determines whether the pigment will be deposited in the hair.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5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AAB6-60AC-4F57-BA23-5BA3E7B5853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CF9E-210E-438B-B4D4-4EF2C3AA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A89B-FFF9-4610-9FE2-EC3B699C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get out the worksheet from Friday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0AAA-B358-4175-BFEA-B843D6980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1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" y="184005"/>
            <a:ext cx="3657600" cy="3710592"/>
          </a:xfrm>
        </p:spPr>
        <p:txBody>
          <a:bodyPr lIns="91440" tIns="45720" rIns="91440" bIns="45720">
            <a:normAutofit/>
          </a:bodyPr>
          <a:lstStyle/>
          <a:p>
            <a:pPr marL="0" indent="0" eaLnBrk="1" hangingPunct="1">
              <a:buNone/>
            </a:pPr>
            <a:r>
              <a:rPr lang="en-US" altLang="en-US" b="1" dirty="0"/>
              <a:t>Codominance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two dominant alleles affect the phenotype in separate, distinguishable ways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0" y="145557"/>
            <a:ext cx="5334000" cy="3089586"/>
            <a:chOff x="3810000" y="145557"/>
            <a:chExt cx="5334000" cy="3089586"/>
          </a:xfrm>
        </p:grpSpPr>
        <p:pic>
          <p:nvPicPr>
            <p:cNvPr id="7" name="Picture 6" descr="http://us.123rf.com/400wm/400/400/gsagi/gsagi1112/gsagi111200030/11742674-chicken-hen-with-white-feathers-that-is-on-a-green-fiel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45557"/>
              <a:ext cx="1323334" cy="207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us.123rf.com/400wm/400/400/gsagi/gsagi1202/gsagi120200107/12632111-black-feathers-chicken-hen-walking-on-a-green-fiel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441" y="175608"/>
              <a:ext cx="1662236" cy="207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17767" y="398952"/>
              <a:ext cx="71846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/>
                <a:t>x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0" y="2281036"/>
              <a:ext cx="2057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Homozygous</a:t>
              </a:r>
            </a:p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White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86600" y="2281036"/>
              <a:ext cx="2057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Homozygous</a:t>
              </a:r>
            </a:p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Black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38700" y="3505200"/>
            <a:ext cx="3543300" cy="3116282"/>
            <a:chOff x="4838700" y="3505200"/>
            <a:chExt cx="3543300" cy="3116282"/>
          </a:xfrm>
        </p:grpSpPr>
        <p:pic>
          <p:nvPicPr>
            <p:cNvPr id="6" name="Picture 2" descr="http://sagharboronline.com/sagharborexpress/wp-content/uploads/2011/12/web-xtra-col-Barred-Wyandotte-Bantam-Best-Soft-feather-Bantam-National-2010-487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326" y="3505200"/>
              <a:ext cx="3158233" cy="216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838700" y="5667375"/>
              <a:ext cx="35433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Heterozygous </a:t>
              </a:r>
            </a:p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Black &amp; White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0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43" descr="11_11ABOBloodGroup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1174750" y="168275"/>
            <a:ext cx="6792913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0" name="Text Box 31"/>
          <p:cNvSpPr txBox="1">
            <a:spLocks noChangeArrowheads="1"/>
          </p:cNvSpPr>
          <p:nvPr/>
        </p:nvSpPr>
        <p:spPr bwMode="auto">
          <a:xfrm>
            <a:off x="1335088" y="2049463"/>
            <a:ext cx="1508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Carbohydrate</a:t>
            </a:r>
          </a:p>
        </p:txBody>
      </p:sp>
      <p:sp>
        <p:nvSpPr>
          <p:cNvPr id="203781" name="Text Box 31"/>
          <p:cNvSpPr txBox="1">
            <a:spLocks noChangeArrowheads="1"/>
          </p:cNvSpPr>
          <p:nvPr/>
        </p:nvSpPr>
        <p:spPr bwMode="auto">
          <a:xfrm>
            <a:off x="1360488" y="3030538"/>
            <a:ext cx="4822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(b) Blood group genotypes and phenotypes</a:t>
            </a:r>
          </a:p>
        </p:txBody>
      </p:sp>
      <p:sp>
        <p:nvSpPr>
          <p:cNvPr id="203782" name="Text Box 31"/>
          <p:cNvSpPr txBox="1">
            <a:spLocks noChangeArrowheads="1"/>
          </p:cNvSpPr>
          <p:nvPr/>
        </p:nvSpPr>
        <p:spPr bwMode="auto">
          <a:xfrm>
            <a:off x="1773238" y="1381125"/>
            <a:ext cx="6715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Allele</a:t>
            </a:r>
          </a:p>
        </p:txBody>
      </p:sp>
      <p:sp>
        <p:nvSpPr>
          <p:cNvPr id="203783" name="Text Box 31"/>
          <p:cNvSpPr txBox="1">
            <a:spLocks noChangeArrowheads="1"/>
          </p:cNvSpPr>
          <p:nvPr/>
        </p:nvSpPr>
        <p:spPr bwMode="auto">
          <a:xfrm>
            <a:off x="1298575" y="4703763"/>
            <a:ext cx="16478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Red blood cell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appearance</a:t>
            </a:r>
          </a:p>
        </p:txBody>
      </p:sp>
      <p:sp>
        <p:nvSpPr>
          <p:cNvPr id="203784" name="Text Box 31"/>
          <p:cNvSpPr txBox="1">
            <a:spLocks noChangeArrowheads="1"/>
          </p:cNvSpPr>
          <p:nvPr/>
        </p:nvSpPr>
        <p:spPr bwMode="auto">
          <a:xfrm>
            <a:off x="1552575" y="3784600"/>
            <a:ext cx="11001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Genotype</a:t>
            </a:r>
          </a:p>
        </p:txBody>
      </p:sp>
      <p:sp>
        <p:nvSpPr>
          <p:cNvPr id="203785" name="Text Box 31"/>
          <p:cNvSpPr txBox="1">
            <a:spLocks noChangeArrowheads="1"/>
          </p:cNvSpPr>
          <p:nvPr/>
        </p:nvSpPr>
        <p:spPr bwMode="auto">
          <a:xfrm>
            <a:off x="6807200" y="2035175"/>
            <a:ext cx="6064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none</a:t>
            </a:r>
          </a:p>
        </p:txBody>
      </p:sp>
      <p:sp>
        <p:nvSpPr>
          <p:cNvPr id="203786" name="Text Box 31"/>
          <p:cNvSpPr txBox="1">
            <a:spLocks noChangeArrowheads="1"/>
          </p:cNvSpPr>
          <p:nvPr/>
        </p:nvSpPr>
        <p:spPr bwMode="auto">
          <a:xfrm>
            <a:off x="5202238" y="2055813"/>
            <a:ext cx="201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B</a:t>
            </a:r>
            <a:endParaRPr lang="en-US" altLang="en-US" sz="1800" b="1" baseline="30000" dirty="0"/>
          </a:p>
        </p:txBody>
      </p:sp>
      <p:sp>
        <p:nvSpPr>
          <p:cNvPr id="203787" name="Text Box 31"/>
          <p:cNvSpPr txBox="1">
            <a:spLocks noChangeArrowheads="1"/>
          </p:cNvSpPr>
          <p:nvPr/>
        </p:nvSpPr>
        <p:spPr bwMode="auto">
          <a:xfrm>
            <a:off x="3551238" y="2063750"/>
            <a:ext cx="174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A</a:t>
            </a:r>
            <a:endParaRPr lang="en-US" altLang="en-US" sz="1800" b="1" baseline="30000" dirty="0"/>
          </a:p>
        </p:txBody>
      </p:sp>
      <p:sp>
        <p:nvSpPr>
          <p:cNvPr id="203788" name="Text Box 31"/>
          <p:cNvSpPr txBox="1">
            <a:spLocks noChangeArrowheads="1"/>
          </p:cNvSpPr>
          <p:nvPr/>
        </p:nvSpPr>
        <p:spPr bwMode="auto">
          <a:xfrm>
            <a:off x="5319713" y="1398588"/>
            <a:ext cx="250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i="1" dirty="0"/>
              <a:t>I</a:t>
            </a:r>
            <a:r>
              <a:rPr lang="en-US" altLang="en-US" sz="1800" b="1" i="1" baseline="30000" dirty="0"/>
              <a:t>B</a:t>
            </a:r>
            <a:endParaRPr lang="en-US" altLang="en-US" sz="1800" b="1" baseline="30000" dirty="0"/>
          </a:p>
        </p:txBody>
      </p:sp>
      <p:sp>
        <p:nvSpPr>
          <p:cNvPr id="203789" name="Text Box 31"/>
          <p:cNvSpPr txBox="1">
            <a:spLocks noChangeArrowheads="1"/>
          </p:cNvSpPr>
          <p:nvPr/>
        </p:nvSpPr>
        <p:spPr bwMode="auto">
          <a:xfrm>
            <a:off x="1293813" y="5797550"/>
            <a:ext cx="1647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Phenotype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(blood group)</a:t>
            </a:r>
          </a:p>
        </p:txBody>
      </p:sp>
      <p:sp>
        <p:nvSpPr>
          <p:cNvPr id="203790" name="Text Box 31"/>
          <p:cNvSpPr txBox="1">
            <a:spLocks noChangeArrowheads="1"/>
          </p:cNvSpPr>
          <p:nvPr/>
        </p:nvSpPr>
        <p:spPr bwMode="auto">
          <a:xfrm>
            <a:off x="7037388" y="1404938"/>
            <a:ext cx="201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i="1" dirty="0" err="1"/>
              <a:t>i</a:t>
            </a:r>
            <a:endParaRPr lang="en-US" altLang="en-US" sz="1800" b="1" i="1" baseline="30000" dirty="0"/>
          </a:p>
        </p:txBody>
      </p:sp>
      <p:sp>
        <p:nvSpPr>
          <p:cNvPr id="203791" name="Text Box 31"/>
          <p:cNvSpPr txBox="1">
            <a:spLocks noChangeArrowheads="1"/>
          </p:cNvSpPr>
          <p:nvPr/>
        </p:nvSpPr>
        <p:spPr bwMode="auto">
          <a:xfrm>
            <a:off x="3670300" y="1403350"/>
            <a:ext cx="250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i="1" dirty="0"/>
              <a:t>I</a:t>
            </a:r>
            <a:r>
              <a:rPr lang="en-US" altLang="en-US" sz="1800" b="1" i="1" baseline="30000" dirty="0"/>
              <a:t>A</a:t>
            </a:r>
            <a:endParaRPr lang="en-US" altLang="en-US" sz="1800" b="1" baseline="30000" dirty="0"/>
          </a:p>
        </p:txBody>
      </p:sp>
      <p:sp>
        <p:nvSpPr>
          <p:cNvPr id="203792" name="Text Box 31"/>
          <p:cNvSpPr txBox="1">
            <a:spLocks noChangeArrowheads="1"/>
          </p:cNvSpPr>
          <p:nvPr/>
        </p:nvSpPr>
        <p:spPr bwMode="auto">
          <a:xfrm>
            <a:off x="5976938" y="3794125"/>
            <a:ext cx="4286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i="1" dirty="0"/>
              <a:t>I</a:t>
            </a:r>
            <a:r>
              <a:rPr lang="en-US" altLang="en-US" sz="1800" b="1" i="1" baseline="30000" dirty="0"/>
              <a:t>A</a:t>
            </a:r>
            <a:r>
              <a:rPr lang="en-US" altLang="en-US" sz="1800" b="1" i="1" dirty="0"/>
              <a:t>I</a:t>
            </a:r>
            <a:r>
              <a:rPr lang="en-US" altLang="en-US" sz="1800" b="1" i="1" baseline="30000" dirty="0"/>
              <a:t>B</a:t>
            </a:r>
          </a:p>
        </p:txBody>
      </p:sp>
      <p:sp>
        <p:nvSpPr>
          <p:cNvPr id="203793" name="Text Box 31"/>
          <p:cNvSpPr txBox="1">
            <a:spLocks noChangeArrowheads="1"/>
          </p:cNvSpPr>
          <p:nvPr/>
        </p:nvSpPr>
        <p:spPr bwMode="auto">
          <a:xfrm>
            <a:off x="7273925" y="3808413"/>
            <a:ext cx="2016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i="1" dirty="0"/>
              <a:t>ii</a:t>
            </a:r>
            <a:endParaRPr lang="en-US" altLang="en-US" sz="1800" b="1" i="1" baseline="30000" dirty="0"/>
          </a:p>
        </p:txBody>
      </p:sp>
      <p:sp>
        <p:nvSpPr>
          <p:cNvPr id="203794" name="Text Box 31"/>
          <p:cNvSpPr txBox="1">
            <a:spLocks noChangeArrowheads="1"/>
          </p:cNvSpPr>
          <p:nvPr/>
        </p:nvSpPr>
        <p:spPr bwMode="auto">
          <a:xfrm>
            <a:off x="3097213" y="3797300"/>
            <a:ext cx="1146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i="1" dirty="0"/>
              <a:t>I</a:t>
            </a:r>
            <a:r>
              <a:rPr lang="en-US" altLang="en-US" sz="1800" b="1" i="1" baseline="30000" dirty="0"/>
              <a:t>A</a:t>
            </a:r>
            <a:r>
              <a:rPr lang="en-US" altLang="en-US" sz="1800" b="1" i="1" dirty="0"/>
              <a:t>I</a:t>
            </a:r>
            <a:r>
              <a:rPr lang="en-US" altLang="en-US" sz="1800" b="1" i="1" baseline="30000" dirty="0"/>
              <a:t>A </a:t>
            </a:r>
            <a:r>
              <a:rPr lang="en-US" altLang="en-US" sz="1800" b="1" dirty="0"/>
              <a:t>or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I</a:t>
            </a:r>
            <a:r>
              <a:rPr lang="en-US" altLang="en-US" sz="1800" b="1" i="1" baseline="30000" dirty="0" err="1"/>
              <a:t>A</a:t>
            </a:r>
            <a:r>
              <a:rPr lang="en-US" altLang="en-US" sz="1800" b="1" i="1" dirty="0" err="1"/>
              <a:t>i</a:t>
            </a:r>
            <a:r>
              <a:rPr lang="en-US" altLang="en-US" sz="1800" b="1" i="1" dirty="0"/>
              <a:t> </a:t>
            </a:r>
            <a:endParaRPr lang="en-US" altLang="en-US" sz="1800" b="1" i="1" baseline="30000" dirty="0"/>
          </a:p>
        </p:txBody>
      </p:sp>
      <p:sp>
        <p:nvSpPr>
          <p:cNvPr id="203795" name="Text Box 31"/>
          <p:cNvSpPr txBox="1">
            <a:spLocks noChangeArrowheads="1"/>
          </p:cNvSpPr>
          <p:nvPr/>
        </p:nvSpPr>
        <p:spPr bwMode="auto">
          <a:xfrm>
            <a:off x="4408488" y="3784600"/>
            <a:ext cx="1146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i="1" dirty="0"/>
              <a:t>I</a:t>
            </a:r>
            <a:r>
              <a:rPr lang="en-US" altLang="en-US" sz="1800" b="1" i="1" baseline="30000" dirty="0"/>
              <a:t>B</a:t>
            </a:r>
            <a:r>
              <a:rPr lang="en-US" altLang="en-US" sz="1800" b="1" i="1" dirty="0"/>
              <a:t>I</a:t>
            </a:r>
            <a:r>
              <a:rPr lang="en-US" altLang="en-US" sz="1800" b="1" i="1" baseline="30000" dirty="0"/>
              <a:t>B </a:t>
            </a:r>
            <a:r>
              <a:rPr lang="en-US" altLang="en-US" sz="1800" b="1" dirty="0"/>
              <a:t>or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I</a:t>
            </a:r>
            <a:r>
              <a:rPr lang="en-US" altLang="en-US" sz="1800" b="1" i="1" baseline="30000" dirty="0" err="1"/>
              <a:t>B</a:t>
            </a:r>
            <a:r>
              <a:rPr lang="en-US" altLang="en-US" sz="1800" b="1" i="1" dirty="0" err="1"/>
              <a:t>i</a:t>
            </a:r>
            <a:r>
              <a:rPr lang="en-US" altLang="en-US" sz="1800" b="1" i="1" dirty="0"/>
              <a:t> </a:t>
            </a:r>
            <a:endParaRPr lang="en-US" altLang="en-US" sz="1800" b="1" i="1" baseline="30000" dirty="0"/>
          </a:p>
        </p:txBody>
      </p:sp>
      <p:sp>
        <p:nvSpPr>
          <p:cNvPr id="203796" name="Text Box 31"/>
          <p:cNvSpPr txBox="1">
            <a:spLocks noChangeArrowheads="1"/>
          </p:cNvSpPr>
          <p:nvPr/>
        </p:nvSpPr>
        <p:spPr bwMode="auto">
          <a:xfrm>
            <a:off x="4826000" y="5924550"/>
            <a:ext cx="2016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B</a:t>
            </a:r>
            <a:endParaRPr lang="en-US" altLang="en-US" sz="1800" b="1" baseline="30000" dirty="0"/>
          </a:p>
        </p:txBody>
      </p:sp>
      <p:sp>
        <p:nvSpPr>
          <p:cNvPr id="203797" name="Text Box 31"/>
          <p:cNvSpPr txBox="1">
            <a:spLocks noChangeArrowheads="1"/>
          </p:cNvSpPr>
          <p:nvPr/>
        </p:nvSpPr>
        <p:spPr bwMode="auto">
          <a:xfrm>
            <a:off x="3508375" y="5922963"/>
            <a:ext cx="174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A</a:t>
            </a:r>
            <a:endParaRPr lang="en-US" altLang="en-US" sz="1800" b="1" baseline="30000" dirty="0"/>
          </a:p>
        </p:txBody>
      </p:sp>
      <p:sp>
        <p:nvSpPr>
          <p:cNvPr id="203798" name="Text Box 31"/>
          <p:cNvSpPr txBox="1">
            <a:spLocks noChangeArrowheads="1"/>
          </p:cNvSpPr>
          <p:nvPr/>
        </p:nvSpPr>
        <p:spPr bwMode="auto">
          <a:xfrm>
            <a:off x="7240588" y="5926138"/>
            <a:ext cx="201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O</a:t>
            </a:r>
            <a:endParaRPr lang="en-US" altLang="en-US" sz="1800" b="1" baseline="30000" dirty="0"/>
          </a:p>
        </p:txBody>
      </p:sp>
      <p:sp>
        <p:nvSpPr>
          <p:cNvPr id="203799" name="Text Box 31"/>
          <p:cNvSpPr txBox="1">
            <a:spLocks noChangeArrowheads="1"/>
          </p:cNvSpPr>
          <p:nvPr/>
        </p:nvSpPr>
        <p:spPr bwMode="auto">
          <a:xfrm>
            <a:off x="6000750" y="5924550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AB</a:t>
            </a:r>
          </a:p>
        </p:txBody>
      </p:sp>
      <p:sp>
        <p:nvSpPr>
          <p:cNvPr id="203800" name="Text Box 31"/>
          <p:cNvSpPr txBox="1">
            <a:spLocks noChangeArrowheads="1"/>
          </p:cNvSpPr>
          <p:nvPr/>
        </p:nvSpPr>
        <p:spPr bwMode="auto">
          <a:xfrm>
            <a:off x="1373188" y="414338"/>
            <a:ext cx="6194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(a) The three alleles for the ABO blood groups and their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	carbohydrates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30180" y="1172940"/>
            <a:ext cx="2737681" cy="3106529"/>
            <a:chOff x="6530180" y="1172940"/>
            <a:chExt cx="2737681" cy="3106529"/>
          </a:xfrm>
        </p:grpSpPr>
        <p:sp>
          <p:nvSpPr>
            <p:cNvPr id="4" name="Oval 3"/>
            <p:cNvSpPr/>
            <p:nvPr/>
          </p:nvSpPr>
          <p:spPr>
            <a:xfrm>
              <a:off x="6530180" y="1172940"/>
              <a:ext cx="1160463" cy="118586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7567613" y="2035175"/>
              <a:ext cx="966788" cy="1179513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5400000">
              <a:off x="7534694" y="2546302"/>
              <a:ext cx="263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accent1">
                      <a:lumMod val="75000"/>
                    </a:schemeClr>
                  </a:solidFill>
                </a:rPr>
                <a:t>Recessive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812" y="654137"/>
            <a:ext cx="6650645" cy="5659351"/>
            <a:chOff x="78812" y="654137"/>
            <a:chExt cx="6650645" cy="5659351"/>
          </a:xfrm>
        </p:grpSpPr>
        <p:sp>
          <p:nvSpPr>
            <p:cNvPr id="33" name="Oval 32"/>
            <p:cNvSpPr/>
            <p:nvPr/>
          </p:nvSpPr>
          <p:spPr>
            <a:xfrm>
              <a:off x="5570538" y="3663156"/>
              <a:ext cx="1158919" cy="2650332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10941" y="3926681"/>
              <a:ext cx="5343722" cy="1635919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5400000">
              <a:off x="-1167715" y="1900664"/>
              <a:ext cx="33240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Codominant</a:t>
              </a:r>
              <a:endParaRPr lang="en-US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1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  <p:bldP spid="203785" grpId="0"/>
      <p:bldP spid="203786" grpId="0"/>
      <p:bldP spid="203787" grpId="0"/>
      <p:bldP spid="203788" grpId="0"/>
      <p:bldP spid="203790" grpId="0"/>
      <p:bldP spid="203791" grpId="0"/>
      <p:bldP spid="203792" grpId="0"/>
      <p:bldP spid="203793" grpId="0"/>
      <p:bldP spid="203794" grpId="0"/>
      <p:bldP spid="203795" grpId="0"/>
      <p:bldP spid="203796" grpId="0"/>
      <p:bldP spid="203797" grpId="0"/>
      <p:bldP spid="203798" grpId="0"/>
      <p:bldP spid="2037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6508"/>
            <a:ext cx="8902700" cy="3124200"/>
          </a:xfrm>
        </p:spPr>
        <p:txBody>
          <a:bodyPr lIns="91440" tIns="45720" rIns="91440" bIns="45720">
            <a:normAutofit/>
          </a:bodyPr>
          <a:lstStyle/>
          <a:p>
            <a:pPr marL="292100" indent="-292100" eaLnBrk="1" hangingPunct="1"/>
            <a:r>
              <a:rPr lang="en-US" altLang="en-US" sz="4000" b="1" dirty="0"/>
              <a:t>Pleiotropy: </a:t>
            </a:r>
            <a:r>
              <a:rPr lang="en-US" altLang="en-US" sz="4000" dirty="0"/>
              <a:t>The property of a gene that causes it to have multiple phenotypic effects.</a:t>
            </a:r>
          </a:p>
        </p:txBody>
      </p:sp>
      <p:sp>
        <p:nvSpPr>
          <p:cNvPr id="111621" name="Line 7"/>
          <p:cNvSpPr>
            <a:spLocks noChangeShapeType="1"/>
          </p:cNvSpPr>
          <p:nvPr/>
        </p:nvSpPr>
        <p:spPr bwMode="auto">
          <a:xfrm>
            <a:off x="182561" y="630746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https://www.kaahe.org/en/ArabicSampleModules/modules/neurolo/nrg701a1/over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3"/>
          <a:stretch/>
        </p:blipFill>
        <p:spPr bwMode="auto">
          <a:xfrm>
            <a:off x="2427770" y="2971800"/>
            <a:ext cx="428528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0" y="5897880"/>
            <a:ext cx="1085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Tay</a:t>
            </a:r>
            <a:r>
              <a:rPr lang="en-US" altLang="en-US" dirty="0"/>
              <a:t>-Sachs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355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2800" b="1" dirty="0"/>
              <a:t>Epistasis</a:t>
            </a:r>
            <a:r>
              <a:rPr lang="en-US" altLang="en-US" sz="2800" dirty="0"/>
              <a:t>: a gene at one locus alters the phenotypic expression of a gene at a second locus.</a:t>
            </a:r>
          </a:p>
        </p:txBody>
      </p:sp>
      <p:pic>
        <p:nvPicPr>
          <p:cNvPr id="2050" name="Picture 2" descr="https://upload.wikimedia.org/wikipedia/commons/thumb/5/58/Epistatic_hair.png/350px-Epistatic_hai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9"/>
          <a:stretch/>
        </p:blipFill>
        <p:spPr bwMode="auto">
          <a:xfrm>
            <a:off x="1314546" y="1567670"/>
            <a:ext cx="6219967" cy="26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upload.wikimedia.org/wikipedia/commons/thumb/5/58/Epistatic_hair.png/350px-Epistatic_hai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0" r="79566"/>
          <a:stretch/>
        </p:blipFill>
        <p:spPr bwMode="auto">
          <a:xfrm>
            <a:off x="1314546" y="4288222"/>
            <a:ext cx="1270999" cy="19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1314546" y="4256690"/>
            <a:ext cx="6514908" cy="2537486"/>
            <a:chOff x="0" y="4904722"/>
            <a:chExt cx="3203542" cy="1337579"/>
          </a:xfrm>
        </p:grpSpPr>
        <p:pic>
          <p:nvPicPr>
            <p:cNvPr id="49" name="Picture 2" descr="https://upload.wikimedia.org/wikipedia/commons/thumb/5/58/Epistatic_hair.png/350px-Epistatic_hai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1" t="57931"/>
            <a:stretch/>
          </p:blipFill>
          <p:spPr bwMode="auto">
            <a:xfrm>
              <a:off x="640486" y="4904722"/>
              <a:ext cx="2418026" cy="10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0" y="5998945"/>
              <a:ext cx="3203542" cy="24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This is a simplification to illustrate the concept</a:t>
              </a:r>
              <a:r>
                <a:rPr lang="en-US" sz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417512"/>
            <a:ext cx="5926137" cy="6238875"/>
            <a:chOff x="1608138" y="136525"/>
            <a:chExt cx="5926137" cy="6238875"/>
          </a:xfrm>
        </p:grpSpPr>
        <p:pic>
          <p:nvPicPr>
            <p:cNvPr id="205826" name="Picture 47" descr="11_12Epistasi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5825"/>
            <a:stretch/>
          </p:blipFill>
          <p:spPr bwMode="auto">
            <a:xfrm>
              <a:off x="1608138" y="136525"/>
              <a:ext cx="5926137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60" name="Text Box 31"/>
            <p:cNvSpPr txBox="1">
              <a:spLocks noChangeArrowheads="1"/>
            </p:cNvSpPr>
            <p:nvPr/>
          </p:nvSpPr>
          <p:spPr bwMode="auto">
            <a:xfrm>
              <a:off x="3408363" y="6124575"/>
              <a:ext cx="174625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1600" b="1" dirty="0"/>
            </a:p>
          </p:txBody>
        </p:sp>
        <p:sp>
          <p:nvSpPr>
            <p:cNvPr id="205865" name="Text Box 31"/>
            <p:cNvSpPr txBox="1">
              <a:spLocks noChangeArrowheads="1"/>
            </p:cNvSpPr>
            <p:nvPr/>
          </p:nvSpPr>
          <p:spPr bwMode="auto">
            <a:xfrm>
              <a:off x="3621088" y="625475"/>
              <a:ext cx="4984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205866" name="Text Box 31"/>
            <p:cNvSpPr txBox="1">
              <a:spLocks noChangeArrowheads="1"/>
            </p:cNvSpPr>
            <p:nvPr/>
          </p:nvSpPr>
          <p:spPr bwMode="auto">
            <a:xfrm>
              <a:off x="5211763" y="623888"/>
              <a:ext cx="4984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417512"/>
            <a:ext cx="5926137" cy="6440488"/>
            <a:chOff x="1608138" y="136525"/>
            <a:chExt cx="5926137" cy="6440488"/>
          </a:xfrm>
        </p:grpSpPr>
        <p:pic>
          <p:nvPicPr>
            <p:cNvPr id="48" name="Picture 47" descr="11_12Epistasis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4"/>
            <a:stretch>
              <a:fillRect/>
            </a:stretch>
          </p:blipFill>
          <p:spPr bwMode="auto">
            <a:xfrm>
              <a:off x="1608138" y="136525"/>
              <a:ext cx="5926137" cy="644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1689100" y="2160588"/>
              <a:ext cx="219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1674813" y="3082925"/>
              <a:ext cx="219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1673225" y="4048125"/>
              <a:ext cx="219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1670050" y="5003800"/>
              <a:ext cx="2365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5273675" y="1411288"/>
              <a:ext cx="2143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6508750" y="1408113"/>
              <a:ext cx="2143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3989388" y="1406525"/>
              <a:ext cx="2143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757488" y="1406525"/>
              <a:ext cx="2143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3060700" y="1420813"/>
              <a:ext cx="29210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5594350" y="1419225"/>
              <a:ext cx="223838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2009775" y="2208213"/>
              <a:ext cx="304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2036763" y="5027613"/>
              <a:ext cx="233362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2451100" y="2352675"/>
              <a:ext cx="5492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6265863" y="5216525"/>
              <a:ext cx="455612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3730625" y="2352675"/>
              <a:ext cx="4984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6267450" y="2351088"/>
              <a:ext cx="49371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4302125" y="1419225"/>
              <a:ext cx="23495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6831013" y="1419225"/>
              <a:ext cx="24765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2020888" y="3103563"/>
              <a:ext cx="2984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2012950" y="4086225"/>
              <a:ext cx="244475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981575" y="2354263"/>
              <a:ext cx="5334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2468563" y="3324225"/>
              <a:ext cx="587375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3725863" y="3324225"/>
              <a:ext cx="538162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6261100" y="3322638"/>
              <a:ext cx="5191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3" name="Text Box 31"/>
            <p:cNvSpPr txBox="1">
              <a:spLocks noChangeArrowheads="1"/>
            </p:cNvSpPr>
            <p:nvPr/>
          </p:nvSpPr>
          <p:spPr bwMode="auto">
            <a:xfrm>
              <a:off x="5006975" y="3321050"/>
              <a:ext cx="5746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2470150" y="4267200"/>
              <a:ext cx="5476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3730625" y="4267200"/>
              <a:ext cx="4984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6251575" y="4267200"/>
              <a:ext cx="4921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7" name="Text Box 31"/>
            <p:cNvSpPr txBox="1">
              <a:spLocks noChangeArrowheads="1"/>
            </p:cNvSpPr>
            <p:nvPr/>
          </p:nvSpPr>
          <p:spPr bwMode="auto">
            <a:xfrm>
              <a:off x="4989513" y="4267200"/>
              <a:ext cx="530225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2466975" y="5218113"/>
              <a:ext cx="59372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3713163" y="5218113"/>
              <a:ext cx="539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4991100" y="5219700"/>
              <a:ext cx="57467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auto">
            <a:xfrm>
              <a:off x="3408363" y="6124575"/>
              <a:ext cx="174625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/>
                <a:t>9</a:t>
              </a: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5505450" y="6126163"/>
              <a:ext cx="3651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/>
                <a:t>:   4</a:t>
              </a:r>
            </a:p>
          </p:txBody>
        </p:sp>
        <p:sp>
          <p:nvSpPr>
            <p:cNvPr id="83" name="Text Box 31"/>
            <p:cNvSpPr txBox="1">
              <a:spLocks noChangeArrowheads="1"/>
            </p:cNvSpPr>
            <p:nvPr/>
          </p:nvSpPr>
          <p:spPr bwMode="auto">
            <a:xfrm>
              <a:off x="4298950" y="6124575"/>
              <a:ext cx="4079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/>
                <a:t>:    3</a:t>
              </a:r>
            </a:p>
          </p:txBody>
        </p:sp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1774825" y="1739900"/>
              <a:ext cx="5207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Eggs</a:t>
              </a:r>
            </a:p>
          </p:txBody>
        </p:sp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2587625" y="1069975"/>
              <a:ext cx="69056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Sperm</a:t>
              </a: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3621088" y="625475"/>
              <a:ext cx="4984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5211763" y="623888"/>
              <a:ext cx="4984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</p:grpSp>
      <p:sp>
        <p:nvSpPr>
          <p:cNvPr id="6" name="Rectangle 5"/>
          <p:cNvSpPr/>
          <p:nvPr/>
        </p:nvSpPr>
        <p:spPr>
          <a:xfrm>
            <a:off x="939800" y="2020887"/>
            <a:ext cx="5214937" cy="4837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228600" y="381000"/>
            <a:ext cx="5926137" cy="6440488"/>
            <a:chOff x="1608138" y="136525"/>
            <a:chExt cx="5926137" cy="6440488"/>
          </a:xfrm>
        </p:grpSpPr>
        <p:pic>
          <p:nvPicPr>
            <p:cNvPr id="90" name="Picture 47" descr="11_12Epistasis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4"/>
            <a:stretch>
              <a:fillRect/>
            </a:stretch>
          </p:blipFill>
          <p:spPr bwMode="auto">
            <a:xfrm>
              <a:off x="1608138" y="136525"/>
              <a:ext cx="5926137" cy="644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1689100" y="2160588"/>
              <a:ext cx="219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92" name="Text Box 31"/>
            <p:cNvSpPr txBox="1">
              <a:spLocks noChangeArrowheads="1"/>
            </p:cNvSpPr>
            <p:nvPr/>
          </p:nvSpPr>
          <p:spPr bwMode="auto">
            <a:xfrm>
              <a:off x="1674813" y="3082925"/>
              <a:ext cx="219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93" name="Text Box 31"/>
            <p:cNvSpPr txBox="1">
              <a:spLocks noChangeArrowheads="1"/>
            </p:cNvSpPr>
            <p:nvPr/>
          </p:nvSpPr>
          <p:spPr bwMode="auto">
            <a:xfrm>
              <a:off x="1673225" y="4048125"/>
              <a:ext cx="219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94" name="Text Box 31"/>
            <p:cNvSpPr txBox="1">
              <a:spLocks noChangeArrowheads="1"/>
            </p:cNvSpPr>
            <p:nvPr/>
          </p:nvSpPr>
          <p:spPr bwMode="auto">
            <a:xfrm>
              <a:off x="1670050" y="5003800"/>
              <a:ext cx="2365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5273675" y="1411288"/>
              <a:ext cx="2143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96" name="Text Box 31"/>
            <p:cNvSpPr txBox="1">
              <a:spLocks noChangeArrowheads="1"/>
            </p:cNvSpPr>
            <p:nvPr/>
          </p:nvSpPr>
          <p:spPr bwMode="auto">
            <a:xfrm>
              <a:off x="6508750" y="1408113"/>
              <a:ext cx="21431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3989388" y="1406525"/>
              <a:ext cx="2143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2757488" y="1406525"/>
              <a:ext cx="2143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800" b="1"/>
                <a:t>¼</a:t>
              </a:r>
            </a:p>
          </p:txBody>
        </p:sp>
        <p:sp>
          <p:nvSpPr>
            <p:cNvPr id="99" name="Text Box 31"/>
            <p:cNvSpPr txBox="1">
              <a:spLocks noChangeArrowheads="1"/>
            </p:cNvSpPr>
            <p:nvPr/>
          </p:nvSpPr>
          <p:spPr bwMode="auto">
            <a:xfrm>
              <a:off x="3060700" y="1420813"/>
              <a:ext cx="29210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100" name="Text Box 31"/>
            <p:cNvSpPr txBox="1">
              <a:spLocks noChangeArrowheads="1"/>
            </p:cNvSpPr>
            <p:nvPr/>
          </p:nvSpPr>
          <p:spPr bwMode="auto">
            <a:xfrm>
              <a:off x="5594350" y="1419225"/>
              <a:ext cx="223838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101" name="Text Box 31"/>
            <p:cNvSpPr txBox="1">
              <a:spLocks noChangeArrowheads="1"/>
            </p:cNvSpPr>
            <p:nvPr/>
          </p:nvSpPr>
          <p:spPr bwMode="auto">
            <a:xfrm>
              <a:off x="2009775" y="2208213"/>
              <a:ext cx="304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102" name="Text Box 31"/>
            <p:cNvSpPr txBox="1">
              <a:spLocks noChangeArrowheads="1"/>
            </p:cNvSpPr>
            <p:nvPr/>
          </p:nvSpPr>
          <p:spPr bwMode="auto">
            <a:xfrm>
              <a:off x="2036763" y="5027613"/>
              <a:ext cx="233362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103" name="Text Box 31"/>
            <p:cNvSpPr txBox="1">
              <a:spLocks noChangeArrowheads="1"/>
            </p:cNvSpPr>
            <p:nvPr/>
          </p:nvSpPr>
          <p:spPr bwMode="auto">
            <a:xfrm>
              <a:off x="2451100" y="2352675"/>
              <a:ext cx="5492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04" name="Text Box 31"/>
            <p:cNvSpPr txBox="1">
              <a:spLocks noChangeArrowheads="1"/>
            </p:cNvSpPr>
            <p:nvPr/>
          </p:nvSpPr>
          <p:spPr bwMode="auto">
            <a:xfrm>
              <a:off x="6265863" y="5216525"/>
              <a:ext cx="455612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 dirty="0" err="1"/>
                <a:t>bbee</a:t>
              </a:r>
              <a:endParaRPr lang="en-US" altLang="en-US" sz="1600" b="1" dirty="0"/>
            </a:p>
          </p:txBody>
        </p:sp>
        <p:sp>
          <p:nvSpPr>
            <p:cNvPr id="105" name="Text Box 31"/>
            <p:cNvSpPr txBox="1">
              <a:spLocks noChangeArrowheads="1"/>
            </p:cNvSpPr>
            <p:nvPr/>
          </p:nvSpPr>
          <p:spPr bwMode="auto">
            <a:xfrm>
              <a:off x="3730625" y="2352675"/>
              <a:ext cx="4984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06" name="Text Box 31"/>
            <p:cNvSpPr txBox="1">
              <a:spLocks noChangeArrowheads="1"/>
            </p:cNvSpPr>
            <p:nvPr/>
          </p:nvSpPr>
          <p:spPr bwMode="auto">
            <a:xfrm>
              <a:off x="6267450" y="2351088"/>
              <a:ext cx="49371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4302125" y="1419225"/>
              <a:ext cx="23495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108" name="Text Box 31"/>
            <p:cNvSpPr txBox="1">
              <a:spLocks noChangeArrowheads="1"/>
            </p:cNvSpPr>
            <p:nvPr/>
          </p:nvSpPr>
          <p:spPr bwMode="auto">
            <a:xfrm>
              <a:off x="6831013" y="1419225"/>
              <a:ext cx="24765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109" name="Text Box 31"/>
            <p:cNvSpPr txBox="1">
              <a:spLocks noChangeArrowheads="1"/>
            </p:cNvSpPr>
            <p:nvPr/>
          </p:nvSpPr>
          <p:spPr bwMode="auto">
            <a:xfrm>
              <a:off x="2020888" y="3103563"/>
              <a:ext cx="2984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110" name="Text Box 31"/>
            <p:cNvSpPr txBox="1">
              <a:spLocks noChangeArrowheads="1"/>
            </p:cNvSpPr>
            <p:nvPr/>
          </p:nvSpPr>
          <p:spPr bwMode="auto">
            <a:xfrm>
              <a:off x="2012950" y="4086225"/>
              <a:ext cx="244475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500" b="1" i="1"/>
                <a:t>Be</a:t>
              </a:r>
              <a:endParaRPr lang="en-US" altLang="en-US" sz="1500" b="1"/>
            </a:p>
          </p:txBody>
        </p:sp>
        <p:sp>
          <p:nvSpPr>
            <p:cNvPr id="111" name="Text Box 31"/>
            <p:cNvSpPr txBox="1">
              <a:spLocks noChangeArrowheads="1"/>
            </p:cNvSpPr>
            <p:nvPr/>
          </p:nvSpPr>
          <p:spPr bwMode="auto">
            <a:xfrm>
              <a:off x="4981575" y="2354263"/>
              <a:ext cx="5334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12" name="Text Box 31"/>
            <p:cNvSpPr txBox="1">
              <a:spLocks noChangeArrowheads="1"/>
            </p:cNvSpPr>
            <p:nvPr/>
          </p:nvSpPr>
          <p:spPr bwMode="auto">
            <a:xfrm>
              <a:off x="2468563" y="3324225"/>
              <a:ext cx="587375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13" name="Text Box 31"/>
            <p:cNvSpPr txBox="1">
              <a:spLocks noChangeArrowheads="1"/>
            </p:cNvSpPr>
            <p:nvPr/>
          </p:nvSpPr>
          <p:spPr bwMode="auto">
            <a:xfrm>
              <a:off x="3725863" y="3324225"/>
              <a:ext cx="538162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6261100" y="3322638"/>
              <a:ext cx="5191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15" name="Text Box 31"/>
            <p:cNvSpPr txBox="1">
              <a:spLocks noChangeArrowheads="1"/>
            </p:cNvSpPr>
            <p:nvPr/>
          </p:nvSpPr>
          <p:spPr bwMode="auto">
            <a:xfrm>
              <a:off x="5006975" y="3321050"/>
              <a:ext cx="5746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 dirty="0" err="1"/>
                <a:t>BbEe</a:t>
              </a:r>
              <a:endParaRPr lang="en-US" altLang="en-US" sz="1600" b="1" dirty="0"/>
            </a:p>
          </p:txBody>
        </p:sp>
        <p:sp>
          <p:nvSpPr>
            <p:cNvPr id="116" name="Text Box 31"/>
            <p:cNvSpPr txBox="1">
              <a:spLocks noChangeArrowheads="1"/>
            </p:cNvSpPr>
            <p:nvPr/>
          </p:nvSpPr>
          <p:spPr bwMode="auto">
            <a:xfrm>
              <a:off x="2470150" y="4267200"/>
              <a:ext cx="5476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17" name="Text Box 31"/>
            <p:cNvSpPr txBox="1">
              <a:spLocks noChangeArrowheads="1"/>
            </p:cNvSpPr>
            <p:nvPr/>
          </p:nvSpPr>
          <p:spPr bwMode="auto">
            <a:xfrm>
              <a:off x="3730625" y="4267200"/>
              <a:ext cx="4984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18" name="Text Box 31"/>
            <p:cNvSpPr txBox="1">
              <a:spLocks noChangeArrowheads="1"/>
            </p:cNvSpPr>
            <p:nvPr/>
          </p:nvSpPr>
          <p:spPr bwMode="auto">
            <a:xfrm>
              <a:off x="6251575" y="4267200"/>
              <a:ext cx="4921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19" name="Text Box 31"/>
            <p:cNvSpPr txBox="1">
              <a:spLocks noChangeArrowheads="1"/>
            </p:cNvSpPr>
            <p:nvPr/>
          </p:nvSpPr>
          <p:spPr bwMode="auto">
            <a:xfrm>
              <a:off x="4989513" y="4267200"/>
              <a:ext cx="530225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20" name="Text Box 31"/>
            <p:cNvSpPr txBox="1">
              <a:spLocks noChangeArrowheads="1"/>
            </p:cNvSpPr>
            <p:nvPr/>
          </p:nvSpPr>
          <p:spPr bwMode="auto">
            <a:xfrm>
              <a:off x="2466975" y="5218113"/>
              <a:ext cx="59372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21" name="Text Box 31"/>
            <p:cNvSpPr txBox="1">
              <a:spLocks noChangeArrowheads="1"/>
            </p:cNvSpPr>
            <p:nvPr/>
          </p:nvSpPr>
          <p:spPr bwMode="auto">
            <a:xfrm>
              <a:off x="3713163" y="5218113"/>
              <a:ext cx="539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22" name="Text Box 31"/>
            <p:cNvSpPr txBox="1">
              <a:spLocks noChangeArrowheads="1"/>
            </p:cNvSpPr>
            <p:nvPr/>
          </p:nvSpPr>
          <p:spPr bwMode="auto">
            <a:xfrm>
              <a:off x="4991100" y="5219700"/>
              <a:ext cx="57467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23" name="Text Box 31"/>
            <p:cNvSpPr txBox="1">
              <a:spLocks noChangeArrowheads="1"/>
            </p:cNvSpPr>
            <p:nvPr/>
          </p:nvSpPr>
          <p:spPr bwMode="auto">
            <a:xfrm>
              <a:off x="3408363" y="6124575"/>
              <a:ext cx="174625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/>
                <a:t>9</a:t>
              </a:r>
            </a:p>
          </p:txBody>
        </p:sp>
        <p:sp>
          <p:nvSpPr>
            <p:cNvPr id="124" name="Text Box 31"/>
            <p:cNvSpPr txBox="1">
              <a:spLocks noChangeArrowheads="1"/>
            </p:cNvSpPr>
            <p:nvPr/>
          </p:nvSpPr>
          <p:spPr bwMode="auto">
            <a:xfrm>
              <a:off x="5505450" y="6126163"/>
              <a:ext cx="3651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/>
                <a:t>:   4</a:t>
              </a:r>
            </a:p>
          </p:txBody>
        </p:sp>
        <p:sp>
          <p:nvSpPr>
            <p:cNvPr id="125" name="Text Box 31"/>
            <p:cNvSpPr txBox="1">
              <a:spLocks noChangeArrowheads="1"/>
            </p:cNvSpPr>
            <p:nvPr/>
          </p:nvSpPr>
          <p:spPr bwMode="auto">
            <a:xfrm>
              <a:off x="4298950" y="6124575"/>
              <a:ext cx="4079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/>
                <a:t>:    3</a:t>
              </a:r>
            </a:p>
          </p:txBody>
        </p:sp>
        <p:sp>
          <p:nvSpPr>
            <p:cNvPr id="126" name="Text Box 31"/>
            <p:cNvSpPr txBox="1">
              <a:spLocks noChangeArrowheads="1"/>
            </p:cNvSpPr>
            <p:nvPr/>
          </p:nvSpPr>
          <p:spPr bwMode="auto">
            <a:xfrm>
              <a:off x="1774825" y="1739900"/>
              <a:ext cx="5207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Eggs</a:t>
              </a:r>
            </a:p>
          </p:txBody>
        </p:sp>
        <p:sp>
          <p:nvSpPr>
            <p:cNvPr id="127" name="Text Box 31"/>
            <p:cNvSpPr txBox="1">
              <a:spLocks noChangeArrowheads="1"/>
            </p:cNvSpPr>
            <p:nvPr/>
          </p:nvSpPr>
          <p:spPr bwMode="auto">
            <a:xfrm>
              <a:off x="2587625" y="1069975"/>
              <a:ext cx="69056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Sperm</a:t>
              </a:r>
            </a:p>
          </p:txBody>
        </p:sp>
        <p:sp>
          <p:nvSpPr>
            <p:cNvPr id="128" name="Text Box 31"/>
            <p:cNvSpPr txBox="1">
              <a:spLocks noChangeArrowheads="1"/>
            </p:cNvSpPr>
            <p:nvPr/>
          </p:nvSpPr>
          <p:spPr bwMode="auto">
            <a:xfrm>
              <a:off x="3621088" y="625475"/>
              <a:ext cx="4984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  <p:sp>
          <p:nvSpPr>
            <p:cNvPr id="129" name="Text Box 31"/>
            <p:cNvSpPr txBox="1">
              <a:spLocks noChangeArrowheads="1"/>
            </p:cNvSpPr>
            <p:nvPr/>
          </p:nvSpPr>
          <p:spPr bwMode="auto">
            <a:xfrm>
              <a:off x="5211763" y="623888"/>
              <a:ext cx="4984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i="1"/>
                <a:t>BbEe</a:t>
              </a:r>
              <a:endParaRPr lang="en-US" altLang="en-US" sz="1600" b="1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81800" y="455612"/>
            <a:ext cx="3048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 =</a:t>
            </a:r>
          </a:p>
          <a:p>
            <a:pPr marL="0" indent="0">
              <a:buNone/>
            </a:pPr>
            <a:r>
              <a:rPr lang="en-US" dirty="0"/>
              <a:t>b=</a:t>
            </a:r>
          </a:p>
          <a:p>
            <a:pPr marL="0" indent="0">
              <a:buNone/>
            </a:pPr>
            <a:r>
              <a:rPr lang="en-US" dirty="0"/>
              <a:t>E=</a:t>
            </a:r>
          </a:p>
          <a:p>
            <a:pPr marL="0" indent="0">
              <a:buNone/>
            </a:pPr>
            <a:r>
              <a:rPr lang="en-US" dirty="0"/>
              <a:t>e=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2" name="Content Placeholder 7"/>
          <p:cNvSpPr txBox="1">
            <a:spLocks/>
          </p:cNvSpPr>
          <p:nvPr/>
        </p:nvSpPr>
        <p:spPr>
          <a:xfrm>
            <a:off x="7391400" y="478630"/>
            <a:ext cx="304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black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brown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 color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" y="157163"/>
            <a:ext cx="4946650" cy="681032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i="1" dirty="0"/>
              <a:t>Polygenic Inheritance</a:t>
            </a:r>
          </a:p>
        </p:txBody>
      </p:sp>
      <p:pic>
        <p:nvPicPr>
          <p:cNvPr id="3074" name="Picture 2" descr="http://images.sciencedaily.com/2007/09/070906132823_1_9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681148"/>
            <a:ext cx="2867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asshelp.info/Biology/Genetics/Genetics%20mixbabies%20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36" y="1668840"/>
            <a:ext cx="4159250" cy="518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163DA5-44B2-4BC8-AE46-1D152D2E4B19}"/>
              </a:ext>
            </a:extLst>
          </p:cNvPr>
          <p:cNvSpPr/>
          <p:nvPr/>
        </p:nvSpPr>
        <p:spPr>
          <a:xfrm>
            <a:off x="685799" y="840451"/>
            <a:ext cx="820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/>
              <a:t>an additive effect of two or more genes on a single phenotype.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47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8900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12700" indent="-12700" eaLnBrk="1" hangingPunct="1"/>
            <a:r>
              <a:rPr lang="en-US" altLang="en-US"/>
              <a:t>Nature and Nurture: The Environmental Impact on Phenotype</a:t>
            </a:r>
          </a:p>
        </p:txBody>
      </p:sp>
      <p:sp>
        <p:nvSpPr>
          <p:cNvPr id="123908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59319" t="739" b="739"/>
          <a:stretch/>
        </p:blipFill>
        <p:spPr>
          <a:xfrm>
            <a:off x="2819400" y="1527453"/>
            <a:ext cx="4343400" cy="50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5344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/>
              <a:t>Integrating a Mendelian View of Heredity and Variation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6200"/>
            <a:ext cx="8813800" cy="50165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An organism’s</a:t>
            </a:r>
            <a:r>
              <a:rPr lang="en-US" altLang="ja-JP" dirty="0">
                <a:ea typeface="ＭＳ Ｐゴシック" pitchFamily="84" charset="-128"/>
              </a:rPr>
              <a:t> phenotype includes its physical appearance, internal anatomy, physiology, and behavior.</a:t>
            </a:r>
          </a:p>
          <a:p>
            <a:pPr marL="292100" indent="-292100" eaLnBrk="1" hangingPunct="1"/>
            <a:endParaRPr lang="en-US" altLang="ja-JP" dirty="0">
              <a:ea typeface="ＭＳ Ｐゴシック" pitchFamily="84" charset="-128"/>
            </a:endParaRPr>
          </a:p>
          <a:p>
            <a:pPr marL="292100" indent="-292100" eaLnBrk="1" hangingPunct="1"/>
            <a:r>
              <a:rPr lang="en-US" altLang="en-US" dirty="0"/>
              <a:t>An organism’s</a:t>
            </a:r>
            <a:r>
              <a:rPr lang="en-US" altLang="ja-JP" dirty="0">
                <a:ea typeface="ＭＳ Ｐゴシック" pitchFamily="84" charset="-128"/>
              </a:rPr>
              <a:t> phenotype reflects its overall genotype and unique environmental history.</a:t>
            </a:r>
            <a:endParaRPr lang="en-US" altLang="en-US" dirty="0"/>
          </a:p>
        </p:txBody>
      </p:sp>
      <p:sp>
        <p:nvSpPr>
          <p:cNvPr id="128004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301F5-821D-4E62-94B8-334E6FB9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05" y="0"/>
            <a:ext cx="5370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69BB6-BF13-4809-8106-B3B103FD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95" y="0"/>
            <a:ext cx="6200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3867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dirty="0">
                <a:solidFill>
                  <a:srgbClr val="9D0016"/>
                </a:solidFill>
              </a:rPr>
              <a:t>Chapter 11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Complex Inheritance Patterns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23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C7B8-CD9B-436A-8CF0-6F75A7D0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CA5D-EAAF-4C0B-AC4A-B37D1B074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inheritance patterns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0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90" y="400139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Complete Dominance: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Homozygous and heterozygous phenotypes are indistinguishable.</a:t>
            </a:r>
          </a:p>
        </p:txBody>
      </p:sp>
      <p:pic>
        <p:nvPicPr>
          <p:cNvPr id="1026" name="Picture 2" descr="http://cubocube.com/files/images/opengenetics/chapter6/imag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8" b="41564"/>
          <a:stretch/>
        </p:blipFill>
        <p:spPr bwMode="auto">
          <a:xfrm>
            <a:off x="4456090" y="3208986"/>
            <a:ext cx="3536056" cy="34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200" y="3208986"/>
            <a:ext cx="5845265" cy="3626476"/>
            <a:chOff x="76200" y="3208986"/>
            <a:chExt cx="5845265" cy="3626476"/>
          </a:xfrm>
        </p:grpSpPr>
        <p:sp>
          <p:nvSpPr>
            <p:cNvPr id="4" name="Oval 3"/>
            <p:cNvSpPr/>
            <p:nvPr/>
          </p:nvSpPr>
          <p:spPr>
            <a:xfrm>
              <a:off x="4572000" y="3208986"/>
              <a:ext cx="1329073" cy="159161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92392" y="5243848"/>
              <a:ext cx="1329073" cy="159161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6200" y="4254254"/>
              <a:ext cx="4517265" cy="1848655"/>
              <a:chOff x="76200" y="4254254"/>
              <a:chExt cx="4517265" cy="184865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2286000" y="4254254"/>
                <a:ext cx="2286000" cy="60960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2307465" y="4863854"/>
                <a:ext cx="2286000" cy="1239055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6200" y="4325937"/>
                <a:ext cx="2209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These look the same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9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6073" y="304800"/>
            <a:ext cx="8763000" cy="18288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Dominant alleles are not necessarily more common in populations than recessive alleles.</a:t>
            </a:r>
          </a:p>
        </p:txBody>
      </p:sp>
      <p:pic>
        <p:nvPicPr>
          <p:cNvPr id="25602" name="Picture 2" descr="http://upload.wikimedia.org/wikipedia/commons/1/1c/Polydactyly_01_Lhand_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303768" cy="39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672" y="5751369"/>
            <a:ext cx="365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Six finger trait is dominant to the five finger trait</a:t>
            </a:r>
          </a:p>
        </p:txBody>
      </p:sp>
    </p:spTree>
    <p:extLst>
      <p:ext uri="{BB962C8B-B14F-4D97-AF65-F5344CB8AC3E}">
        <p14:creationId xmlns:p14="http://schemas.microsoft.com/office/powerpoint/2010/main" val="4205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27000"/>
            <a:ext cx="8851900" cy="558800"/>
          </a:xfrm>
        </p:spPr>
        <p:txBody>
          <a:bodyPr lIns="91440" tIns="45720" rIns="91440" bIns="45720" anchor="ctr">
            <a:noAutofit/>
          </a:bodyPr>
          <a:lstStyle/>
          <a:p>
            <a:pPr marL="0" indent="0" eaLnBrk="1" hangingPunct="1"/>
            <a:r>
              <a:rPr lang="en-US" altLang="en-US" sz="3200" dirty="0"/>
              <a:t>Extending Mendelian Genetics for a Single Gene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8888"/>
            <a:ext cx="8724900" cy="4926012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Inheritance of characters by a single gene may deviate from simple Mendelian patterns in the following situations.</a:t>
            </a:r>
          </a:p>
          <a:p>
            <a:pPr marL="723900" lvl="1" indent="-254000" eaLnBrk="1" hangingPunct="1"/>
            <a:r>
              <a:rPr lang="en-US" altLang="en-US" dirty="0"/>
              <a:t>When alleles are not completely dominant or recessive.</a:t>
            </a:r>
          </a:p>
          <a:p>
            <a:pPr marL="723900" lvl="1" indent="-254000" eaLnBrk="1" hangingPunct="1"/>
            <a:r>
              <a:rPr lang="en-US" altLang="en-US" dirty="0"/>
              <a:t>When a gene has more than two alleles.</a:t>
            </a:r>
          </a:p>
          <a:p>
            <a:pPr marL="723900" lvl="1" indent="-254000" eaLnBrk="1" hangingPunct="1"/>
            <a:r>
              <a:rPr lang="en-US" altLang="en-US" dirty="0"/>
              <a:t>When a single gene influences multiple phenotypes.</a:t>
            </a:r>
          </a:p>
          <a:p>
            <a:pPr marL="723900" lvl="1" indent="-254000" eaLnBrk="1" hangingPunct="1"/>
            <a:r>
              <a:rPr lang="en-US" altLang="en-US" dirty="0"/>
              <a:t>When a single phenotype is influenced by multiple genes.</a:t>
            </a:r>
          </a:p>
        </p:txBody>
      </p:sp>
      <p:sp>
        <p:nvSpPr>
          <p:cNvPr id="9523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563" y="152400"/>
            <a:ext cx="4770437" cy="5353050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r>
              <a:rPr lang="en-US" altLang="en-US" b="1" dirty="0"/>
              <a:t>Incomplete dominance</a:t>
            </a:r>
            <a:r>
              <a:rPr lang="en-US" altLang="en-US" dirty="0"/>
              <a:t>:</a:t>
            </a:r>
          </a:p>
          <a:p>
            <a:pPr marL="692150" lvl="1" indent="-292100"/>
            <a:r>
              <a:rPr lang="en-US" altLang="en-US" sz="3200" dirty="0"/>
              <a:t>the phenotype of F</a:t>
            </a:r>
            <a:r>
              <a:rPr lang="en-US" altLang="en-US" sz="3200" baseline="-25000" dirty="0"/>
              <a:t>1</a:t>
            </a:r>
            <a:r>
              <a:rPr lang="en-US" altLang="en-US" sz="3200" dirty="0"/>
              <a:t> hybrids is somewhere between the phenotypes of the two parental varieties.</a:t>
            </a:r>
          </a:p>
        </p:txBody>
      </p:sp>
      <p:sp>
        <p:nvSpPr>
          <p:cNvPr id="9728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"/>
            <a:ext cx="3581400" cy="653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6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841</Words>
  <Application>Microsoft Office PowerPoint</Application>
  <PresentationFormat>On-screen Show (4:3)</PresentationFormat>
  <Paragraphs>184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Tahoma</vt:lpstr>
      <vt:lpstr>Times</vt:lpstr>
      <vt:lpstr>Times New Roman</vt:lpstr>
      <vt:lpstr>Wingdings</vt:lpstr>
      <vt:lpstr>Office Theme</vt:lpstr>
      <vt:lpstr>Please get out the worksheet from Friday</vt:lpstr>
      <vt:lpstr>PowerPoint Presentation</vt:lpstr>
      <vt:lpstr>PowerPoint Presentation</vt:lpstr>
      <vt:lpstr>PowerPoint Presentation</vt:lpstr>
      <vt:lpstr>You Must Know</vt:lpstr>
      <vt:lpstr>PowerPoint Presentation</vt:lpstr>
      <vt:lpstr>PowerPoint Presentation</vt:lpstr>
      <vt:lpstr>Extending Mendelian Genetics for a Single Gene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Polygenic Inheritance</vt:lpstr>
      <vt:lpstr>Nature and Nurture: The Environmental Impact on Phenotype</vt:lpstr>
      <vt:lpstr>Integrating a Mendelian View of Heredity and Variation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64</cp:revision>
  <cp:lastPrinted>2019-12-16T18:03:17Z</cp:lastPrinted>
  <dcterms:created xsi:type="dcterms:W3CDTF">2014-12-12T11:58:04Z</dcterms:created>
  <dcterms:modified xsi:type="dcterms:W3CDTF">2019-12-16T22:05:36Z</dcterms:modified>
</cp:coreProperties>
</file>