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11" r:id="rId2"/>
    <p:sldId id="258" r:id="rId3"/>
    <p:sldId id="295" r:id="rId4"/>
    <p:sldId id="292" r:id="rId5"/>
    <p:sldId id="304" r:id="rId6"/>
    <p:sldId id="310" r:id="rId7"/>
    <p:sldId id="307" r:id="rId8"/>
    <p:sldId id="303" r:id="rId9"/>
    <p:sldId id="266" r:id="rId10"/>
    <p:sldId id="282" r:id="rId11"/>
    <p:sldId id="281" r:id="rId12"/>
    <p:sldId id="284" r:id="rId13"/>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3891" autoAdjust="0"/>
  </p:normalViewPr>
  <p:slideViewPr>
    <p:cSldViewPr>
      <p:cViewPr varScale="1">
        <p:scale>
          <a:sx n="29" d="100"/>
          <a:sy n="29" d="100"/>
        </p:scale>
        <p:origin x="1790"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3C87FC8-1336-41FF-B5C9-7575FA180C64}" type="datetimeFigureOut">
              <a:rPr lang="en-US" smtClean="0"/>
              <a:t>12/6/2019</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fld id="{9E7ECC5E-CDEF-4C29-8851-8F4D2931F336}" type="slidenum">
              <a:rPr lang="en-US" smtClean="0"/>
              <a:t>‹#›</a:t>
            </a:fld>
            <a:endParaRPr lang="en-US"/>
          </a:p>
        </p:txBody>
      </p:sp>
    </p:spTree>
    <p:extLst>
      <p:ext uri="{BB962C8B-B14F-4D97-AF65-F5344CB8AC3E}">
        <p14:creationId xmlns:p14="http://schemas.microsoft.com/office/powerpoint/2010/main" val="3099017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DB59045D-74CD-4ACF-973E-1EB180AB5A82}" type="datetimeFigureOut">
              <a:rPr lang="en-US" smtClean="0"/>
              <a:t>12/6/2019</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3331"/>
            <a:ext cx="5486400" cy="419052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38A045CC-5410-4259-90C9-059D347581D6}" type="slidenum">
              <a:rPr lang="en-US" smtClean="0"/>
              <a:t>‹#›</a:t>
            </a:fld>
            <a:endParaRPr lang="en-US"/>
          </a:p>
        </p:txBody>
      </p:sp>
    </p:spTree>
    <p:extLst>
      <p:ext uri="{BB962C8B-B14F-4D97-AF65-F5344CB8AC3E}">
        <p14:creationId xmlns:p14="http://schemas.microsoft.com/office/powerpoint/2010/main" val="406205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spcBef>
                <a:spcPct val="0"/>
              </a:spcBef>
            </a:pPr>
            <a:fld id="{95FE6A04-FC4B-4C0F-B0A9-881FD48F40C3}" type="slidenum">
              <a:rPr lang="en-US" altLang="en-US"/>
              <a:pPr>
                <a:spcBef>
                  <a:spcPct val="0"/>
                </a:spcBef>
              </a:pPr>
              <a:t>2</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itchFamily="84" charset="0"/>
              <a:ea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r"/>
            <a:fld id="{DC0D66CC-3896-40E7-9B4F-81899E7AC2B4}" type="slidenum">
              <a:rPr lang="en-US" altLang="en-US" sz="1200">
                <a:latin typeface="Times" pitchFamily="84" charset="0"/>
              </a:rPr>
              <a:pPr algn="r"/>
              <a:t>5</a:t>
            </a:fld>
            <a:endParaRPr lang="en-US" altLang="en-US" sz="1200">
              <a:latin typeface="Times" pitchFamily="84" charset="0"/>
            </a:endParaRPr>
          </a:p>
        </p:txBody>
      </p:sp>
      <p:sp>
        <p:nvSpPr>
          <p:cNvPr id="176131" name="Rectangle 2"/>
          <p:cNvSpPr>
            <a:spLocks noGrp="1" noRot="1" noChangeAspect="1" noChangeArrowheads="1" noTextEdit="1"/>
          </p:cNvSpPr>
          <p:nvPr>
            <p:ph type="sldImg"/>
          </p:nvPr>
        </p:nvSpPr>
        <p:spPr bwMode="auto">
          <a:xfrm>
            <a:off x="1101725" y="698500"/>
            <a:ext cx="4654550" cy="3492500"/>
          </a:xfrm>
          <a:prstGeom prst="rect">
            <a:avLst/>
          </a:prstGeom>
          <a:solidFill>
            <a:srgbClr val="FFFFFF"/>
          </a:solidFill>
          <a:ln>
            <a:solidFill>
              <a:srgbClr val="000000"/>
            </a:solidFill>
            <a:miter lim="800000"/>
            <a:headEnd/>
            <a:tailEnd/>
          </a:ln>
        </p:spPr>
      </p:sp>
      <p:sp>
        <p:nvSpPr>
          <p:cNvPr id="176132" name="Rectangle 3"/>
          <p:cNvSpPr>
            <a:spLocks noGrp="1" noChangeArrowheads="1"/>
          </p:cNvSpPr>
          <p:nvPr>
            <p:ph type="body" idx="1"/>
          </p:nvPr>
        </p:nvSpPr>
        <p:spPr bwMode="auto">
          <a:xfrm>
            <a:off x="914400" y="4423331"/>
            <a:ext cx="5029200" cy="419052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292100" marR="0" indent="-292100" algn="l" defTabSz="914400" rtl="0" eaLnBrk="1" fontAlgn="auto" latinLnBrk="0" hangingPunct="1">
              <a:lnSpc>
                <a:spcPct val="100000"/>
              </a:lnSpc>
              <a:spcBef>
                <a:spcPts val="0"/>
              </a:spcBef>
              <a:spcAft>
                <a:spcPts val="0"/>
              </a:spcAft>
              <a:buClrTx/>
              <a:buSzTx/>
              <a:buFontTx/>
              <a:buNone/>
              <a:tabLst/>
              <a:defRPr/>
            </a:pPr>
            <a:r>
              <a:rPr lang="en-US" altLang="en-US" dirty="0"/>
              <a:t>Like mitosis, meiosis is preceded by the replication </a:t>
            </a:r>
            <a:br>
              <a:rPr lang="en-US" altLang="en-US" dirty="0"/>
            </a:br>
            <a:r>
              <a:rPr lang="en-US" altLang="en-US" dirty="0"/>
              <a:t>of chromosomes. Meiosis takes place in two sets of cell divisions, called </a:t>
            </a:r>
            <a:r>
              <a:rPr lang="en-US" altLang="en-US" b="1" dirty="0"/>
              <a:t>meiosis I </a:t>
            </a:r>
            <a:r>
              <a:rPr lang="en-US" altLang="en-US" dirty="0"/>
              <a:t>and </a:t>
            </a:r>
            <a:r>
              <a:rPr lang="en-US" altLang="en-US" b="1" dirty="0"/>
              <a:t>meiosis II.  </a:t>
            </a:r>
            <a:r>
              <a:rPr lang="en-US" altLang="en-US" dirty="0"/>
              <a:t>The two cell divisions result in four daughter cells, rather than the two daughter cells in mitosis.  Each daughter cell has only half as many chromosomes as the parent cell and is genetically distinct from the others and from the parent cell.</a:t>
            </a:r>
          </a:p>
          <a:p>
            <a:pPr marL="292100" indent="-292100" eaLnBrk="1" hangingPunct="1"/>
            <a:endParaRPr lang="en-US" altLang="en-US" dirty="0"/>
          </a:p>
          <a:p>
            <a:pPr marL="292100" indent="-292100" eaLnBrk="1" hangingPunct="1"/>
            <a:r>
              <a:rPr lang="en-US" altLang="en-US" dirty="0"/>
              <a:t>Meiosis halves the total number of chromosomes very specifically.</a:t>
            </a:r>
          </a:p>
          <a:p>
            <a:pPr marL="292100" indent="-292100" eaLnBrk="1" hangingPunct="1"/>
            <a:r>
              <a:rPr lang="en-US" altLang="en-US" dirty="0"/>
              <a:t>It reduces the number of sets from two to one, with each daughter cell receiving one set of chromosomes.</a:t>
            </a:r>
          </a:p>
          <a:p>
            <a:pPr marL="292100" indent="-292100" eaLnBrk="1" hangingPunct="1"/>
            <a:r>
              <a:rPr lang="en-US" altLang="en-US" dirty="0"/>
              <a:t>In the second meiotic division, sister chromatids of each chromosome separate.</a:t>
            </a:r>
          </a:p>
          <a:p>
            <a:pPr marL="292100" indent="-292100" eaLnBrk="1" hangingPunct="1"/>
            <a:r>
              <a:rPr lang="en-US" altLang="en-US" dirty="0"/>
              <a:t>Four new haploid cells are produced as a result.</a:t>
            </a:r>
          </a:p>
          <a:p>
            <a:pPr eaLnBrk="1" hangingPunct="1"/>
            <a:endParaRPr lang="en-US" altLang="en-US" dirty="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r"/>
            <a:fld id="{DC0D66CC-3896-40E7-9B4F-81899E7AC2B4}" type="slidenum">
              <a:rPr lang="en-US" altLang="en-US" sz="1200">
                <a:latin typeface="Times" pitchFamily="84" charset="0"/>
              </a:rPr>
              <a:pPr algn="r"/>
              <a:t>6</a:t>
            </a:fld>
            <a:endParaRPr lang="en-US" altLang="en-US" sz="1200">
              <a:latin typeface="Times" pitchFamily="84" charset="0"/>
            </a:endParaRPr>
          </a:p>
        </p:txBody>
      </p:sp>
      <p:sp>
        <p:nvSpPr>
          <p:cNvPr id="176131" name="Rectangle 2"/>
          <p:cNvSpPr>
            <a:spLocks noGrp="1" noRot="1" noChangeAspect="1" noChangeArrowheads="1" noTextEdit="1"/>
          </p:cNvSpPr>
          <p:nvPr>
            <p:ph type="sldImg"/>
          </p:nvPr>
        </p:nvSpPr>
        <p:spPr bwMode="auto">
          <a:xfrm>
            <a:off x="1101725" y="698500"/>
            <a:ext cx="4654550" cy="3492500"/>
          </a:xfrm>
          <a:prstGeom prst="rect">
            <a:avLst/>
          </a:prstGeom>
          <a:solidFill>
            <a:srgbClr val="FFFFFF"/>
          </a:solidFill>
          <a:ln>
            <a:solidFill>
              <a:srgbClr val="000000"/>
            </a:solidFill>
            <a:miter lim="800000"/>
            <a:headEnd/>
            <a:tailEnd/>
          </a:ln>
        </p:spPr>
      </p:sp>
      <p:sp>
        <p:nvSpPr>
          <p:cNvPr id="176132" name="Rectangle 3"/>
          <p:cNvSpPr>
            <a:spLocks noGrp="1" noChangeArrowheads="1"/>
          </p:cNvSpPr>
          <p:nvPr>
            <p:ph type="body" idx="1"/>
          </p:nvPr>
        </p:nvSpPr>
        <p:spPr bwMode="auto">
          <a:xfrm>
            <a:off x="914400" y="4423331"/>
            <a:ext cx="5029200" cy="419052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en-US" altLang="en-US" dirty="0">
              <a:latin typeface="Times New Roman" pitchFamily="18" charset="0"/>
              <a:ea typeface="ＭＳ Ｐゴシック" pitchFamily="34" charset="-128"/>
            </a:endParaRPr>
          </a:p>
        </p:txBody>
      </p:sp>
    </p:spTree>
    <p:extLst>
      <p:ext uri="{BB962C8B-B14F-4D97-AF65-F5344CB8AC3E}">
        <p14:creationId xmlns:p14="http://schemas.microsoft.com/office/powerpoint/2010/main" val="312181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9A3E378-A2A7-4665-BBA9-3B3DA0CD34CC}" type="slidenum">
              <a:rPr lang="en-US" smtClean="0"/>
              <a:pPr/>
              <a:t>7</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Prophase I typically occupies more than 90% of the time required for meiosis.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itchFamily="34" charset="0"/>
              </a:rPr>
              <a:t>Crossing over begins very early in prophase I, as homologous chromosomes pair up gene by gene. Crossing over produces </a:t>
            </a:r>
            <a:r>
              <a:rPr lang="en-US" altLang="en-US" b="1" dirty="0">
                <a:latin typeface="Arial" pitchFamily="34" charset="0"/>
              </a:rPr>
              <a:t>recombinant chromosomes</a:t>
            </a:r>
            <a:r>
              <a:rPr lang="en-US" altLang="en-US" dirty="0">
                <a:latin typeface="Arial" pitchFamily="34" charset="0"/>
              </a:rPr>
              <a:t>, which combine DNA inherited from each parent. Crossing over contributes to genetic variation by combining DNA, producing chromosomes with new combinations of maternal and paternal alleles.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itchFamily="34" charset="0"/>
            </a:endParaRPr>
          </a:p>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18" charset="0"/>
                <a:ea typeface="ＭＳ Ｐゴシック" pitchFamily="34" charset="-128"/>
              </a:defRPr>
            </a:lvl1pPr>
            <a:lvl2pPr marL="37931725" indent="-37474525" eaLnBrk="0" hangingPunct="0">
              <a:spcBef>
                <a:spcPct val="30000"/>
              </a:spcBef>
              <a:defRPr sz="1200">
                <a:solidFill>
                  <a:schemeClr val="tx1"/>
                </a:solidFill>
                <a:latin typeface="Times New Roman" pitchFamily="18" charset="0"/>
                <a:ea typeface="ＭＳ Ｐゴシック" pitchFamily="34" charset="-128"/>
              </a:defRPr>
            </a:lvl2pPr>
            <a:lvl3pPr marL="1143000" indent="-228600" eaLnBrk="0" hangingPunct="0">
              <a:spcBef>
                <a:spcPct val="30000"/>
              </a:spcBef>
              <a:defRPr sz="1200">
                <a:solidFill>
                  <a:schemeClr val="tx1"/>
                </a:solidFill>
                <a:latin typeface="Times New Roman" pitchFamily="18" charset="0"/>
                <a:ea typeface="ＭＳ Ｐゴシック" pitchFamily="34" charset="-128"/>
              </a:defRPr>
            </a:lvl3pPr>
            <a:lvl4pPr marL="1600200" indent="-228600" eaLnBrk="0" hangingPunct="0">
              <a:spcBef>
                <a:spcPct val="30000"/>
              </a:spcBef>
              <a:defRPr sz="1200">
                <a:solidFill>
                  <a:schemeClr val="tx1"/>
                </a:solidFill>
                <a:latin typeface="Times New Roman" pitchFamily="18" charset="0"/>
                <a:ea typeface="ＭＳ Ｐゴシック" pitchFamily="34" charset="-128"/>
              </a:defRPr>
            </a:lvl4pPr>
            <a:lvl5pPr marL="2057400" indent="-228600" eaLnBrk="0" hangingPunct="0">
              <a:spcBef>
                <a:spcPct val="30000"/>
              </a:spcBef>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pPr>
            <a:fld id="{D39A744D-D729-4AF2-AD6C-16783D128F04}" type="slidenum">
              <a:rPr lang="en-US" altLang="en-US">
                <a:latin typeface="Times" pitchFamily="84" charset="0"/>
              </a:rPr>
              <a:pPr algn="r">
                <a:spcBef>
                  <a:spcPct val="0"/>
                </a:spcBef>
              </a:pPr>
              <a:t>8</a:t>
            </a:fld>
            <a:endParaRPr lang="en-US" altLang="en-US">
              <a:latin typeface="Times" pitchFamily="84" charset="0"/>
            </a:endParaRPr>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xfrm>
            <a:off x="914400" y="4423331"/>
            <a:ext cx="5029200" cy="4190523"/>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marL="292100" indent="-292100" eaLnBrk="1" hangingPunct="1"/>
            <a:endParaRPr lang="en-US" altLang="en-US" dirty="0"/>
          </a:p>
          <a:p>
            <a:pPr marL="292100" indent="-292100" eaLnBrk="1" hangingPunct="1"/>
            <a:r>
              <a:rPr lang="en-US" altLang="en-US" dirty="0"/>
              <a:t>Each homologous pair has one or more X-shaped regions called </a:t>
            </a:r>
            <a:r>
              <a:rPr lang="en-US" altLang="en-US" b="1" dirty="0" err="1"/>
              <a:t>chiasmata</a:t>
            </a:r>
            <a:r>
              <a:rPr lang="en-US" altLang="en-US" b="1" dirty="0"/>
              <a:t>.</a:t>
            </a:r>
          </a:p>
          <a:p>
            <a:pPr marL="292100" indent="-292100" eaLnBrk="1" hangingPunct="1"/>
            <a:r>
              <a:rPr lang="en-US" altLang="en-US" dirty="0" err="1"/>
              <a:t>Chiasmata</a:t>
            </a:r>
            <a:r>
              <a:rPr lang="en-US" altLang="en-US" dirty="0"/>
              <a:t> exist at points where crossing over has occurred.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D71A6143-0B6F-4355-86D9-F49ED914AEA6}" type="slidenum">
              <a:rPr lang="en-US" altLang="en-US">
                <a:latin typeface="Times" pitchFamily="84" charset="0"/>
              </a:rPr>
              <a:pPr algn="r">
                <a:spcBef>
                  <a:spcPct val="0"/>
                </a:spcBef>
              </a:pPr>
              <a:t>9</a:t>
            </a:fld>
            <a:endParaRPr lang="en-US" altLang="en-US">
              <a:latin typeface="Times" pitchFamily="84" charset="0"/>
            </a:endParaRPr>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xfrm>
            <a:off x="914400" y="4423331"/>
            <a:ext cx="5029200" cy="4190523"/>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r>
              <a:rPr lang="en-US" altLang="en-US" dirty="0">
                <a:latin typeface="Times New Roman" pitchFamily="84" charset="0"/>
                <a:ea typeface="ＭＳ Ｐゴシック" pitchFamily="84" charset="-128"/>
              </a:rPr>
              <a:t>Figure 10.8 Exploring meiosis in an animal cell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2CD468BC-8125-404B-9BE7-AD576CD96AF6}" type="slidenum">
              <a:rPr lang="en-US" altLang="en-US">
                <a:latin typeface="Arial" charset="0"/>
                <a:ea typeface="ヒラギノ角ゴ Pro W3" pitchFamily="84" charset="-128"/>
              </a:rPr>
              <a:pPr algn="r">
                <a:spcBef>
                  <a:spcPct val="0"/>
                </a:spcBef>
              </a:pPr>
              <a:t>10</a:t>
            </a:fld>
            <a:endParaRPr lang="en-US" altLang="en-US">
              <a:latin typeface="Arial" charset="0"/>
              <a:ea typeface="ヒラギノ角ゴ Pro W3" pitchFamily="84" charset="-128"/>
            </a:endParaRPr>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r>
              <a:rPr lang="en-US" altLang="en-US" dirty="0">
                <a:latin typeface="Times New Roman" pitchFamily="84" charset="0"/>
                <a:ea typeface="ＭＳ Ｐゴシック" pitchFamily="84" charset="-128"/>
              </a:rPr>
              <a:t>Review Slide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20B104AA-B26D-45A6-9705-F66AD5731400}" type="slidenum">
              <a:rPr lang="en-US" altLang="en-US">
                <a:latin typeface="Arial" charset="0"/>
                <a:ea typeface="ヒラギノ角ゴ Pro W3" pitchFamily="84" charset="-128"/>
              </a:rPr>
              <a:pPr algn="r">
                <a:spcBef>
                  <a:spcPct val="0"/>
                </a:spcBef>
              </a:pPr>
              <a:t>11</a:t>
            </a:fld>
            <a:endParaRPr lang="en-US" altLang="en-US">
              <a:latin typeface="Arial" charset="0"/>
              <a:ea typeface="ヒラギノ角ゴ Pro W3" pitchFamily="84" charset="-128"/>
            </a:endParaRPr>
          </a:p>
        </p:txBody>
      </p:sp>
      <p:sp>
        <p:nvSpPr>
          <p:cNvPr id="87043" name="Rectangle 2"/>
          <p:cNvSpPr>
            <a:spLocks noGrp="1" noRot="1" noChangeAspect="1" noChangeArrowheads="1" noTextEdit="1"/>
          </p:cNvSpPr>
          <p:nvPr>
            <p:ph type="sldImg"/>
          </p:nvPr>
        </p:nvSpPr>
        <p:spPr>
          <a:solidFill>
            <a:srgbClr val="FFFFFF"/>
          </a:solidFill>
          <a:ln/>
        </p:spPr>
      </p:sp>
      <p:sp>
        <p:nvSpPr>
          <p:cNvPr id="87044"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r>
              <a:rPr lang="en-US" altLang="en-US" dirty="0">
                <a:latin typeface="Times New Roman" pitchFamily="84" charset="0"/>
                <a:ea typeface="ＭＳ Ｐゴシック" pitchFamily="84" charset="-128"/>
              </a:rPr>
              <a:t>Review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8D49B4E6-B7A9-463F-BBDB-307E33F6EFF7}" type="slidenum">
              <a:rPr lang="en-US" altLang="en-US">
                <a:latin typeface="Times" pitchFamily="84" charset="0"/>
              </a:rPr>
              <a:pPr algn="r">
                <a:spcBef>
                  <a:spcPct val="0"/>
                </a:spcBef>
              </a:pPr>
              <a:t>12</a:t>
            </a:fld>
            <a:endParaRPr lang="en-US" altLang="en-US">
              <a:latin typeface="Times" pitchFamily="84" charset="0"/>
            </a:endParaRPr>
          </a:p>
        </p:txBody>
      </p:sp>
      <p:sp>
        <p:nvSpPr>
          <p:cNvPr id="90115" name="Rectangle 2"/>
          <p:cNvSpPr>
            <a:spLocks noGrp="1" noRot="1" noChangeAspect="1" noChangeArrowheads="1" noTextEdit="1"/>
          </p:cNvSpPr>
          <p:nvPr>
            <p:ph type="sldImg"/>
          </p:nvPr>
        </p:nvSpPr>
        <p:spPr>
          <a:solidFill>
            <a:srgbClr val="FFFFFF"/>
          </a:solidFill>
          <a:ln/>
        </p:spPr>
      </p:sp>
      <p:sp>
        <p:nvSpPr>
          <p:cNvPr id="90116" name="Rectangle 3"/>
          <p:cNvSpPr>
            <a:spLocks noGrp="1" noChangeArrowheads="1"/>
          </p:cNvSpPr>
          <p:nvPr>
            <p:ph type="body" idx="1"/>
          </p:nvPr>
        </p:nvSpPr>
        <p:spPr>
          <a:xfrm>
            <a:off x="914400" y="4423331"/>
            <a:ext cx="5029200" cy="4190523"/>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altLang="en-US" dirty="0">
                <a:latin typeface="Times New Roman" pitchFamily="84" charset="0"/>
                <a:ea typeface="ＭＳ Ｐゴシック" pitchFamily="84" charset="-128"/>
              </a:rPr>
              <a:t>Review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542BFF-D145-470D-B6A3-9E803F6BD8C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17150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42BFF-D145-470D-B6A3-9E803F6BD8C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396954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42BFF-D145-470D-B6A3-9E803F6BD8C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72998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42BFF-D145-470D-B6A3-9E803F6BD8C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195960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42BFF-D145-470D-B6A3-9E803F6BD8C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83449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42BFF-D145-470D-B6A3-9E803F6BD8C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218983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42BFF-D145-470D-B6A3-9E803F6BD8CB}"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200915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42BFF-D145-470D-B6A3-9E803F6BD8CB}"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234235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42BFF-D145-470D-B6A3-9E803F6BD8CB}"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278898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42BFF-D145-470D-B6A3-9E803F6BD8C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45355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42BFF-D145-470D-B6A3-9E803F6BD8C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D3285-DA8B-41A7-A419-B7D5B3A83DB5}" type="slidenum">
              <a:rPr lang="en-US" smtClean="0"/>
              <a:t>‹#›</a:t>
            </a:fld>
            <a:endParaRPr lang="en-US"/>
          </a:p>
        </p:txBody>
      </p:sp>
    </p:spTree>
    <p:extLst>
      <p:ext uri="{BB962C8B-B14F-4D97-AF65-F5344CB8AC3E}">
        <p14:creationId xmlns:p14="http://schemas.microsoft.com/office/powerpoint/2010/main" val="301976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42BFF-D145-470D-B6A3-9E803F6BD8CB}" type="datetimeFigureOut">
              <a:rPr lang="en-US" smtClean="0"/>
              <a:t>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D3285-DA8B-41A7-A419-B7D5B3A83DB5}" type="slidenum">
              <a:rPr lang="en-US" smtClean="0"/>
              <a:t>‹#›</a:t>
            </a:fld>
            <a:endParaRPr lang="en-US"/>
          </a:p>
        </p:txBody>
      </p:sp>
    </p:spTree>
    <p:extLst>
      <p:ext uri="{BB962C8B-B14F-4D97-AF65-F5344CB8AC3E}">
        <p14:creationId xmlns:p14="http://schemas.microsoft.com/office/powerpoint/2010/main" val="3676487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http://www.mediaresource.org/instruct.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1D30-BA97-45E9-AA9A-297293755D8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6D855296-F088-4920-9EC5-B91A88AB858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75032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55563" y="1293813"/>
            <a:ext cx="8699500" cy="5297487"/>
          </a:xfrm>
        </p:spPr>
        <p:txBody>
          <a:bodyPr lIns="91440" tIns="45720" rIns="91440" bIns="45720"/>
          <a:lstStyle/>
          <a:p>
            <a:pPr marL="292100" indent="-292100" eaLnBrk="1" hangingPunct="1"/>
            <a:r>
              <a:rPr lang="en-US" altLang="en-US" dirty="0"/>
              <a:t>Three events are unique to meiosis, and all three occur in meiosis l</a:t>
            </a:r>
          </a:p>
          <a:p>
            <a:pPr marL="736600" lvl="1" indent="-279400" eaLnBrk="1" hangingPunct="1"/>
            <a:r>
              <a:rPr lang="en-US" altLang="en-US" b="1" dirty="0"/>
              <a:t>Synapsis and crossing over </a:t>
            </a:r>
            <a:r>
              <a:rPr lang="en-US" altLang="en-US" dirty="0"/>
              <a:t>in prophase I: Homologous chromosomes physically connect and exchange genetic information</a:t>
            </a:r>
          </a:p>
          <a:p>
            <a:pPr marL="736600" lvl="1" indent="-279400" eaLnBrk="1" hangingPunct="1"/>
            <a:r>
              <a:rPr lang="en-US" altLang="en-US" b="1" dirty="0"/>
              <a:t>Homologous pairs at the metaphase plate</a:t>
            </a:r>
            <a:r>
              <a:rPr lang="en-US" altLang="en-US" dirty="0"/>
              <a:t>: Homologous pairs of chromosomes are positioned there in metaphase I</a:t>
            </a:r>
          </a:p>
          <a:p>
            <a:pPr marL="736600" lvl="1" indent="-279400" eaLnBrk="1" hangingPunct="1"/>
            <a:r>
              <a:rPr lang="en-US" altLang="en-US" b="1" dirty="0"/>
              <a:t>Separation of homologs </a:t>
            </a:r>
            <a:r>
              <a:rPr lang="en-US" altLang="en-US" dirty="0"/>
              <a:t>during anaphase I</a:t>
            </a:r>
          </a:p>
        </p:txBody>
      </p:sp>
      <p:sp>
        <p:nvSpPr>
          <p:cNvPr id="28675"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6"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21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76200" y="157163"/>
            <a:ext cx="8534400" cy="503237"/>
          </a:xfrm>
        </p:spPr>
        <p:txBody>
          <a:bodyPr lIns="91440" tIns="45720" rIns="91440" bIns="45720" anchor="ctr">
            <a:normAutofit fontScale="90000"/>
          </a:bodyPr>
          <a:lstStyle/>
          <a:p>
            <a:pPr eaLnBrk="1" hangingPunct="1"/>
            <a:r>
              <a:rPr lang="en-US" altLang="en-US"/>
              <a:t>A Comparison of Mitosis and Meiosis</a:t>
            </a:r>
          </a:p>
        </p:txBody>
      </p:sp>
      <p:sp>
        <p:nvSpPr>
          <p:cNvPr id="27651" name="Rectangle 3"/>
          <p:cNvSpPr>
            <a:spLocks noGrp="1" noChangeArrowheads="1"/>
          </p:cNvSpPr>
          <p:nvPr>
            <p:ph type="body" idx="4294967295"/>
          </p:nvPr>
        </p:nvSpPr>
        <p:spPr>
          <a:xfrm>
            <a:off x="55563" y="1250950"/>
            <a:ext cx="8801100" cy="5365750"/>
          </a:xfrm>
        </p:spPr>
        <p:txBody>
          <a:bodyPr lIns="91440" tIns="45720" rIns="91440" bIns="45720"/>
          <a:lstStyle/>
          <a:p>
            <a:pPr marL="292100" indent="-292100" eaLnBrk="1" hangingPunct="1"/>
            <a:r>
              <a:rPr lang="en-US" altLang="en-US" dirty="0"/>
              <a:t>Mitosis conserves the number of chromosome sets, producing cells that are genetically identical to the parent cell.</a:t>
            </a:r>
          </a:p>
          <a:p>
            <a:pPr marL="292100" indent="-292100" eaLnBrk="1" hangingPunct="1"/>
            <a:r>
              <a:rPr lang="en-US" altLang="en-US" dirty="0"/>
              <a:t>Meiosis reduces the number of chromosome sets from two (diploid) to one (haploid), producing cells that differ genetically from each other and from the parent cell.</a:t>
            </a:r>
          </a:p>
          <a:p>
            <a:pPr marL="292100" indent="-292100" eaLnBrk="1" hangingPunct="1"/>
            <a:r>
              <a:rPr lang="en-US" altLang="en-US" dirty="0"/>
              <a:t>Meiosis includes two divisions after replication, each with specific stages.</a:t>
            </a:r>
          </a:p>
        </p:txBody>
      </p:sp>
      <p:sp>
        <p:nvSpPr>
          <p:cNvPr id="27652"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3"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83373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80" descr="10_09a_MitosVMeiosArt-U"/>
          <p:cNvPicPr>
            <a:picLocks noChangeAspect="1" noChangeArrowheads="1"/>
          </p:cNvPicPr>
          <p:nvPr/>
        </p:nvPicPr>
        <p:blipFill>
          <a:blip r:embed="rId3">
            <a:extLst>
              <a:ext uri="{28A0092B-C50C-407E-A947-70E740481C1C}">
                <a14:useLocalDpi xmlns:a14="http://schemas.microsoft.com/office/drawing/2010/main" val="0"/>
              </a:ext>
            </a:extLst>
          </a:blip>
          <a:srcRect b="3387"/>
          <a:stretch>
            <a:fillRect/>
          </a:stretch>
        </p:blipFill>
        <p:spPr bwMode="auto">
          <a:xfrm>
            <a:off x="296863" y="803275"/>
            <a:ext cx="8548687"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p:cNvSpPr>
            <a:spLocks noGrp="1" noChangeArrowheads="1"/>
          </p:cNvSpPr>
          <p:nvPr>
            <p:ph type="ctrTitle" idx="4294967295"/>
          </p:nvPr>
        </p:nvSpPr>
        <p:spPr bwMode="auto">
          <a:xfrm>
            <a:off x="152400" y="0"/>
            <a:ext cx="1981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algn="l" eaLnBrk="1" hangingPunct="1"/>
            <a:r>
              <a:rPr lang="en-US" altLang="en-US" sz="1200">
                <a:solidFill>
                  <a:schemeClr val="tx1"/>
                </a:solidFill>
                <a:latin typeface="Arial" charset="0"/>
              </a:rPr>
              <a:t>Figure 10.9a</a:t>
            </a:r>
          </a:p>
        </p:txBody>
      </p:sp>
      <p:sp>
        <p:nvSpPr>
          <p:cNvPr id="30724" name="Text Box 31"/>
          <p:cNvSpPr txBox="1">
            <a:spLocks noChangeArrowheads="1"/>
          </p:cNvSpPr>
          <p:nvPr/>
        </p:nvSpPr>
        <p:spPr bwMode="auto">
          <a:xfrm>
            <a:off x="1984375" y="892175"/>
            <a:ext cx="65722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solidFill>
                  <a:schemeClr val="bg1"/>
                </a:solidFill>
              </a:rPr>
              <a:t>MITOSIS</a:t>
            </a:r>
          </a:p>
        </p:txBody>
      </p:sp>
      <p:sp>
        <p:nvSpPr>
          <p:cNvPr id="30725" name="Text Box 31"/>
          <p:cNvSpPr txBox="1">
            <a:spLocks noChangeArrowheads="1"/>
          </p:cNvSpPr>
          <p:nvPr/>
        </p:nvSpPr>
        <p:spPr bwMode="auto">
          <a:xfrm>
            <a:off x="6280150" y="892175"/>
            <a:ext cx="7207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solidFill>
                  <a:schemeClr val="bg1"/>
                </a:solidFill>
              </a:rPr>
              <a:t>MEIOSIS</a:t>
            </a:r>
          </a:p>
        </p:txBody>
      </p:sp>
      <p:sp>
        <p:nvSpPr>
          <p:cNvPr id="30726" name="Text Box 31"/>
          <p:cNvSpPr txBox="1">
            <a:spLocks noChangeArrowheads="1"/>
          </p:cNvSpPr>
          <p:nvPr/>
        </p:nvSpPr>
        <p:spPr bwMode="auto">
          <a:xfrm>
            <a:off x="346075" y="1724025"/>
            <a:ext cx="8350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Prophase</a:t>
            </a:r>
          </a:p>
        </p:txBody>
      </p:sp>
      <p:sp>
        <p:nvSpPr>
          <p:cNvPr id="30727" name="Text Box 31"/>
          <p:cNvSpPr txBox="1">
            <a:spLocks noChangeArrowheads="1"/>
          </p:cNvSpPr>
          <p:nvPr/>
        </p:nvSpPr>
        <p:spPr bwMode="auto">
          <a:xfrm>
            <a:off x="346075" y="2136775"/>
            <a:ext cx="11398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Duplicated</a:t>
            </a:r>
          </a:p>
          <a:p>
            <a:pPr>
              <a:lnSpc>
                <a:spcPct val="90000"/>
              </a:lnSpc>
            </a:pPr>
            <a:r>
              <a:rPr lang="en-US" altLang="en-US" sz="1400" b="1"/>
              <a:t>chromosome</a:t>
            </a:r>
          </a:p>
        </p:txBody>
      </p:sp>
      <p:sp>
        <p:nvSpPr>
          <p:cNvPr id="30728" name="Text Box 31"/>
          <p:cNvSpPr txBox="1">
            <a:spLocks noChangeArrowheads="1"/>
          </p:cNvSpPr>
          <p:nvPr/>
        </p:nvSpPr>
        <p:spPr bwMode="auto">
          <a:xfrm>
            <a:off x="346075" y="2943225"/>
            <a:ext cx="936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Metaphase</a:t>
            </a:r>
          </a:p>
        </p:txBody>
      </p:sp>
      <p:sp>
        <p:nvSpPr>
          <p:cNvPr id="30729" name="Text Box 31"/>
          <p:cNvSpPr txBox="1">
            <a:spLocks noChangeArrowheads="1"/>
          </p:cNvSpPr>
          <p:nvPr/>
        </p:nvSpPr>
        <p:spPr bwMode="auto">
          <a:xfrm>
            <a:off x="352425" y="3940175"/>
            <a:ext cx="7778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Anaphase</a:t>
            </a:r>
          </a:p>
        </p:txBody>
      </p:sp>
      <p:sp>
        <p:nvSpPr>
          <p:cNvPr id="30730" name="Text Box 31"/>
          <p:cNvSpPr txBox="1">
            <a:spLocks noChangeArrowheads="1"/>
          </p:cNvSpPr>
          <p:nvPr/>
        </p:nvSpPr>
        <p:spPr bwMode="auto">
          <a:xfrm>
            <a:off x="346075" y="4137025"/>
            <a:ext cx="9175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Telophase</a:t>
            </a:r>
          </a:p>
        </p:txBody>
      </p:sp>
      <p:sp>
        <p:nvSpPr>
          <p:cNvPr id="30731" name="Text Box 31"/>
          <p:cNvSpPr txBox="1">
            <a:spLocks noChangeArrowheads="1"/>
          </p:cNvSpPr>
          <p:nvPr/>
        </p:nvSpPr>
        <p:spPr bwMode="auto">
          <a:xfrm>
            <a:off x="1406525" y="5108575"/>
            <a:ext cx="2444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2</a:t>
            </a:r>
            <a:r>
              <a:rPr lang="en-US" altLang="en-US" sz="1400" b="1" i="1"/>
              <a:t>n</a:t>
            </a:r>
            <a:endParaRPr lang="en-US" altLang="en-US" sz="1400" b="1"/>
          </a:p>
        </p:txBody>
      </p:sp>
      <p:sp>
        <p:nvSpPr>
          <p:cNvPr id="30732" name="Text Box 31"/>
          <p:cNvSpPr txBox="1">
            <a:spLocks noChangeArrowheads="1"/>
          </p:cNvSpPr>
          <p:nvPr/>
        </p:nvSpPr>
        <p:spPr bwMode="auto">
          <a:xfrm>
            <a:off x="2981325" y="5108575"/>
            <a:ext cx="2444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2</a:t>
            </a:r>
            <a:r>
              <a:rPr lang="en-US" altLang="en-US" sz="1400" b="1" i="1"/>
              <a:t>n</a:t>
            </a:r>
            <a:endParaRPr lang="en-US" altLang="en-US" sz="1400" b="1"/>
          </a:p>
        </p:txBody>
      </p:sp>
      <p:sp>
        <p:nvSpPr>
          <p:cNvPr id="30733" name="Text Box 31"/>
          <p:cNvSpPr txBox="1">
            <a:spLocks noChangeArrowheads="1"/>
          </p:cNvSpPr>
          <p:nvPr/>
        </p:nvSpPr>
        <p:spPr bwMode="auto">
          <a:xfrm>
            <a:off x="1266825" y="5464175"/>
            <a:ext cx="13303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pPr>
            <a:r>
              <a:rPr lang="en-US" altLang="en-US" sz="1400" b="1"/>
              <a:t>Daughter cells</a:t>
            </a:r>
          </a:p>
          <a:p>
            <a:pPr algn="ctr">
              <a:lnSpc>
                <a:spcPct val="90000"/>
              </a:lnSpc>
            </a:pPr>
            <a:r>
              <a:rPr lang="en-US" altLang="en-US" sz="1400" b="1"/>
              <a:t>of mitosis</a:t>
            </a:r>
          </a:p>
        </p:txBody>
      </p:sp>
      <p:sp>
        <p:nvSpPr>
          <p:cNvPr id="30734" name="Text Box 31"/>
          <p:cNvSpPr txBox="1">
            <a:spLocks noChangeArrowheads="1"/>
          </p:cNvSpPr>
          <p:nvPr/>
        </p:nvSpPr>
        <p:spPr bwMode="auto">
          <a:xfrm>
            <a:off x="2625725" y="3914775"/>
            <a:ext cx="15462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Sister chromatids</a:t>
            </a:r>
          </a:p>
          <a:p>
            <a:pPr>
              <a:lnSpc>
                <a:spcPct val="90000"/>
              </a:lnSpc>
            </a:pPr>
            <a:r>
              <a:rPr lang="en-US" altLang="en-US" sz="1400" b="1"/>
              <a:t>separate.</a:t>
            </a:r>
          </a:p>
        </p:txBody>
      </p:sp>
      <p:sp>
        <p:nvSpPr>
          <p:cNvPr id="30735" name="Text Box 31"/>
          <p:cNvSpPr txBox="1">
            <a:spLocks noChangeArrowheads="1"/>
          </p:cNvSpPr>
          <p:nvPr/>
        </p:nvSpPr>
        <p:spPr bwMode="auto">
          <a:xfrm>
            <a:off x="2581275" y="2841625"/>
            <a:ext cx="126682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Individual</a:t>
            </a:r>
          </a:p>
          <a:p>
            <a:pPr>
              <a:lnSpc>
                <a:spcPct val="90000"/>
              </a:lnSpc>
            </a:pPr>
            <a:r>
              <a:rPr lang="en-US" altLang="en-US" sz="1400" b="1"/>
              <a:t>chromosomes</a:t>
            </a:r>
          </a:p>
          <a:p>
            <a:pPr>
              <a:lnSpc>
                <a:spcPct val="90000"/>
              </a:lnSpc>
            </a:pPr>
            <a:r>
              <a:rPr lang="en-US" altLang="en-US" sz="1400" b="1"/>
              <a:t>line up.</a:t>
            </a:r>
          </a:p>
        </p:txBody>
      </p:sp>
      <p:sp>
        <p:nvSpPr>
          <p:cNvPr id="30736" name="Text Box 31"/>
          <p:cNvSpPr txBox="1">
            <a:spLocks noChangeArrowheads="1"/>
          </p:cNvSpPr>
          <p:nvPr/>
        </p:nvSpPr>
        <p:spPr bwMode="auto">
          <a:xfrm>
            <a:off x="2663825" y="1920875"/>
            <a:ext cx="12096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pPr>
            <a:r>
              <a:rPr lang="en-US" altLang="en-US" sz="1400" b="1"/>
              <a:t>Chromosome</a:t>
            </a:r>
          </a:p>
          <a:p>
            <a:pPr algn="ctr">
              <a:lnSpc>
                <a:spcPct val="90000"/>
              </a:lnSpc>
            </a:pPr>
            <a:r>
              <a:rPr lang="en-US" altLang="en-US" sz="1400" b="1"/>
              <a:t>duplication</a:t>
            </a:r>
          </a:p>
        </p:txBody>
      </p:sp>
      <p:sp>
        <p:nvSpPr>
          <p:cNvPr id="30737" name="Text Box 31"/>
          <p:cNvSpPr txBox="1">
            <a:spLocks noChangeArrowheads="1"/>
          </p:cNvSpPr>
          <p:nvPr/>
        </p:nvSpPr>
        <p:spPr bwMode="auto">
          <a:xfrm>
            <a:off x="3984625" y="1209675"/>
            <a:ext cx="9556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Parent cell</a:t>
            </a:r>
          </a:p>
        </p:txBody>
      </p:sp>
      <p:grpSp>
        <p:nvGrpSpPr>
          <p:cNvPr id="30738" name="Group 78"/>
          <p:cNvGrpSpPr>
            <a:grpSpLocks/>
          </p:cNvGrpSpPr>
          <p:nvPr/>
        </p:nvGrpSpPr>
        <p:grpSpPr bwMode="auto">
          <a:xfrm>
            <a:off x="1330325" y="1941513"/>
            <a:ext cx="635000" cy="255587"/>
            <a:chOff x="838" y="1223"/>
            <a:chExt cx="400" cy="161"/>
          </a:xfrm>
        </p:grpSpPr>
        <p:sp>
          <p:nvSpPr>
            <p:cNvPr id="30762" name="AutoShape 53"/>
            <p:cNvSpPr>
              <a:spLocks/>
            </p:cNvSpPr>
            <p:nvPr/>
          </p:nvSpPr>
          <p:spPr bwMode="auto">
            <a:xfrm rot="1053989">
              <a:off x="1209" y="1223"/>
              <a:ext cx="29" cy="67"/>
            </a:xfrm>
            <a:prstGeom prst="leftBrace">
              <a:avLst>
                <a:gd name="adj1" fmla="val 19253"/>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b="1">
                <a:latin typeface="Times" pitchFamily="84" charset="0"/>
              </a:endParaRPr>
            </a:p>
          </p:txBody>
        </p:sp>
        <p:sp>
          <p:nvSpPr>
            <p:cNvPr id="30763" name="Line 54"/>
            <p:cNvSpPr>
              <a:spLocks noChangeShapeType="1"/>
            </p:cNvSpPr>
            <p:nvPr/>
          </p:nvSpPr>
          <p:spPr bwMode="auto">
            <a:xfrm flipH="1">
              <a:off x="838" y="1252"/>
              <a:ext cx="378" cy="1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39" name="Text Box 31"/>
          <p:cNvSpPr txBox="1">
            <a:spLocks noChangeArrowheads="1"/>
          </p:cNvSpPr>
          <p:nvPr/>
        </p:nvSpPr>
        <p:spPr bwMode="auto">
          <a:xfrm>
            <a:off x="4181475" y="2216150"/>
            <a:ext cx="511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2</a:t>
            </a:r>
            <a:r>
              <a:rPr lang="en-US" altLang="en-US" sz="1400" b="1" i="1"/>
              <a:t>n</a:t>
            </a:r>
            <a:r>
              <a:rPr lang="en-US" altLang="en-US" sz="1400" b="1"/>
              <a:t> = 6</a:t>
            </a:r>
          </a:p>
        </p:txBody>
      </p:sp>
      <p:sp>
        <p:nvSpPr>
          <p:cNvPr id="30740" name="Text Box 31"/>
          <p:cNvSpPr txBox="1">
            <a:spLocks noChangeArrowheads="1"/>
          </p:cNvSpPr>
          <p:nvPr/>
        </p:nvSpPr>
        <p:spPr bwMode="auto">
          <a:xfrm>
            <a:off x="4914900" y="1920875"/>
            <a:ext cx="13049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pPr>
            <a:r>
              <a:rPr lang="en-US" altLang="en-US" sz="1400" b="1"/>
              <a:t>Chromosome</a:t>
            </a:r>
          </a:p>
          <a:p>
            <a:pPr algn="ctr">
              <a:lnSpc>
                <a:spcPct val="90000"/>
              </a:lnSpc>
            </a:pPr>
            <a:r>
              <a:rPr lang="en-US" altLang="en-US" sz="1400" b="1"/>
              <a:t>duplication</a:t>
            </a:r>
          </a:p>
        </p:txBody>
      </p:sp>
      <p:sp>
        <p:nvSpPr>
          <p:cNvPr id="30741" name="Text Box 31"/>
          <p:cNvSpPr txBox="1">
            <a:spLocks noChangeArrowheads="1"/>
          </p:cNvSpPr>
          <p:nvPr/>
        </p:nvSpPr>
        <p:spPr bwMode="auto">
          <a:xfrm>
            <a:off x="5045075" y="2838450"/>
            <a:ext cx="1231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Pairs of</a:t>
            </a:r>
          </a:p>
          <a:p>
            <a:pPr>
              <a:lnSpc>
                <a:spcPct val="90000"/>
              </a:lnSpc>
            </a:pPr>
            <a:r>
              <a:rPr lang="en-US" altLang="en-US" sz="1400" b="1"/>
              <a:t>chromosomes</a:t>
            </a:r>
          </a:p>
          <a:p>
            <a:pPr>
              <a:lnSpc>
                <a:spcPct val="90000"/>
              </a:lnSpc>
            </a:pPr>
            <a:r>
              <a:rPr lang="en-US" altLang="en-US" sz="1400" b="1"/>
              <a:t>line up.</a:t>
            </a:r>
          </a:p>
        </p:txBody>
      </p:sp>
      <p:sp>
        <p:nvSpPr>
          <p:cNvPr id="30742" name="Text Box 31"/>
          <p:cNvSpPr txBox="1">
            <a:spLocks noChangeArrowheads="1"/>
          </p:cNvSpPr>
          <p:nvPr/>
        </p:nvSpPr>
        <p:spPr bwMode="auto">
          <a:xfrm>
            <a:off x="6280150" y="1216025"/>
            <a:ext cx="7905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Chiasma</a:t>
            </a:r>
          </a:p>
        </p:txBody>
      </p:sp>
      <p:sp>
        <p:nvSpPr>
          <p:cNvPr id="30743" name="Line 59"/>
          <p:cNvSpPr>
            <a:spLocks noChangeShapeType="1"/>
          </p:cNvSpPr>
          <p:nvPr/>
        </p:nvSpPr>
        <p:spPr bwMode="auto">
          <a:xfrm>
            <a:off x="6600825" y="1412875"/>
            <a:ext cx="133350" cy="4635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744" name="Group 79"/>
          <p:cNvGrpSpPr>
            <a:grpSpLocks/>
          </p:cNvGrpSpPr>
          <p:nvPr/>
        </p:nvGrpSpPr>
        <p:grpSpPr bwMode="auto">
          <a:xfrm>
            <a:off x="6900863" y="1928813"/>
            <a:ext cx="442912" cy="206375"/>
            <a:chOff x="4347" y="1215"/>
            <a:chExt cx="279" cy="130"/>
          </a:xfrm>
        </p:grpSpPr>
        <p:sp>
          <p:nvSpPr>
            <p:cNvPr id="30760" name="AutoShape 61"/>
            <p:cNvSpPr>
              <a:spLocks/>
            </p:cNvSpPr>
            <p:nvPr/>
          </p:nvSpPr>
          <p:spPr bwMode="auto">
            <a:xfrm rot="6595477">
              <a:off x="4370" y="1192"/>
              <a:ext cx="48" cy="93"/>
            </a:xfrm>
            <a:prstGeom prst="rightBrace">
              <a:avLst>
                <a:gd name="adj1" fmla="val 16146"/>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b="1">
                <a:latin typeface="Times" pitchFamily="84" charset="0"/>
              </a:endParaRPr>
            </a:p>
          </p:txBody>
        </p:sp>
        <p:sp>
          <p:nvSpPr>
            <p:cNvPr id="30761" name="Line 62"/>
            <p:cNvSpPr>
              <a:spLocks noChangeShapeType="1"/>
            </p:cNvSpPr>
            <p:nvPr/>
          </p:nvSpPr>
          <p:spPr bwMode="auto">
            <a:xfrm>
              <a:off x="4382" y="1258"/>
              <a:ext cx="244" cy="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45" name="Text Box 31"/>
          <p:cNvSpPr txBox="1">
            <a:spLocks noChangeArrowheads="1"/>
          </p:cNvSpPr>
          <p:nvPr/>
        </p:nvSpPr>
        <p:spPr bwMode="auto">
          <a:xfrm>
            <a:off x="7943850" y="1206500"/>
            <a:ext cx="8413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MEIOSIS </a:t>
            </a:r>
            <a:r>
              <a:rPr lang="en-US" altLang="en-US" sz="1400" b="1">
                <a:latin typeface="Times" pitchFamily="84" charset="0"/>
              </a:rPr>
              <a:t>I</a:t>
            </a:r>
            <a:endParaRPr lang="en-US" altLang="en-US" sz="1400" b="1"/>
          </a:p>
        </p:txBody>
      </p:sp>
      <p:sp>
        <p:nvSpPr>
          <p:cNvPr id="30746" name="Text Box 31"/>
          <p:cNvSpPr txBox="1">
            <a:spLocks noChangeArrowheads="1"/>
          </p:cNvSpPr>
          <p:nvPr/>
        </p:nvSpPr>
        <p:spPr bwMode="auto">
          <a:xfrm>
            <a:off x="7766050" y="1717675"/>
            <a:ext cx="9683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Prophase </a:t>
            </a:r>
            <a:r>
              <a:rPr lang="en-US" altLang="en-US" sz="1400" b="1">
                <a:latin typeface="Times" pitchFamily="84" charset="0"/>
              </a:rPr>
              <a:t>I</a:t>
            </a:r>
            <a:endParaRPr lang="en-US" altLang="en-US" sz="1400" b="1"/>
          </a:p>
        </p:txBody>
      </p:sp>
      <p:sp>
        <p:nvSpPr>
          <p:cNvPr id="30747" name="Text Box 31"/>
          <p:cNvSpPr txBox="1">
            <a:spLocks noChangeArrowheads="1"/>
          </p:cNvSpPr>
          <p:nvPr/>
        </p:nvSpPr>
        <p:spPr bwMode="auto">
          <a:xfrm>
            <a:off x="7654925" y="2930525"/>
            <a:ext cx="1168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Metaphase </a:t>
            </a:r>
            <a:r>
              <a:rPr lang="en-US" altLang="en-US" sz="1400" b="1">
                <a:latin typeface="Times" pitchFamily="84" charset="0"/>
              </a:rPr>
              <a:t>I</a:t>
            </a:r>
            <a:endParaRPr lang="en-US" altLang="en-US" sz="1400" b="1"/>
          </a:p>
        </p:txBody>
      </p:sp>
      <p:sp>
        <p:nvSpPr>
          <p:cNvPr id="30748" name="Text Box 31"/>
          <p:cNvSpPr txBox="1">
            <a:spLocks noChangeArrowheads="1"/>
          </p:cNvSpPr>
          <p:nvPr/>
        </p:nvSpPr>
        <p:spPr bwMode="auto">
          <a:xfrm>
            <a:off x="7397750" y="2051050"/>
            <a:ext cx="1016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Homologous</a:t>
            </a:r>
          </a:p>
          <a:p>
            <a:pPr>
              <a:lnSpc>
                <a:spcPct val="90000"/>
              </a:lnSpc>
            </a:pPr>
            <a:r>
              <a:rPr lang="en-US" altLang="en-US" sz="1400" b="1"/>
              <a:t>chromosome</a:t>
            </a:r>
          </a:p>
          <a:p>
            <a:pPr>
              <a:lnSpc>
                <a:spcPct val="90000"/>
              </a:lnSpc>
            </a:pPr>
            <a:r>
              <a:rPr lang="en-US" altLang="en-US" sz="1400" b="1"/>
              <a:t>pair</a:t>
            </a:r>
          </a:p>
        </p:txBody>
      </p:sp>
      <p:sp>
        <p:nvSpPr>
          <p:cNvPr id="30749" name="Text Box 31"/>
          <p:cNvSpPr txBox="1">
            <a:spLocks noChangeArrowheads="1"/>
          </p:cNvSpPr>
          <p:nvPr/>
        </p:nvSpPr>
        <p:spPr bwMode="auto">
          <a:xfrm>
            <a:off x="7747000" y="3940175"/>
            <a:ext cx="9525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Anaphase </a:t>
            </a:r>
            <a:r>
              <a:rPr lang="en-US" altLang="en-US" sz="1400" b="1">
                <a:latin typeface="Times" pitchFamily="84" charset="0"/>
              </a:rPr>
              <a:t>I</a:t>
            </a:r>
            <a:endParaRPr lang="en-US" altLang="en-US" sz="1400" b="1"/>
          </a:p>
        </p:txBody>
      </p:sp>
      <p:sp>
        <p:nvSpPr>
          <p:cNvPr id="30750" name="Text Box 31"/>
          <p:cNvSpPr txBox="1">
            <a:spLocks noChangeArrowheads="1"/>
          </p:cNvSpPr>
          <p:nvPr/>
        </p:nvSpPr>
        <p:spPr bwMode="auto">
          <a:xfrm>
            <a:off x="7718425" y="4143375"/>
            <a:ext cx="9525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Telophase </a:t>
            </a:r>
            <a:r>
              <a:rPr lang="en-US" altLang="en-US" sz="1400" b="1">
                <a:latin typeface="Times" pitchFamily="84" charset="0"/>
              </a:rPr>
              <a:t>I</a:t>
            </a:r>
            <a:endParaRPr lang="en-US" altLang="en-US" sz="1400" b="1"/>
          </a:p>
        </p:txBody>
      </p:sp>
      <p:sp>
        <p:nvSpPr>
          <p:cNvPr id="30751" name="Text Box 31"/>
          <p:cNvSpPr txBox="1">
            <a:spLocks noChangeArrowheads="1"/>
          </p:cNvSpPr>
          <p:nvPr/>
        </p:nvSpPr>
        <p:spPr bwMode="auto">
          <a:xfrm>
            <a:off x="7867650" y="5076825"/>
            <a:ext cx="9620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MEIOSIS </a:t>
            </a:r>
            <a:r>
              <a:rPr lang="en-US" altLang="en-US" sz="1400" b="1">
                <a:latin typeface="Times" pitchFamily="84" charset="0"/>
              </a:rPr>
              <a:t>II</a:t>
            </a:r>
            <a:endParaRPr lang="en-US" altLang="en-US" sz="1400" b="1"/>
          </a:p>
        </p:txBody>
      </p:sp>
      <p:sp>
        <p:nvSpPr>
          <p:cNvPr id="30752" name="Text Box 31"/>
          <p:cNvSpPr txBox="1">
            <a:spLocks noChangeArrowheads="1"/>
          </p:cNvSpPr>
          <p:nvPr/>
        </p:nvSpPr>
        <p:spPr bwMode="auto">
          <a:xfrm>
            <a:off x="5041900" y="3921125"/>
            <a:ext cx="8858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Homologs</a:t>
            </a:r>
          </a:p>
          <a:p>
            <a:pPr>
              <a:lnSpc>
                <a:spcPct val="90000"/>
              </a:lnSpc>
            </a:pPr>
            <a:r>
              <a:rPr lang="en-US" altLang="en-US" sz="1400" b="1"/>
              <a:t>separate.</a:t>
            </a:r>
          </a:p>
        </p:txBody>
      </p:sp>
      <p:sp>
        <p:nvSpPr>
          <p:cNvPr id="30753" name="Text Box 31"/>
          <p:cNvSpPr txBox="1">
            <a:spLocks noChangeArrowheads="1"/>
          </p:cNvSpPr>
          <p:nvPr/>
        </p:nvSpPr>
        <p:spPr bwMode="auto">
          <a:xfrm>
            <a:off x="5045075" y="4679950"/>
            <a:ext cx="10858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Sister</a:t>
            </a:r>
          </a:p>
          <a:p>
            <a:pPr>
              <a:lnSpc>
                <a:spcPct val="90000"/>
              </a:lnSpc>
            </a:pPr>
            <a:r>
              <a:rPr lang="en-US" altLang="en-US" sz="1400" b="1"/>
              <a:t>chromatids</a:t>
            </a:r>
          </a:p>
          <a:p>
            <a:pPr>
              <a:lnSpc>
                <a:spcPct val="90000"/>
              </a:lnSpc>
            </a:pPr>
            <a:r>
              <a:rPr lang="en-US" altLang="en-US" sz="1400" b="1"/>
              <a:t>separate.</a:t>
            </a:r>
          </a:p>
        </p:txBody>
      </p:sp>
      <p:sp>
        <p:nvSpPr>
          <p:cNvPr id="30754" name="Text Box 31"/>
          <p:cNvSpPr txBox="1">
            <a:spLocks noChangeArrowheads="1"/>
          </p:cNvSpPr>
          <p:nvPr/>
        </p:nvSpPr>
        <p:spPr bwMode="auto">
          <a:xfrm>
            <a:off x="5670550" y="5667375"/>
            <a:ext cx="2403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a:t>Daughter cells of meiosis </a:t>
            </a:r>
            <a:r>
              <a:rPr lang="en-US" altLang="en-US" sz="1400" b="1">
                <a:latin typeface="Times" pitchFamily="84" charset="0"/>
              </a:rPr>
              <a:t>II</a:t>
            </a:r>
            <a:endParaRPr lang="en-US" altLang="en-US" sz="1400" b="1"/>
          </a:p>
        </p:txBody>
      </p:sp>
      <p:sp>
        <p:nvSpPr>
          <p:cNvPr id="30755" name="Text Box 31"/>
          <p:cNvSpPr txBox="1">
            <a:spLocks noChangeArrowheads="1"/>
          </p:cNvSpPr>
          <p:nvPr/>
        </p:nvSpPr>
        <p:spPr bwMode="auto">
          <a:xfrm>
            <a:off x="6273800" y="5413375"/>
            <a:ext cx="1619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i="1"/>
              <a:t>n</a:t>
            </a:r>
            <a:endParaRPr lang="en-US" altLang="en-US" sz="1400" b="1"/>
          </a:p>
        </p:txBody>
      </p:sp>
      <p:sp>
        <p:nvSpPr>
          <p:cNvPr id="30756" name="Text Box 31"/>
          <p:cNvSpPr txBox="1">
            <a:spLocks noChangeArrowheads="1"/>
          </p:cNvSpPr>
          <p:nvPr/>
        </p:nvSpPr>
        <p:spPr bwMode="auto">
          <a:xfrm>
            <a:off x="6737350" y="5413375"/>
            <a:ext cx="1619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i="1"/>
              <a:t>n</a:t>
            </a:r>
            <a:endParaRPr lang="en-US" altLang="en-US" sz="1400" b="1"/>
          </a:p>
        </p:txBody>
      </p:sp>
      <p:sp>
        <p:nvSpPr>
          <p:cNvPr id="30757" name="Text Box 31"/>
          <p:cNvSpPr txBox="1">
            <a:spLocks noChangeArrowheads="1"/>
          </p:cNvSpPr>
          <p:nvPr/>
        </p:nvSpPr>
        <p:spPr bwMode="auto">
          <a:xfrm>
            <a:off x="7302500" y="5407025"/>
            <a:ext cx="1619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i="1"/>
              <a:t>n</a:t>
            </a:r>
            <a:endParaRPr lang="en-US" altLang="en-US" sz="1400" b="1"/>
          </a:p>
        </p:txBody>
      </p:sp>
      <p:sp>
        <p:nvSpPr>
          <p:cNvPr id="30758" name="Text Box 31"/>
          <p:cNvSpPr txBox="1">
            <a:spLocks noChangeArrowheads="1"/>
          </p:cNvSpPr>
          <p:nvPr/>
        </p:nvSpPr>
        <p:spPr bwMode="auto">
          <a:xfrm>
            <a:off x="7766050" y="5407025"/>
            <a:ext cx="1619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400" b="1" i="1"/>
              <a:t>n</a:t>
            </a:r>
            <a:endParaRPr lang="en-US" altLang="en-US" sz="1400" b="1"/>
          </a:p>
        </p:txBody>
      </p:sp>
      <p:sp>
        <p:nvSpPr>
          <p:cNvPr id="30759" name="Text Box 31"/>
          <p:cNvSpPr txBox="1">
            <a:spLocks noChangeArrowheads="1"/>
          </p:cNvSpPr>
          <p:nvPr/>
        </p:nvSpPr>
        <p:spPr bwMode="auto">
          <a:xfrm>
            <a:off x="6508750" y="4638675"/>
            <a:ext cx="66992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n-US" altLang="en-US" sz="1000" b="1"/>
              <a:t>Daughter</a:t>
            </a:r>
          </a:p>
          <a:p>
            <a:pPr algn="ctr"/>
            <a:r>
              <a:rPr lang="en-US" altLang="en-US" sz="1000" b="1"/>
              <a:t>cells of</a:t>
            </a:r>
          </a:p>
          <a:p>
            <a:pPr algn="ctr"/>
            <a:r>
              <a:rPr lang="en-US" altLang="en-US" sz="1000" b="1"/>
              <a:t>meiosis </a:t>
            </a:r>
            <a:r>
              <a:rPr lang="en-US" altLang="en-US" sz="1000" b="1">
                <a:latin typeface="Times" pitchFamily="84" charset="0"/>
              </a:rPr>
              <a:t>I</a:t>
            </a:r>
            <a:endParaRPr lang="en-US" altLang="en-US" sz="1000" b="1"/>
          </a:p>
        </p:txBody>
      </p:sp>
    </p:spTree>
    <p:extLst>
      <p:ext uri="{BB962C8B-B14F-4D97-AF65-F5344CB8AC3E}">
        <p14:creationId xmlns:p14="http://schemas.microsoft.com/office/powerpoint/2010/main" val="9407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37931725" indent="-37474525"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485900" indent="-339725"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2176463" indent="-347663"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859088" indent="-347663"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33162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37734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42306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46878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lgn="ctr">
              <a:spcBef>
                <a:spcPct val="0"/>
              </a:spcBef>
              <a:spcAft>
                <a:spcPct val="0"/>
              </a:spcAft>
              <a:buClrTx/>
              <a:buFontTx/>
              <a:buNone/>
            </a:pPr>
            <a:r>
              <a:rPr lang="en-US" altLang="en-US" sz="1400" b="1">
                <a:latin typeface="Tahoma" pitchFamily="84" charset="0"/>
              </a:rPr>
              <a:t>0</a:t>
            </a:r>
          </a:p>
        </p:txBody>
      </p:sp>
      <p:sp>
        <p:nvSpPr>
          <p:cNvPr id="4099" name="Text Box 8"/>
          <p:cNvSpPr txBox="1">
            <a:spLocks noChangeArrowheads="1"/>
          </p:cNvSpPr>
          <p:nvPr/>
        </p:nvSpPr>
        <p:spPr bwMode="auto">
          <a:xfrm>
            <a:off x="528638" y="1098550"/>
            <a:ext cx="86153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37931725" indent="-37474525"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485900" indent="-339725"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2176463" indent="-347663"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859088" indent="-347663"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33162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37734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42306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4687888" indent="-347663"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eaLnBrk="1" hangingPunct="1">
              <a:spcBef>
                <a:spcPct val="0"/>
              </a:spcBef>
              <a:spcAft>
                <a:spcPct val="0"/>
              </a:spcAft>
              <a:buClrTx/>
              <a:buFontTx/>
              <a:buNone/>
            </a:pPr>
            <a:r>
              <a:rPr lang="en-US" altLang="en-US" sz="12000" dirty="0">
                <a:solidFill>
                  <a:srgbClr val="9D0016"/>
                </a:solidFill>
              </a:rPr>
              <a:t>Chapter 10</a:t>
            </a:r>
          </a:p>
        </p:txBody>
      </p:sp>
      <p:sp>
        <p:nvSpPr>
          <p:cNvPr id="2" name="Subtitle 1"/>
          <p:cNvSpPr>
            <a:spLocks noGrp="1"/>
          </p:cNvSpPr>
          <p:nvPr>
            <p:ph type="subTitle" idx="1"/>
          </p:nvPr>
        </p:nvSpPr>
        <p:spPr>
          <a:xfrm>
            <a:off x="1371600" y="3352800"/>
            <a:ext cx="6400800" cy="1752600"/>
          </a:xfrm>
        </p:spPr>
        <p:txBody>
          <a:bodyPr>
            <a:normAutofit/>
          </a:bodyPr>
          <a:lstStyle/>
          <a:p>
            <a:r>
              <a:rPr lang="en-US" sz="8000" dirty="0"/>
              <a:t>Meiosis</a:t>
            </a:r>
          </a:p>
        </p:txBody>
      </p:sp>
    </p:spTree>
    <p:custDataLst>
      <p:tags r:id="rId1"/>
    </p:custDataLst>
    <p:extLst>
      <p:ext uri="{BB962C8B-B14F-4D97-AF65-F5344CB8AC3E}">
        <p14:creationId xmlns:p14="http://schemas.microsoft.com/office/powerpoint/2010/main" val="1265223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Must Know</a:t>
            </a:r>
          </a:p>
        </p:txBody>
      </p:sp>
      <p:sp>
        <p:nvSpPr>
          <p:cNvPr id="3" name="Content Placeholder 2"/>
          <p:cNvSpPr>
            <a:spLocks noGrp="1"/>
          </p:cNvSpPr>
          <p:nvPr>
            <p:ph idx="1"/>
          </p:nvPr>
        </p:nvSpPr>
        <p:spPr/>
        <p:txBody>
          <a:bodyPr/>
          <a:lstStyle/>
          <a:p>
            <a:r>
              <a:rPr lang="en-US" dirty="0"/>
              <a:t>The importance of homologues chromosomes to meiosis.</a:t>
            </a:r>
          </a:p>
          <a:p>
            <a:endParaRPr lang="en-US" dirty="0"/>
          </a:p>
          <a:p>
            <a:r>
              <a:rPr lang="en-US" dirty="0"/>
              <a:t>How the chromosome number is reduced from diploid to haploid in meiosis.</a:t>
            </a:r>
          </a:p>
          <a:p>
            <a:endParaRPr lang="en-US" dirty="0"/>
          </a:p>
          <a:p>
            <a:r>
              <a:rPr lang="en-US" dirty="0"/>
              <a:t>Three events that occur in meiosis but not mitosis.</a:t>
            </a:r>
          </a:p>
          <a:p>
            <a:pPr marL="0" indent="0">
              <a:buNone/>
            </a:pPr>
            <a:endParaRPr lang="en-US" dirty="0"/>
          </a:p>
        </p:txBody>
      </p:sp>
    </p:spTree>
    <p:extLst>
      <p:ext uri="{BB962C8B-B14F-4D97-AF65-F5344CB8AC3E}">
        <p14:creationId xmlns:p14="http://schemas.microsoft.com/office/powerpoint/2010/main" val="176211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39738" y="152400"/>
            <a:ext cx="7256462" cy="5715000"/>
          </a:xfrm>
        </p:spPr>
        <p:txBody>
          <a:bodyPr/>
          <a:lstStyle/>
          <a:p>
            <a:pPr marL="292100" indent="-292100"/>
            <a:r>
              <a:rPr lang="en-US" altLang="en-US" dirty="0"/>
              <a:t>Homologs may have different versions of genes, each called an allele.</a:t>
            </a:r>
          </a:p>
        </p:txBody>
      </p:sp>
      <p:grpSp>
        <p:nvGrpSpPr>
          <p:cNvPr id="2" name="Group 5"/>
          <p:cNvGrpSpPr>
            <a:grpSpLocks/>
          </p:cNvGrpSpPr>
          <p:nvPr/>
        </p:nvGrpSpPr>
        <p:grpSpPr bwMode="auto">
          <a:xfrm>
            <a:off x="762000" y="1371600"/>
            <a:ext cx="7751763" cy="4275138"/>
            <a:chOff x="1447799" y="2362200"/>
            <a:chExt cx="7567387" cy="3590431"/>
          </a:xfrm>
        </p:grpSpPr>
        <p:pic>
          <p:nvPicPr>
            <p:cNvPr id="17411" name="Picture 2" descr="C:\Users\Lauren\Desktop\2010_12_07\2011_12_05\IMG.jpg"/>
            <p:cNvPicPr>
              <a:picLocks noChangeAspect="1" noChangeArrowheads="1"/>
            </p:cNvPicPr>
            <p:nvPr/>
          </p:nvPicPr>
          <p:blipFill>
            <a:blip r:embed="rId2">
              <a:extLst>
                <a:ext uri="{28A0092B-C50C-407E-A947-70E740481C1C}">
                  <a14:useLocalDpi xmlns:a14="http://schemas.microsoft.com/office/drawing/2010/main" val="0"/>
                </a:ext>
              </a:extLst>
            </a:blip>
            <a:srcRect l="7111" t="3693" r="11111"/>
            <a:stretch>
              <a:fillRect/>
            </a:stretch>
          </p:blipFill>
          <p:spPr bwMode="auto">
            <a:xfrm rot="5400000">
              <a:off x="3640109" y="2227290"/>
              <a:ext cx="3102938" cy="337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447799" y="3514124"/>
              <a:ext cx="2285869" cy="369309"/>
            </a:xfrm>
            <a:prstGeom prst="rect">
              <a:avLst/>
            </a:prstGeom>
            <a:noFill/>
          </p:spPr>
          <p:txBody>
            <a:bodyPr>
              <a:spAutoFit/>
            </a:bodyPr>
            <a:lstStyle/>
            <a:p>
              <a:pPr>
                <a:defRPr/>
              </a:pPr>
              <a:r>
                <a:rPr lang="en-US" dirty="0">
                  <a:solidFill>
                    <a:schemeClr val="accent2">
                      <a:lumMod val="75000"/>
                    </a:schemeClr>
                  </a:solidFill>
                  <a:latin typeface="Arial" charset="0"/>
                  <a:ea typeface="+mn-ea"/>
                  <a:cs typeface="Arial" charset="0"/>
                </a:rPr>
                <a:t>From the female </a:t>
              </a:r>
              <a:r>
                <a:rPr lang="en-US" dirty="0">
                  <a:solidFill>
                    <a:schemeClr val="accent2">
                      <a:lumMod val="75000"/>
                    </a:schemeClr>
                  </a:solidFill>
                  <a:latin typeface="Arial" charset="0"/>
                  <a:ea typeface="+mn-ea"/>
                  <a:cs typeface="Arial" charset="0"/>
                  <a:sym typeface="Wingdings" pitchFamily="2" charset="2"/>
                </a:rPr>
                <a:t></a:t>
              </a:r>
              <a:endParaRPr lang="en-US" dirty="0">
                <a:solidFill>
                  <a:schemeClr val="accent2">
                    <a:lumMod val="75000"/>
                  </a:schemeClr>
                </a:solidFill>
                <a:latin typeface="Arial" charset="0"/>
                <a:ea typeface="+mn-ea"/>
                <a:cs typeface="Arial" charset="0"/>
              </a:endParaRPr>
            </a:p>
          </p:txBody>
        </p:sp>
        <p:sp>
          <p:nvSpPr>
            <p:cNvPr id="9" name="TextBox 8"/>
            <p:cNvSpPr txBox="1"/>
            <p:nvPr/>
          </p:nvSpPr>
          <p:spPr>
            <a:xfrm>
              <a:off x="6729317" y="3578120"/>
              <a:ext cx="2285869" cy="369309"/>
            </a:xfrm>
            <a:prstGeom prst="rect">
              <a:avLst/>
            </a:prstGeom>
            <a:noFill/>
          </p:spPr>
          <p:txBody>
            <a:bodyPr>
              <a:spAutoFit/>
            </a:bodyPr>
            <a:lstStyle/>
            <a:p>
              <a:pPr>
                <a:defRPr/>
              </a:pPr>
              <a:r>
                <a:rPr lang="en-US" dirty="0">
                  <a:solidFill>
                    <a:schemeClr val="accent2">
                      <a:lumMod val="75000"/>
                    </a:schemeClr>
                  </a:solidFill>
                  <a:latin typeface="Arial" charset="0"/>
                  <a:ea typeface="+mn-ea"/>
                  <a:cs typeface="Arial" charset="0"/>
                  <a:sym typeface="Wingdings" pitchFamily="2" charset="2"/>
                </a:rPr>
                <a:t>  </a:t>
              </a:r>
              <a:r>
                <a:rPr lang="en-US" dirty="0">
                  <a:solidFill>
                    <a:schemeClr val="accent2">
                      <a:lumMod val="75000"/>
                    </a:schemeClr>
                  </a:solidFill>
                  <a:latin typeface="Arial" charset="0"/>
                  <a:ea typeface="+mn-ea"/>
                  <a:cs typeface="Arial" charset="0"/>
                </a:rPr>
                <a:t>From the male</a:t>
              </a:r>
            </a:p>
          </p:txBody>
        </p:sp>
        <p:sp>
          <p:nvSpPr>
            <p:cNvPr id="10" name="TextBox 9"/>
            <p:cNvSpPr txBox="1"/>
            <p:nvPr/>
          </p:nvSpPr>
          <p:spPr>
            <a:xfrm>
              <a:off x="4200139" y="5306006"/>
              <a:ext cx="2285869" cy="646625"/>
            </a:xfrm>
            <a:prstGeom prst="rect">
              <a:avLst/>
            </a:prstGeom>
            <a:noFill/>
          </p:spPr>
          <p:txBody>
            <a:bodyPr>
              <a:spAutoFit/>
            </a:bodyPr>
            <a:lstStyle/>
            <a:p>
              <a:pPr algn="ctr">
                <a:defRPr/>
              </a:pPr>
              <a:r>
                <a:rPr lang="en-US" dirty="0">
                  <a:solidFill>
                    <a:schemeClr val="accent2">
                      <a:lumMod val="75000"/>
                    </a:schemeClr>
                  </a:solidFill>
                  <a:latin typeface="Arial" charset="0"/>
                  <a:ea typeface="+mn-ea"/>
                  <a:cs typeface="Arial" charset="0"/>
                </a:rPr>
                <a:t>Homologous Chromosomes</a:t>
              </a:r>
            </a:p>
          </p:txBody>
        </p:sp>
      </p:grpSp>
    </p:spTree>
    <p:extLst>
      <p:ext uri="{BB962C8B-B14F-4D97-AF65-F5344CB8AC3E}">
        <p14:creationId xmlns:p14="http://schemas.microsoft.com/office/powerpoint/2010/main" val="1012371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106" name="Picture 69" descr="10_07_MeiosisOverview-U"/>
          <p:cNvPicPr>
            <a:picLocks noChangeAspect="1" noChangeArrowheads="1"/>
          </p:cNvPicPr>
          <p:nvPr/>
        </p:nvPicPr>
        <p:blipFill rotWithShape="1">
          <a:blip r:embed="rId3">
            <a:extLst>
              <a:ext uri="{28A0092B-C50C-407E-A947-70E740481C1C}">
                <a14:useLocalDpi xmlns:a14="http://schemas.microsoft.com/office/drawing/2010/main" val="0"/>
              </a:ext>
            </a:extLst>
          </a:blip>
          <a:srcRect b="80834"/>
          <a:stretch/>
        </p:blipFill>
        <p:spPr bwMode="auto">
          <a:xfrm>
            <a:off x="3607271" y="334777"/>
            <a:ext cx="512127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107" name="Rectangle 3"/>
          <p:cNvSpPr>
            <a:spLocks noGrp="1" noChangeArrowheads="1"/>
          </p:cNvSpPr>
          <p:nvPr>
            <p:ph type="title"/>
          </p:nvPr>
        </p:nvSpPr>
        <p:spPr bwMode="auto">
          <a:xfrm>
            <a:off x="5084439" y="-61085"/>
            <a:ext cx="2166938" cy="6062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oAutofit/>
          </a:bodyPr>
          <a:lstStyle/>
          <a:p>
            <a:pPr algn="l" eaLnBrk="1" hangingPunct="1"/>
            <a:r>
              <a:rPr lang="en-US" altLang="en-US" sz="1800" b="1" dirty="0">
                <a:latin typeface="Arial" pitchFamily="34" charset="0"/>
              </a:rPr>
              <a:t>Meiosis Overview</a:t>
            </a:r>
          </a:p>
        </p:txBody>
      </p:sp>
      <p:sp>
        <p:nvSpPr>
          <p:cNvPr id="2" name="Content Placeholder 1"/>
          <p:cNvSpPr>
            <a:spLocks noGrp="1"/>
          </p:cNvSpPr>
          <p:nvPr>
            <p:ph idx="1"/>
          </p:nvPr>
        </p:nvSpPr>
        <p:spPr>
          <a:xfrm>
            <a:off x="0" y="877213"/>
            <a:ext cx="3653308" cy="5449094"/>
          </a:xfrm>
        </p:spPr>
        <p:txBody>
          <a:bodyPr>
            <a:normAutofit/>
          </a:bodyPr>
          <a:lstStyle/>
          <a:p>
            <a:r>
              <a:rPr lang="en-US" sz="2800" dirty="0"/>
              <a:t>Meiosis starts with a ______ cell.</a:t>
            </a:r>
          </a:p>
          <a:p>
            <a:endParaRPr lang="en-US" sz="2800" dirty="0"/>
          </a:p>
          <a:p>
            <a:r>
              <a:rPr lang="en-US" sz="2800" dirty="0"/>
              <a:t>2n = ____</a:t>
            </a:r>
          </a:p>
          <a:p>
            <a:endParaRPr lang="en-US" sz="2800" dirty="0"/>
          </a:p>
          <a:p>
            <a:r>
              <a:rPr lang="en-US" sz="2800" dirty="0"/>
              <a:t>Meiosis ends with four ________ cells.</a:t>
            </a:r>
          </a:p>
          <a:p>
            <a:endParaRPr lang="en-US" sz="2800" dirty="0"/>
          </a:p>
          <a:p>
            <a:r>
              <a:rPr lang="en-US" sz="2800" dirty="0"/>
              <a:t>1n = _____</a:t>
            </a:r>
          </a:p>
        </p:txBody>
      </p:sp>
      <p:sp>
        <p:nvSpPr>
          <p:cNvPr id="175108" name="Text Box 31"/>
          <p:cNvSpPr txBox="1">
            <a:spLocks noChangeArrowheads="1"/>
          </p:cNvSpPr>
          <p:nvPr/>
        </p:nvSpPr>
        <p:spPr bwMode="auto">
          <a:xfrm>
            <a:off x="3643783" y="347477"/>
            <a:ext cx="97313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altLang="en-US" sz="1400" b="1" dirty="0"/>
              <a:t>Interphase</a:t>
            </a:r>
          </a:p>
        </p:txBody>
      </p:sp>
      <p:sp>
        <p:nvSpPr>
          <p:cNvPr id="175110" name="Text Box 31"/>
          <p:cNvSpPr txBox="1">
            <a:spLocks noChangeArrowheads="1"/>
          </p:cNvSpPr>
          <p:nvPr/>
        </p:nvSpPr>
        <p:spPr bwMode="auto">
          <a:xfrm>
            <a:off x="7014046" y="606240"/>
            <a:ext cx="17192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400" b="1" dirty="0"/>
              <a:t>Pair of homologous</a:t>
            </a:r>
          </a:p>
          <a:p>
            <a:pPr>
              <a:lnSpc>
                <a:spcPct val="90000"/>
              </a:lnSpc>
            </a:pPr>
            <a:r>
              <a:rPr lang="en-US" altLang="en-US" sz="1400" b="1" dirty="0"/>
              <a:t>chromosomes in</a:t>
            </a:r>
          </a:p>
          <a:p>
            <a:pPr>
              <a:lnSpc>
                <a:spcPct val="90000"/>
              </a:lnSpc>
            </a:pPr>
            <a:r>
              <a:rPr lang="en-US" altLang="en-US" sz="1400" b="1" dirty="0"/>
              <a:t>diploid parent cell</a:t>
            </a:r>
          </a:p>
        </p:txBody>
      </p:sp>
      <p:grpSp>
        <p:nvGrpSpPr>
          <p:cNvPr id="175126" name="Group 70"/>
          <p:cNvGrpSpPr>
            <a:grpSpLocks/>
          </p:cNvGrpSpPr>
          <p:nvPr/>
        </p:nvGrpSpPr>
        <p:grpSpPr bwMode="auto">
          <a:xfrm>
            <a:off x="5875808" y="788802"/>
            <a:ext cx="1085850" cy="450850"/>
            <a:chOff x="2696" y="372"/>
            <a:chExt cx="684" cy="284"/>
          </a:xfrm>
        </p:grpSpPr>
        <p:sp>
          <p:nvSpPr>
            <p:cNvPr id="175127" name="Line 60"/>
            <p:cNvSpPr>
              <a:spLocks noChangeShapeType="1"/>
            </p:cNvSpPr>
            <p:nvPr/>
          </p:nvSpPr>
          <p:spPr bwMode="auto">
            <a:xfrm>
              <a:off x="2696" y="372"/>
              <a:ext cx="684" cy="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128" name="Line 61"/>
            <p:cNvSpPr>
              <a:spLocks noChangeShapeType="1"/>
            </p:cNvSpPr>
            <p:nvPr/>
          </p:nvSpPr>
          <p:spPr bwMode="auto">
            <a:xfrm flipH="1">
              <a:off x="2963" y="448"/>
              <a:ext cx="417" cy="2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30" name="Picture 69" descr="10_07_MeiosisOverview-U"/>
          <p:cNvPicPr>
            <a:picLocks noChangeAspect="1" noChangeArrowheads="1"/>
          </p:cNvPicPr>
          <p:nvPr/>
        </p:nvPicPr>
        <p:blipFill rotWithShape="1">
          <a:blip r:embed="rId3">
            <a:extLst>
              <a:ext uri="{28A0092B-C50C-407E-A947-70E740481C1C}">
                <a14:useLocalDpi xmlns:a14="http://schemas.microsoft.com/office/drawing/2010/main" val="0"/>
              </a:ext>
            </a:extLst>
          </a:blip>
          <a:srcRect t="17574" b="56051"/>
          <a:stretch/>
        </p:blipFill>
        <p:spPr bwMode="auto">
          <a:xfrm>
            <a:off x="3607271" y="1492065"/>
            <a:ext cx="5121275"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31"/>
          <p:cNvSpPr txBox="1">
            <a:spLocks noChangeArrowheads="1"/>
          </p:cNvSpPr>
          <p:nvPr/>
        </p:nvSpPr>
        <p:spPr bwMode="auto">
          <a:xfrm>
            <a:off x="4321646" y="1596840"/>
            <a:ext cx="135413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400" b="1" dirty="0"/>
              <a:t>Duplicated pair</a:t>
            </a:r>
          </a:p>
          <a:p>
            <a:pPr>
              <a:lnSpc>
                <a:spcPct val="90000"/>
              </a:lnSpc>
            </a:pPr>
            <a:r>
              <a:rPr lang="en-US" altLang="en-US" sz="1400" b="1" dirty="0"/>
              <a:t>of homologous</a:t>
            </a:r>
          </a:p>
          <a:p>
            <a:pPr>
              <a:lnSpc>
                <a:spcPct val="90000"/>
              </a:lnSpc>
            </a:pPr>
            <a:r>
              <a:rPr lang="en-US" altLang="en-US" sz="1400" b="1" dirty="0"/>
              <a:t>chromosomes</a:t>
            </a:r>
          </a:p>
        </p:txBody>
      </p:sp>
      <p:sp>
        <p:nvSpPr>
          <p:cNvPr id="32" name="Text Box 31"/>
          <p:cNvSpPr txBox="1">
            <a:spLocks noChangeArrowheads="1"/>
          </p:cNvSpPr>
          <p:nvPr/>
        </p:nvSpPr>
        <p:spPr bwMode="auto">
          <a:xfrm>
            <a:off x="6429846" y="1492065"/>
            <a:ext cx="13192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altLang="en-US" sz="1400" b="1" dirty="0"/>
              <a:t>Chromosomes</a:t>
            </a:r>
          </a:p>
          <a:p>
            <a:r>
              <a:rPr lang="en-US" altLang="en-US" sz="1400" b="1" dirty="0"/>
              <a:t>duplicate</a:t>
            </a:r>
          </a:p>
        </p:txBody>
      </p:sp>
      <p:sp>
        <p:nvSpPr>
          <p:cNvPr id="34" name="Text Box 31"/>
          <p:cNvSpPr txBox="1">
            <a:spLocks noChangeArrowheads="1"/>
          </p:cNvSpPr>
          <p:nvPr/>
        </p:nvSpPr>
        <p:spPr bwMode="auto">
          <a:xfrm>
            <a:off x="4354983" y="2542990"/>
            <a:ext cx="13192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altLang="en-US" sz="1400" b="1" dirty="0"/>
              <a:t>Sister</a:t>
            </a:r>
          </a:p>
          <a:p>
            <a:r>
              <a:rPr lang="en-US" altLang="en-US" sz="1400" b="1" dirty="0"/>
              <a:t>chromatids</a:t>
            </a:r>
          </a:p>
        </p:txBody>
      </p:sp>
      <p:grpSp>
        <p:nvGrpSpPr>
          <p:cNvPr id="35" name="Group 56"/>
          <p:cNvGrpSpPr>
            <a:grpSpLocks/>
          </p:cNvGrpSpPr>
          <p:nvPr/>
        </p:nvGrpSpPr>
        <p:grpSpPr bwMode="auto">
          <a:xfrm>
            <a:off x="4885208" y="2668402"/>
            <a:ext cx="1111250" cy="165100"/>
            <a:chOff x="2072" y="1556"/>
            <a:chExt cx="700" cy="104"/>
          </a:xfrm>
        </p:grpSpPr>
        <p:sp>
          <p:nvSpPr>
            <p:cNvPr id="36" name="Line 54"/>
            <p:cNvSpPr>
              <a:spLocks noChangeShapeType="1"/>
            </p:cNvSpPr>
            <p:nvPr/>
          </p:nvSpPr>
          <p:spPr bwMode="auto">
            <a:xfrm>
              <a:off x="2072" y="1556"/>
              <a:ext cx="64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55"/>
            <p:cNvSpPr>
              <a:spLocks noChangeShapeType="1"/>
            </p:cNvSpPr>
            <p:nvPr/>
          </p:nvSpPr>
          <p:spPr bwMode="auto">
            <a:xfrm>
              <a:off x="2076" y="1556"/>
              <a:ext cx="696" cy="10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8" name="Group 59"/>
          <p:cNvGrpSpPr>
            <a:grpSpLocks/>
          </p:cNvGrpSpPr>
          <p:nvPr/>
        </p:nvGrpSpPr>
        <p:grpSpPr bwMode="auto">
          <a:xfrm>
            <a:off x="5634508" y="1887352"/>
            <a:ext cx="628650" cy="355600"/>
            <a:chOff x="2544" y="1064"/>
            <a:chExt cx="396" cy="224"/>
          </a:xfrm>
        </p:grpSpPr>
        <p:sp>
          <p:nvSpPr>
            <p:cNvPr id="39" name="Line 57"/>
            <p:cNvSpPr>
              <a:spLocks noChangeShapeType="1"/>
            </p:cNvSpPr>
            <p:nvPr/>
          </p:nvSpPr>
          <p:spPr bwMode="auto">
            <a:xfrm>
              <a:off x="2544" y="1064"/>
              <a:ext cx="192" cy="22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58"/>
            <p:cNvSpPr>
              <a:spLocks noChangeShapeType="1"/>
            </p:cNvSpPr>
            <p:nvPr/>
          </p:nvSpPr>
          <p:spPr bwMode="auto">
            <a:xfrm>
              <a:off x="2548" y="1068"/>
              <a:ext cx="392" cy="2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41" name="Picture 69" descr="10_07_MeiosisOverview-U"/>
          <p:cNvPicPr>
            <a:picLocks noChangeAspect="1" noChangeArrowheads="1"/>
          </p:cNvPicPr>
          <p:nvPr/>
        </p:nvPicPr>
        <p:blipFill rotWithShape="1">
          <a:blip r:embed="rId3">
            <a:extLst>
              <a:ext uri="{28A0092B-C50C-407E-A947-70E740481C1C}">
                <a14:useLocalDpi xmlns:a14="http://schemas.microsoft.com/office/drawing/2010/main" val="0"/>
              </a:ext>
            </a:extLst>
          </a:blip>
          <a:srcRect t="43949" b="32859"/>
          <a:stretch/>
        </p:blipFill>
        <p:spPr bwMode="auto">
          <a:xfrm>
            <a:off x="3607271" y="3228790"/>
            <a:ext cx="5121275" cy="152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31"/>
          <p:cNvSpPr txBox="1">
            <a:spLocks noChangeArrowheads="1"/>
          </p:cNvSpPr>
          <p:nvPr/>
        </p:nvSpPr>
        <p:spPr bwMode="auto">
          <a:xfrm>
            <a:off x="5617046" y="4063815"/>
            <a:ext cx="1319212"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400" b="1" dirty="0"/>
              <a:t>Homologous</a:t>
            </a:r>
          </a:p>
          <a:p>
            <a:pPr>
              <a:lnSpc>
                <a:spcPct val="90000"/>
              </a:lnSpc>
            </a:pPr>
            <a:r>
              <a:rPr lang="en-US" altLang="en-US" sz="1400" b="1" dirty="0"/>
              <a:t>chromosomes</a:t>
            </a:r>
          </a:p>
          <a:p>
            <a:pPr>
              <a:lnSpc>
                <a:spcPct val="90000"/>
              </a:lnSpc>
            </a:pPr>
            <a:r>
              <a:rPr lang="en-US" altLang="en-US" sz="1400" b="1" dirty="0"/>
              <a:t>separate</a:t>
            </a:r>
          </a:p>
        </p:txBody>
      </p:sp>
      <p:sp>
        <p:nvSpPr>
          <p:cNvPr id="43" name="Text Box 31"/>
          <p:cNvSpPr txBox="1">
            <a:spLocks noChangeArrowheads="1"/>
          </p:cNvSpPr>
          <p:nvPr/>
        </p:nvSpPr>
        <p:spPr bwMode="auto">
          <a:xfrm>
            <a:off x="5040783" y="4755965"/>
            <a:ext cx="216693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400" b="1" dirty="0"/>
              <a:t>Haploid cells with</a:t>
            </a:r>
          </a:p>
          <a:p>
            <a:pPr>
              <a:lnSpc>
                <a:spcPct val="90000"/>
              </a:lnSpc>
            </a:pPr>
            <a:r>
              <a:rPr lang="en-US" altLang="en-US" sz="1400" b="1" dirty="0"/>
              <a:t>duplicated chromosomes</a:t>
            </a:r>
          </a:p>
        </p:txBody>
      </p:sp>
      <p:sp>
        <p:nvSpPr>
          <p:cNvPr id="44" name="Text Box 31"/>
          <p:cNvSpPr txBox="1">
            <a:spLocks noChangeArrowheads="1"/>
          </p:cNvSpPr>
          <p:nvPr/>
        </p:nvSpPr>
        <p:spPr bwMode="auto">
          <a:xfrm>
            <a:off x="3653308" y="3312927"/>
            <a:ext cx="828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altLang="en-US" sz="1400" b="1" dirty="0"/>
              <a:t>Meiosis </a:t>
            </a:r>
            <a:r>
              <a:rPr lang="en-US" altLang="en-US" sz="1400" b="1" dirty="0">
                <a:latin typeface="Times" pitchFamily="84" charset="0"/>
              </a:rPr>
              <a:t>I</a:t>
            </a:r>
            <a:endParaRPr lang="en-US" altLang="en-US" sz="1400" b="1" dirty="0"/>
          </a:p>
        </p:txBody>
      </p:sp>
      <p:pic>
        <p:nvPicPr>
          <p:cNvPr id="45" name="Picture 69" descr="10_07_MeiosisOverview-U"/>
          <p:cNvPicPr>
            <a:picLocks noChangeAspect="1" noChangeArrowheads="1"/>
          </p:cNvPicPr>
          <p:nvPr/>
        </p:nvPicPr>
        <p:blipFill rotWithShape="1">
          <a:blip r:embed="rId3">
            <a:extLst>
              <a:ext uri="{28A0092B-C50C-407E-A947-70E740481C1C}">
                <a14:useLocalDpi xmlns:a14="http://schemas.microsoft.com/office/drawing/2010/main" val="0"/>
              </a:ext>
            </a:extLst>
          </a:blip>
          <a:srcRect t="65622" b="2507"/>
          <a:stretch/>
        </p:blipFill>
        <p:spPr bwMode="auto">
          <a:xfrm>
            <a:off x="3607271" y="4655951"/>
            <a:ext cx="5121275"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 Box 31"/>
          <p:cNvSpPr txBox="1">
            <a:spLocks noChangeArrowheads="1"/>
          </p:cNvSpPr>
          <p:nvPr/>
        </p:nvSpPr>
        <p:spPr bwMode="auto">
          <a:xfrm>
            <a:off x="5558308" y="5314765"/>
            <a:ext cx="156527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400" b="1" dirty="0"/>
              <a:t>Sister chromatids</a:t>
            </a:r>
          </a:p>
          <a:p>
            <a:pPr>
              <a:lnSpc>
                <a:spcPct val="90000"/>
              </a:lnSpc>
            </a:pPr>
            <a:r>
              <a:rPr lang="en-US" altLang="en-US" sz="1400" b="1" dirty="0"/>
              <a:t>separate</a:t>
            </a:r>
          </a:p>
        </p:txBody>
      </p:sp>
      <p:sp>
        <p:nvSpPr>
          <p:cNvPr id="47" name="Text Box 31"/>
          <p:cNvSpPr txBox="1">
            <a:spLocks noChangeArrowheads="1"/>
          </p:cNvSpPr>
          <p:nvPr/>
        </p:nvSpPr>
        <p:spPr bwMode="auto">
          <a:xfrm>
            <a:off x="5040783" y="4755965"/>
            <a:ext cx="216693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400" b="1" dirty="0"/>
              <a:t>Haploid cells with</a:t>
            </a:r>
          </a:p>
          <a:p>
            <a:pPr>
              <a:lnSpc>
                <a:spcPct val="90000"/>
              </a:lnSpc>
            </a:pPr>
            <a:r>
              <a:rPr lang="en-US" altLang="en-US" sz="1400" b="1" dirty="0"/>
              <a:t>duplicated chromosomes</a:t>
            </a:r>
          </a:p>
        </p:txBody>
      </p:sp>
      <p:sp>
        <p:nvSpPr>
          <p:cNvPr id="48" name="Text Box 31"/>
          <p:cNvSpPr txBox="1">
            <a:spLocks noChangeArrowheads="1"/>
          </p:cNvSpPr>
          <p:nvPr/>
        </p:nvSpPr>
        <p:spPr bwMode="auto">
          <a:xfrm>
            <a:off x="3653308" y="5040127"/>
            <a:ext cx="87153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altLang="en-US" sz="1400" b="1" dirty="0"/>
              <a:t>Meiosis </a:t>
            </a:r>
            <a:r>
              <a:rPr lang="en-US" altLang="en-US" sz="1400" b="1" dirty="0">
                <a:latin typeface="Times" pitchFamily="84" charset="0"/>
              </a:rPr>
              <a:t>II</a:t>
            </a:r>
          </a:p>
        </p:txBody>
      </p:sp>
      <p:sp>
        <p:nvSpPr>
          <p:cNvPr id="49" name="Text Box 31"/>
          <p:cNvSpPr txBox="1">
            <a:spLocks noChangeArrowheads="1"/>
          </p:cNvSpPr>
          <p:nvPr/>
        </p:nvSpPr>
        <p:spPr bwMode="auto">
          <a:xfrm>
            <a:off x="4134321" y="6527615"/>
            <a:ext cx="39608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r>
              <a:rPr lang="en-US" altLang="en-US" sz="1400" b="1" dirty="0"/>
              <a:t>Haploid cells with unduplicated chromosomes</a:t>
            </a:r>
          </a:p>
        </p:txBody>
      </p:sp>
      <p:sp>
        <p:nvSpPr>
          <p:cNvPr id="3" name="TextBox 2"/>
          <p:cNvSpPr txBox="1"/>
          <p:nvPr/>
        </p:nvSpPr>
        <p:spPr>
          <a:xfrm>
            <a:off x="381000" y="1305580"/>
            <a:ext cx="1186543" cy="523220"/>
          </a:xfrm>
          <a:prstGeom prst="rect">
            <a:avLst/>
          </a:prstGeom>
          <a:noFill/>
        </p:spPr>
        <p:txBody>
          <a:bodyPr wrap="none" rtlCol="0">
            <a:spAutoFit/>
          </a:bodyPr>
          <a:lstStyle/>
          <a:p>
            <a:r>
              <a:rPr lang="en-US" sz="2800" dirty="0"/>
              <a:t>diploid</a:t>
            </a:r>
          </a:p>
        </p:txBody>
      </p:sp>
      <p:sp>
        <p:nvSpPr>
          <p:cNvPr id="51" name="TextBox 50"/>
          <p:cNvSpPr txBox="1"/>
          <p:nvPr/>
        </p:nvSpPr>
        <p:spPr>
          <a:xfrm>
            <a:off x="1308992" y="2286000"/>
            <a:ext cx="367408" cy="523220"/>
          </a:xfrm>
          <a:prstGeom prst="rect">
            <a:avLst/>
          </a:prstGeom>
          <a:noFill/>
        </p:spPr>
        <p:txBody>
          <a:bodyPr wrap="none" rtlCol="0">
            <a:spAutoFit/>
          </a:bodyPr>
          <a:lstStyle/>
          <a:p>
            <a:r>
              <a:rPr lang="en-US" sz="2800" dirty="0"/>
              <a:t>2</a:t>
            </a:r>
          </a:p>
        </p:txBody>
      </p:sp>
      <p:sp>
        <p:nvSpPr>
          <p:cNvPr id="52" name="TextBox 51"/>
          <p:cNvSpPr txBox="1"/>
          <p:nvPr/>
        </p:nvSpPr>
        <p:spPr>
          <a:xfrm>
            <a:off x="1219200" y="3730768"/>
            <a:ext cx="1276311" cy="523220"/>
          </a:xfrm>
          <a:prstGeom prst="rect">
            <a:avLst/>
          </a:prstGeom>
          <a:noFill/>
        </p:spPr>
        <p:txBody>
          <a:bodyPr wrap="none" rtlCol="0">
            <a:spAutoFit/>
          </a:bodyPr>
          <a:lstStyle/>
          <a:p>
            <a:r>
              <a:rPr lang="en-US" sz="2800" dirty="0"/>
              <a:t>haploid</a:t>
            </a:r>
          </a:p>
        </p:txBody>
      </p:sp>
      <p:sp>
        <p:nvSpPr>
          <p:cNvPr id="53" name="TextBox 52"/>
          <p:cNvSpPr txBox="1"/>
          <p:nvPr/>
        </p:nvSpPr>
        <p:spPr>
          <a:xfrm>
            <a:off x="1339297" y="4701523"/>
            <a:ext cx="367408" cy="523220"/>
          </a:xfrm>
          <a:prstGeom prst="rect">
            <a:avLst/>
          </a:prstGeom>
          <a:noFill/>
        </p:spPr>
        <p:txBody>
          <a:bodyPr wrap="none" rtlCol="0">
            <a:spAutoFit/>
          </a:bodyPr>
          <a:lstStyle/>
          <a:p>
            <a:r>
              <a:rPr lang="en-US" sz="2800" dirty="0"/>
              <a:t>1</a:t>
            </a:r>
          </a:p>
        </p:txBody>
      </p:sp>
    </p:spTree>
    <p:extLst>
      <p:ext uri="{BB962C8B-B14F-4D97-AF65-F5344CB8AC3E}">
        <p14:creationId xmlns:p14="http://schemas.microsoft.com/office/powerpoint/2010/main" val="154061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5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75110" grpId="0"/>
      <p:bldP spid="31" grpId="0"/>
      <p:bldP spid="32" grpId="0"/>
      <p:bldP spid="34" grpId="0"/>
      <p:bldP spid="42" grpId="0"/>
      <p:bldP spid="43" grpId="0"/>
      <p:bldP spid="44" grpId="0"/>
      <p:bldP spid="46" grpId="0"/>
      <p:bldP spid="47" grpId="0"/>
      <p:bldP spid="48" grpId="0"/>
      <p:bldP spid="49" grpId="0"/>
      <p:bldP spid="3" grpId="0"/>
      <p:bldP spid="51" grpId="0"/>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type="title"/>
          </p:nvPr>
        </p:nvSpPr>
        <p:spPr bwMode="auto">
          <a:xfrm>
            <a:off x="5084439" y="-61085"/>
            <a:ext cx="2166938" cy="6062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oAutofit/>
          </a:bodyPr>
          <a:lstStyle/>
          <a:p>
            <a:pPr algn="l" eaLnBrk="1" hangingPunct="1"/>
            <a:r>
              <a:rPr lang="en-US" altLang="en-US" sz="1800" b="1" dirty="0">
                <a:latin typeface="Arial" pitchFamily="34" charset="0"/>
              </a:rPr>
              <a:t>Meiosis Overview</a:t>
            </a:r>
          </a:p>
        </p:txBody>
      </p:sp>
      <p:sp>
        <p:nvSpPr>
          <p:cNvPr id="2" name="Content Placeholder 1"/>
          <p:cNvSpPr>
            <a:spLocks noGrp="1"/>
          </p:cNvSpPr>
          <p:nvPr>
            <p:ph idx="1"/>
          </p:nvPr>
        </p:nvSpPr>
        <p:spPr>
          <a:xfrm>
            <a:off x="0" y="877213"/>
            <a:ext cx="3653308" cy="5449094"/>
          </a:xfrm>
        </p:spPr>
        <p:txBody>
          <a:bodyPr>
            <a:normAutofit/>
          </a:bodyPr>
          <a:lstStyle/>
          <a:p>
            <a:r>
              <a:rPr lang="en-US" sz="2800" dirty="0"/>
              <a:t>Meiosis starts with a ______ cell.</a:t>
            </a:r>
          </a:p>
          <a:p>
            <a:endParaRPr lang="en-US" sz="2800" dirty="0"/>
          </a:p>
          <a:p>
            <a:r>
              <a:rPr lang="en-US" sz="2800" dirty="0"/>
              <a:t>2n = ____</a:t>
            </a:r>
          </a:p>
          <a:p>
            <a:endParaRPr lang="en-US" sz="2800" dirty="0"/>
          </a:p>
          <a:p>
            <a:r>
              <a:rPr lang="en-US" sz="2800" dirty="0"/>
              <a:t>Meiosis ends with four ________ cells.</a:t>
            </a:r>
          </a:p>
          <a:p>
            <a:endParaRPr lang="en-US" sz="2800" dirty="0"/>
          </a:p>
          <a:p>
            <a:r>
              <a:rPr lang="en-US" sz="2800" dirty="0"/>
              <a:t>1n = ____</a:t>
            </a:r>
          </a:p>
        </p:txBody>
      </p:sp>
      <p:sp>
        <p:nvSpPr>
          <p:cNvPr id="3" name="TextBox 2"/>
          <p:cNvSpPr txBox="1"/>
          <p:nvPr/>
        </p:nvSpPr>
        <p:spPr>
          <a:xfrm>
            <a:off x="381000" y="1305580"/>
            <a:ext cx="1186543" cy="523220"/>
          </a:xfrm>
          <a:prstGeom prst="rect">
            <a:avLst/>
          </a:prstGeom>
          <a:noFill/>
        </p:spPr>
        <p:txBody>
          <a:bodyPr wrap="none" rtlCol="0">
            <a:spAutoFit/>
          </a:bodyPr>
          <a:lstStyle/>
          <a:p>
            <a:r>
              <a:rPr lang="en-US" sz="2800" dirty="0"/>
              <a:t>diploid</a:t>
            </a:r>
          </a:p>
        </p:txBody>
      </p:sp>
      <p:sp>
        <p:nvSpPr>
          <p:cNvPr id="51" name="TextBox 50"/>
          <p:cNvSpPr txBox="1"/>
          <p:nvPr/>
        </p:nvSpPr>
        <p:spPr>
          <a:xfrm>
            <a:off x="1308992" y="2286000"/>
            <a:ext cx="367408" cy="523220"/>
          </a:xfrm>
          <a:prstGeom prst="rect">
            <a:avLst/>
          </a:prstGeom>
          <a:noFill/>
        </p:spPr>
        <p:txBody>
          <a:bodyPr wrap="none" rtlCol="0">
            <a:spAutoFit/>
          </a:bodyPr>
          <a:lstStyle/>
          <a:p>
            <a:r>
              <a:rPr lang="en-US" sz="2800" dirty="0"/>
              <a:t>4</a:t>
            </a:r>
          </a:p>
        </p:txBody>
      </p:sp>
      <p:sp>
        <p:nvSpPr>
          <p:cNvPr id="52" name="TextBox 51"/>
          <p:cNvSpPr txBox="1"/>
          <p:nvPr/>
        </p:nvSpPr>
        <p:spPr>
          <a:xfrm>
            <a:off x="1219200" y="3730768"/>
            <a:ext cx="1276311" cy="523220"/>
          </a:xfrm>
          <a:prstGeom prst="rect">
            <a:avLst/>
          </a:prstGeom>
          <a:noFill/>
        </p:spPr>
        <p:txBody>
          <a:bodyPr wrap="none" rtlCol="0">
            <a:spAutoFit/>
          </a:bodyPr>
          <a:lstStyle/>
          <a:p>
            <a:r>
              <a:rPr lang="en-US" sz="2800" dirty="0"/>
              <a:t>haploid</a:t>
            </a:r>
          </a:p>
        </p:txBody>
      </p:sp>
      <p:sp>
        <p:nvSpPr>
          <p:cNvPr id="53" name="TextBox 52"/>
          <p:cNvSpPr txBox="1"/>
          <p:nvPr/>
        </p:nvSpPr>
        <p:spPr>
          <a:xfrm>
            <a:off x="1339297" y="4701523"/>
            <a:ext cx="367408" cy="523220"/>
          </a:xfrm>
          <a:prstGeom prst="rect">
            <a:avLst/>
          </a:prstGeom>
          <a:noFill/>
        </p:spPr>
        <p:txBody>
          <a:bodyPr wrap="none" rtlCol="0">
            <a:spAutoFit/>
          </a:bodyPr>
          <a:lstStyle/>
          <a:p>
            <a:r>
              <a:rPr lang="en-US" sz="2800" dirty="0"/>
              <a:t>2</a:t>
            </a:r>
          </a:p>
        </p:txBody>
      </p:sp>
      <p:pic>
        <p:nvPicPr>
          <p:cNvPr id="5" name="Picture 4">
            <a:extLst>
              <a:ext uri="{FF2B5EF4-FFF2-40B4-BE49-F238E27FC236}">
                <a16:creationId xmlns:a16="http://schemas.microsoft.com/office/drawing/2014/main" id="{08DD9FB7-871F-4E1E-A882-E8D733392984}"/>
              </a:ext>
            </a:extLst>
          </p:cNvPr>
          <p:cNvPicPr>
            <a:picLocks noChangeAspect="1"/>
          </p:cNvPicPr>
          <p:nvPr/>
        </p:nvPicPr>
        <p:blipFill rotWithShape="1">
          <a:blip r:embed="rId3"/>
          <a:srcRect b="80508"/>
          <a:stretch/>
        </p:blipFill>
        <p:spPr>
          <a:xfrm>
            <a:off x="3834808" y="321350"/>
            <a:ext cx="5189220" cy="1278850"/>
          </a:xfrm>
          <a:prstGeom prst="rect">
            <a:avLst/>
          </a:prstGeom>
        </p:spPr>
      </p:pic>
      <p:pic>
        <p:nvPicPr>
          <p:cNvPr id="9" name="Picture 8">
            <a:extLst>
              <a:ext uri="{FF2B5EF4-FFF2-40B4-BE49-F238E27FC236}">
                <a16:creationId xmlns:a16="http://schemas.microsoft.com/office/drawing/2014/main" id="{D9647ADE-6634-4E9C-B30C-66981193024B}"/>
              </a:ext>
            </a:extLst>
          </p:cNvPr>
          <p:cNvPicPr>
            <a:picLocks noChangeAspect="1"/>
          </p:cNvPicPr>
          <p:nvPr/>
        </p:nvPicPr>
        <p:blipFill rotWithShape="1">
          <a:blip r:embed="rId3"/>
          <a:srcRect b="56118"/>
          <a:stretch/>
        </p:blipFill>
        <p:spPr>
          <a:xfrm>
            <a:off x="3834808" y="321350"/>
            <a:ext cx="5189220" cy="2879050"/>
          </a:xfrm>
          <a:prstGeom prst="rect">
            <a:avLst/>
          </a:prstGeom>
        </p:spPr>
      </p:pic>
      <p:pic>
        <p:nvPicPr>
          <p:cNvPr id="11" name="Picture 10">
            <a:extLst>
              <a:ext uri="{FF2B5EF4-FFF2-40B4-BE49-F238E27FC236}">
                <a16:creationId xmlns:a16="http://schemas.microsoft.com/office/drawing/2014/main" id="{07D52789-0131-4ABD-820C-45B671532912}"/>
              </a:ext>
            </a:extLst>
          </p:cNvPr>
          <p:cNvPicPr>
            <a:picLocks noChangeAspect="1"/>
          </p:cNvPicPr>
          <p:nvPr/>
        </p:nvPicPr>
        <p:blipFill rotWithShape="1">
          <a:blip r:embed="rId3"/>
          <a:srcRect b="33237"/>
          <a:stretch/>
        </p:blipFill>
        <p:spPr>
          <a:xfrm>
            <a:off x="3834808" y="321350"/>
            <a:ext cx="5189220" cy="4380173"/>
          </a:xfrm>
          <a:prstGeom prst="rect">
            <a:avLst/>
          </a:prstGeom>
        </p:spPr>
      </p:pic>
      <p:pic>
        <p:nvPicPr>
          <p:cNvPr id="12" name="Picture 11">
            <a:extLst>
              <a:ext uri="{FF2B5EF4-FFF2-40B4-BE49-F238E27FC236}">
                <a16:creationId xmlns:a16="http://schemas.microsoft.com/office/drawing/2014/main" id="{75770A02-6765-4CCB-8E93-6B3FCBCCE97E}"/>
              </a:ext>
            </a:extLst>
          </p:cNvPr>
          <p:cNvPicPr>
            <a:picLocks noChangeAspect="1"/>
          </p:cNvPicPr>
          <p:nvPr/>
        </p:nvPicPr>
        <p:blipFill>
          <a:blip r:embed="rId3"/>
          <a:stretch>
            <a:fillRect/>
          </a:stretch>
        </p:blipFill>
        <p:spPr>
          <a:xfrm>
            <a:off x="3834808" y="321350"/>
            <a:ext cx="5189220" cy="6560820"/>
          </a:xfrm>
          <a:prstGeom prst="rect">
            <a:avLst/>
          </a:prstGeom>
        </p:spPr>
      </p:pic>
    </p:spTree>
    <p:extLst>
      <p:ext uri="{BB962C8B-B14F-4D97-AF65-F5344CB8AC3E}">
        <p14:creationId xmlns:p14="http://schemas.microsoft.com/office/powerpoint/2010/main" val="103366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P spid="51" grpId="0"/>
      <p:bldP spid="52"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04800" y="-34047"/>
            <a:ext cx="8229600" cy="1143000"/>
          </a:xfrm>
        </p:spPr>
        <p:txBody>
          <a:bodyPr>
            <a:normAutofit fontScale="90000"/>
          </a:bodyPr>
          <a:lstStyle/>
          <a:p>
            <a:pPr eaLnBrk="1" hangingPunct="1"/>
            <a:r>
              <a:rPr lang="en-US" dirty="0"/>
              <a:t>Crossing over</a:t>
            </a:r>
            <a:br>
              <a:rPr lang="en-US" dirty="0"/>
            </a:br>
            <a:r>
              <a:rPr lang="en-US" dirty="0"/>
              <a:t> prophase I of meiosis</a:t>
            </a:r>
          </a:p>
        </p:txBody>
      </p:sp>
      <p:pic>
        <p:nvPicPr>
          <p:cNvPr id="12291" name="Picture 6" descr="bio_ch11_6121diagram"/>
          <p:cNvPicPr>
            <a:picLocks noGrp="1" noChangeAspect="1" noChangeArrowheads="1"/>
          </p:cNvPicPr>
          <p:nvPr>
            <p:ph idx="1"/>
          </p:nvPr>
        </p:nvPicPr>
        <p:blipFill rotWithShape="1">
          <a:blip r:embed="rId3" cstate="print"/>
          <a:srcRect r="66936"/>
          <a:stretch/>
        </p:blipFill>
        <p:spPr>
          <a:xfrm>
            <a:off x="612841" y="4191000"/>
            <a:ext cx="2519464" cy="2222154"/>
          </a:xfrm>
          <a:noFill/>
        </p:spPr>
      </p:pic>
      <p:sp>
        <p:nvSpPr>
          <p:cNvPr id="2" name="Rectangle 1"/>
          <p:cNvSpPr/>
          <p:nvPr/>
        </p:nvSpPr>
        <p:spPr>
          <a:xfrm>
            <a:off x="805775" y="2621340"/>
            <a:ext cx="2286000" cy="1569660"/>
          </a:xfrm>
          <a:prstGeom prst="rect">
            <a:avLst/>
          </a:prstGeom>
        </p:spPr>
        <p:txBody>
          <a:bodyPr wrap="square">
            <a:spAutoFit/>
          </a:bodyPr>
          <a:lstStyle/>
          <a:p>
            <a:r>
              <a:rPr lang="en-US" altLang="en-US" sz="2400" dirty="0">
                <a:latin typeface="Arial" pitchFamily="34" charset="0"/>
              </a:rPr>
              <a:t>homologous chromosomes pair up gene by gene</a:t>
            </a:r>
            <a:endParaRPr lang="en-US" sz="2400" dirty="0"/>
          </a:p>
        </p:txBody>
      </p:sp>
      <p:pic>
        <p:nvPicPr>
          <p:cNvPr id="5" name="Picture 6" descr="bio_ch11_6121diagram"/>
          <p:cNvPicPr>
            <a:picLocks noChangeAspect="1" noChangeArrowheads="1"/>
          </p:cNvPicPr>
          <p:nvPr/>
        </p:nvPicPr>
        <p:blipFill rotWithShape="1">
          <a:blip r:embed="rId3" cstate="print"/>
          <a:srcRect l="35617" r="32468"/>
          <a:stretch/>
        </p:blipFill>
        <p:spPr>
          <a:xfrm>
            <a:off x="3326858" y="4191000"/>
            <a:ext cx="2431916" cy="2222154"/>
          </a:xfrm>
          <a:prstGeom prst="rect">
            <a:avLst/>
          </a:prstGeom>
          <a:noFill/>
        </p:spPr>
      </p:pic>
      <p:pic>
        <p:nvPicPr>
          <p:cNvPr id="6" name="Picture 6" descr="bio_ch11_6121diagram"/>
          <p:cNvPicPr>
            <a:picLocks noChangeAspect="1" noChangeArrowheads="1"/>
          </p:cNvPicPr>
          <p:nvPr/>
        </p:nvPicPr>
        <p:blipFill rotWithShape="1">
          <a:blip r:embed="rId3" cstate="print"/>
          <a:srcRect l="69575"/>
          <a:stretch/>
        </p:blipFill>
        <p:spPr>
          <a:xfrm>
            <a:off x="5914415" y="4191000"/>
            <a:ext cx="2318426" cy="2222154"/>
          </a:xfrm>
          <a:prstGeom prst="rect">
            <a:avLst/>
          </a:prstGeom>
          <a:noFill/>
        </p:spPr>
      </p:pic>
      <p:sp>
        <p:nvSpPr>
          <p:cNvPr id="3" name="Rectangle 2"/>
          <p:cNvSpPr/>
          <p:nvPr/>
        </p:nvSpPr>
        <p:spPr>
          <a:xfrm>
            <a:off x="5935492" y="2597076"/>
            <a:ext cx="3229585" cy="1569660"/>
          </a:xfrm>
          <a:prstGeom prst="rect">
            <a:avLst/>
          </a:prstGeom>
        </p:spPr>
        <p:txBody>
          <a:bodyPr wrap="square">
            <a:spAutoFit/>
          </a:bodyPr>
          <a:lstStyle/>
          <a:p>
            <a:r>
              <a:rPr lang="en-US" altLang="en-US" sz="2400" dirty="0">
                <a:latin typeface="Arial" pitchFamily="34" charset="0"/>
              </a:rPr>
              <a:t>homologous portions of two </a:t>
            </a:r>
            <a:r>
              <a:rPr lang="en-US" altLang="en-US" sz="2400" dirty="0" err="1">
                <a:latin typeface="Arial" pitchFamily="34" charset="0"/>
              </a:rPr>
              <a:t>nonsister</a:t>
            </a:r>
            <a:r>
              <a:rPr lang="en-US" altLang="en-US" sz="2400" dirty="0">
                <a:latin typeface="Arial" pitchFamily="34" charset="0"/>
              </a:rPr>
              <a:t> chromatids trade places</a:t>
            </a:r>
            <a:endParaRPr lang="en-US" sz="2400" dirty="0"/>
          </a:p>
        </p:txBody>
      </p:sp>
      <p:sp>
        <p:nvSpPr>
          <p:cNvPr id="4" name="Rectangle 3"/>
          <p:cNvSpPr/>
          <p:nvPr/>
        </p:nvSpPr>
        <p:spPr>
          <a:xfrm>
            <a:off x="5899824" y="6425279"/>
            <a:ext cx="3211135" cy="369332"/>
          </a:xfrm>
          <a:prstGeom prst="rect">
            <a:avLst/>
          </a:prstGeom>
        </p:spPr>
        <p:txBody>
          <a:bodyPr wrap="none">
            <a:spAutoFit/>
          </a:bodyPr>
          <a:lstStyle/>
          <a:p>
            <a:r>
              <a:rPr lang="en-US" altLang="en-US" b="1" dirty="0">
                <a:latin typeface="Arial" pitchFamily="34" charset="0"/>
              </a:rPr>
              <a:t>recombinant chromosomes</a:t>
            </a:r>
            <a:endParaRPr lang="en-US" dirty="0"/>
          </a:p>
        </p:txBody>
      </p:sp>
    </p:spTree>
    <p:extLst>
      <p:ext uri="{BB962C8B-B14F-4D97-AF65-F5344CB8AC3E}">
        <p14:creationId xmlns:p14="http://schemas.microsoft.com/office/powerpoint/2010/main" val="413733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10_11_CrossingOver_5-U"/>
          <p:cNvPicPr>
            <a:picLocks noChangeAspect="1" noChangeArrowheads="1"/>
          </p:cNvPicPr>
          <p:nvPr/>
        </p:nvPicPr>
        <p:blipFill rotWithShape="1">
          <a:blip r:embed="rId3">
            <a:extLst>
              <a:ext uri="{28A0092B-C50C-407E-A947-70E740481C1C}">
                <a14:useLocalDpi xmlns:a14="http://schemas.microsoft.com/office/drawing/2010/main" val="0"/>
              </a:ext>
            </a:extLst>
          </a:blip>
          <a:srcRect l="19277" b="77821"/>
          <a:stretch/>
        </p:blipFill>
        <p:spPr bwMode="auto">
          <a:xfrm>
            <a:off x="4259262" y="369332"/>
            <a:ext cx="4852988"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3148012" y="394732"/>
            <a:ext cx="5603875" cy="1435100"/>
            <a:chOff x="2628106" y="454025"/>
            <a:chExt cx="5603875" cy="1435100"/>
          </a:xfrm>
        </p:grpSpPr>
        <p:sp>
          <p:nvSpPr>
            <p:cNvPr id="20484" name="Text Box 31"/>
            <p:cNvSpPr txBox="1">
              <a:spLocks noChangeArrowheads="1"/>
            </p:cNvSpPr>
            <p:nvPr/>
          </p:nvSpPr>
          <p:spPr bwMode="auto">
            <a:xfrm>
              <a:off x="2628106" y="454025"/>
              <a:ext cx="12795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a:t>Prophase </a:t>
              </a:r>
              <a:r>
                <a:rPr lang="en-US" altLang="en-US" sz="1800" b="1">
                  <a:latin typeface="Times" pitchFamily="84" charset="0"/>
                </a:rPr>
                <a:t>I</a:t>
              </a:r>
              <a:endParaRPr lang="en-US" altLang="en-US" sz="1800" b="1"/>
            </a:p>
            <a:p>
              <a:pPr>
                <a:lnSpc>
                  <a:spcPct val="90000"/>
                </a:lnSpc>
              </a:pPr>
              <a:r>
                <a:rPr lang="en-US" altLang="en-US" sz="1800" b="1"/>
                <a:t>of meiosis</a:t>
              </a:r>
            </a:p>
          </p:txBody>
        </p:sp>
        <p:sp>
          <p:nvSpPr>
            <p:cNvPr id="20485" name="Text Box 31"/>
            <p:cNvSpPr txBox="1">
              <a:spLocks noChangeArrowheads="1"/>
            </p:cNvSpPr>
            <p:nvPr/>
          </p:nvSpPr>
          <p:spPr bwMode="auto">
            <a:xfrm>
              <a:off x="3447256" y="1120775"/>
              <a:ext cx="1146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dirty="0"/>
                <a:t>Pair of</a:t>
              </a:r>
            </a:p>
            <a:p>
              <a:pPr>
                <a:lnSpc>
                  <a:spcPct val="90000"/>
                </a:lnSpc>
              </a:pPr>
              <a:r>
                <a:rPr lang="en-US" altLang="en-US" sz="1800" b="1" dirty="0"/>
                <a:t>homologs</a:t>
              </a:r>
            </a:p>
          </p:txBody>
        </p:sp>
        <p:sp>
          <p:nvSpPr>
            <p:cNvPr id="20490" name="Text Box 31"/>
            <p:cNvSpPr txBox="1">
              <a:spLocks noChangeArrowheads="1"/>
            </p:cNvSpPr>
            <p:nvPr/>
          </p:nvSpPr>
          <p:spPr bwMode="auto">
            <a:xfrm>
              <a:off x="5498306" y="1438275"/>
              <a:ext cx="15017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a:t>Synapsis and</a:t>
              </a:r>
            </a:p>
            <a:p>
              <a:pPr>
                <a:lnSpc>
                  <a:spcPct val="90000"/>
                </a:lnSpc>
              </a:pPr>
              <a:r>
                <a:rPr lang="en-US" altLang="en-US" sz="1800" b="1"/>
                <a:t>crossing over</a:t>
              </a:r>
            </a:p>
          </p:txBody>
        </p:sp>
        <p:grpSp>
          <p:nvGrpSpPr>
            <p:cNvPr id="20492" name="Group 12"/>
            <p:cNvGrpSpPr>
              <a:grpSpLocks/>
            </p:cNvGrpSpPr>
            <p:nvPr/>
          </p:nvGrpSpPr>
          <p:grpSpPr bwMode="auto">
            <a:xfrm>
              <a:off x="5307806" y="584200"/>
              <a:ext cx="495300" cy="171450"/>
              <a:chOff x="2704" y="184"/>
              <a:chExt cx="312" cy="108"/>
            </a:xfrm>
          </p:grpSpPr>
          <p:sp>
            <p:nvSpPr>
              <p:cNvPr id="20511" name="Line 13"/>
              <p:cNvSpPr>
                <a:spLocks noChangeShapeType="1"/>
              </p:cNvSpPr>
              <p:nvPr/>
            </p:nvSpPr>
            <p:spPr bwMode="auto">
              <a:xfrm flipV="1">
                <a:off x="2728" y="184"/>
                <a:ext cx="288" cy="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2" name="Line 14"/>
              <p:cNvSpPr>
                <a:spLocks noChangeShapeType="1"/>
              </p:cNvSpPr>
              <p:nvPr/>
            </p:nvSpPr>
            <p:spPr bwMode="auto">
              <a:xfrm flipH="1">
                <a:off x="2704" y="188"/>
                <a:ext cx="308" cy="10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493" name="Group 15"/>
            <p:cNvGrpSpPr>
              <a:grpSpLocks/>
            </p:cNvGrpSpPr>
            <p:nvPr/>
          </p:nvGrpSpPr>
          <p:grpSpPr bwMode="auto">
            <a:xfrm>
              <a:off x="4571206" y="1314450"/>
              <a:ext cx="790575" cy="166688"/>
              <a:chOff x="2240" y="644"/>
              <a:chExt cx="498" cy="105"/>
            </a:xfrm>
          </p:grpSpPr>
          <p:sp>
            <p:nvSpPr>
              <p:cNvPr id="20509" name="AutoShape 16"/>
              <p:cNvSpPr>
                <a:spLocks/>
              </p:cNvSpPr>
              <p:nvPr/>
            </p:nvSpPr>
            <p:spPr bwMode="auto">
              <a:xfrm rot="5400000">
                <a:off x="2646" y="595"/>
                <a:ext cx="43" cy="141"/>
              </a:xfrm>
              <a:prstGeom prst="rightBrace">
                <a:avLst>
                  <a:gd name="adj1" fmla="val 27326"/>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endParaRPr lang="en-US" altLang="en-US" b="1">
                  <a:latin typeface="Times" pitchFamily="84" charset="0"/>
                </a:endParaRPr>
              </a:p>
            </p:txBody>
          </p:sp>
          <p:sp>
            <p:nvSpPr>
              <p:cNvPr id="20510" name="Line 17"/>
              <p:cNvSpPr>
                <a:spLocks noChangeShapeType="1"/>
              </p:cNvSpPr>
              <p:nvPr/>
            </p:nvSpPr>
            <p:spPr bwMode="auto">
              <a:xfrm flipH="1">
                <a:off x="2240" y="686"/>
                <a:ext cx="429" cy="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04" name="Text Box 31"/>
            <p:cNvSpPr txBox="1">
              <a:spLocks noChangeArrowheads="1"/>
            </p:cNvSpPr>
            <p:nvPr/>
          </p:nvSpPr>
          <p:spPr bwMode="auto">
            <a:xfrm>
              <a:off x="5841206" y="460375"/>
              <a:ext cx="23907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a:t>Nonsister chromatids</a:t>
              </a:r>
            </a:p>
            <a:p>
              <a:pPr>
                <a:lnSpc>
                  <a:spcPct val="90000"/>
                </a:lnSpc>
              </a:pPr>
              <a:r>
                <a:rPr lang="en-US" altLang="en-US" sz="1800" b="1"/>
                <a:t>held together</a:t>
              </a:r>
            </a:p>
            <a:p>
              <a:pPr>
                <a:lnSpc>
                  <a:spcPct val="90000"/>
                </a:lnSpc>
              </a:pPr>
              <a:r>
                <a:rPr lang="en-US" altLang="en-US" sz="1800" b="1"/>
                <a:t>during synapsis</a:t>
              </a:r>
            </a:p>
          </p:txBody>
        </p:sp>
      </p:grpSp>
      <p:sp>
        <p:nvSpPr>
          <p:cNvPr id="2" name="Rectangle 1"/>
          <p:cNvSpPr/>
          <p:nvPr/>
        </p:nvSpPr>
        <p:spPr>
          <a:xfrm>
            <a:off x="-74571" y="-2143"/>
            <a:ext cx="4230645" cy="369332"/>
          </a:xfrm>
          <a:prstGeom prst="rect">
            <a:avLst/>
          </a:prstGeom>
        </p:spPr>
        <p:txBody>
          <a:bodyPr wrap="none">
            <a:spAutoFit/>
          </a:bodyPr>
          <a:lstStyle/>
          <a:p>
            <a:r>
              <a:rPr lang="en-US" altLang="en-US" dirty="0">
                <a:latin typeface="Times New Roman" pitchFamily="18" charset="0"/>
                <a:ea typeface="ＭＳ Ｐゴシック" pitchFamily="34" charset="-128"/>
              </a:rPr>
              <a:t>The results of crossing over during meiosis </a:t>
            </a:r>
            <a:endParaRPr lang="en-US" dirty="0"/>
          </a:p>
        </p:txBody>
      </p:sp>
      <p:sp>
        <p:nvSpPr>
          <p:cNvPr id="3" name="Rectangle 2"/>
          <p:cNvSpPr/>
          <p:nvPr/>
        </p:nvSpPr>
        <p:spPr>
          <a:xfrm>
            <a:off x="0" y="709751"/>
            <a:ext cx="2899591" cy="1938992"/>
          </a:xfrm>
          <a:prstGeom prst="rect">
            <a:avLst/>
          </a:prstGeom>
        </p:spPr>
        <p:txBody>
          <a:bodyPr wrap="square">
            <a:spAutoFit/>
          </a:bodyPr>
          <a:lstStyle/>
          <a:p>
            <a:r>
              <a:rPr lang="en-US" altLang="en-US" sz="2400" dirty="0"/>
              <a:t>In </a:t>
            </a:r>
            <a:r>
              <a:rPr lang="en-US" altLang="en-US" sz="2400" b="1" dirty="0"/>
              <a:t>synapsis</a:t>
            </a:r>
            <a:r>
              <a:rPr lang="en-US" altLang="en-US" sz="2400" dirty="0"/>
              <a:t>, homologous chromosomes loosely pair up, aligned gene by gene.</a:t>
            </a:r>
          </a:p>
        </p:txBody>
      </p:sp>
      <p:grpSp>
        <p:nvGrpSpPr>
          <p:cNvPr id="35" name="Group 34"/>
          <p:cNvGrpSpPr/>
          <p:nvPr/>
        </p:nvGrpSpPr>
        <p:grpSpPr>
          <a:xfrm>
            <a:off x="4170362" y="1829832"/>
            <a:ext cx="4941888" cy="1394402"/>
            <a:chOff x="3650456" y="1889125"/>
            <a:chExt cx="4941888" cy="1394402"/>
          </a:xfrm>
        </p:grpSpPr>
        <p:pic>
          <p:nvPicPr>
            <p:cNvPr id="36" name="Picture 2" descr="10_11_CrossingOver_5-U"/>
            <p:cNvPicPr>
              <a:picLocks noChangeAspect="1" noChangeArrowheads="1"/>
            </p:cNvPicPr>
            <p:nvPr/>
          </p:nvPicPr>
          <p:blipFill rotWithShape="1">
            <a:blip r:embed="rId3">
              <a:extLst>
                <a:ext uri="{28A0092B-C50C-407E-A947-70E740481C1C}">
                  <a14:useLocalDpi xmlns:a14="http://schemas.microsoft.com/office/drawing/2010/main" val="0"/>
                </a:ext>
              </a:extLst>
            </a:blip>
            <a:srcRect l="19277" t="22179" b="56645"/>
            <a:stretch/>
          </p:blipFill>
          <p:spPr bwMode="auto">
            <a:xfrm>
              <a:off x="3739356" y="1889125"/>
              <a:ext cx="4852988" cy="1394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31"/>
            <p:cNvSpPr txBox="1">
              <a:spLocks noChangeArrowheads="1"/>
            </p:cNvSpPr>
            <p:nvPr/>
          </p:nvSpPr>
          <p:spPr bwMode="auto">
            <a:xfrm>
              <a:off x="3650456" y="1895475"/>
              <a:ext cx="10191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dirty="0" err="1"/>
                <a:t>Chiasma</a:t>
              </a:r>
              <a:endParaRPr lang="en-US" altLang="en-US" sz="1800" b="1" dirty="0"/>
            </a:p>
          </p:txBody>
        </p:sp>
      </p:grpSp>
      <p:grpSp>
        <p:nvGrpSpPr>
          <p:cNvPr id="39" name="Group 38"/>
          <p:cNvGrpSpPr/>
          <p:nvPr/>
        </p:nvGrpSpPr>
        <p:grpSpPr>
          <a:xfrm>
            <a:off x="3148012" y="3238089"/>
            <a:ext cx="5991225" cy="1288474"/>
            <a:chOff x="2628106" y="3297382"/>
            <a:chExt cx="5991225" cy="1288474"/>
          </a:xfrm>
        </p:grpSpPr>
        <p:pic>
          <p:nvPicPr>
            <p:cNvPr id="40" name="Picture 2" descr="10_11_CrossingOver_5-U"/>
            <p:cNvPicPr>
              <a:picLocks noChangeAspect="1" noChangeArrowheads="1"/>
            </p:cNvPicPr>
            <p:nvPr/>
          </p:nvPicPr>
          <p:blipFill rotWithShape="1">
            <a:blip r:embed="rId3">
              <a:extLst>
                <a:ext uri="{28A0092B-C50C-407E-A947-70E740481C1C}">
                  <a14:useLocalDpi xmlns:a14="http://schemas.microsoft.com/office/drawing/2010/main" val="0"/>
                </a:ext>
              </a:extLst>
            </a:blip>
            <a:srcRect l="19277" t="43565" b="36868"/>
            <a:stretch/>
          </p:blipFill>
          <p:spPr bwMode="auto">
            <a:xfrm>
              <a:off x="3739356" y="3297382"/>
              <a:ext cx="4852988" cy="1288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 Box 31"/>
            <p:cNvSpPr txBox="1">
              <a:spLocks noChangeArrowheads="1"/>
            </p:cNvSpPr>
            <p:nvPr/>
          </p:nvSpPr>
          <p:spPr bwMode="auto">
            <a:xfrm>
              <a:off x="2628106" y="3546475"/>
              <a:ext cx="13176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a:t>Anaphase </a:t>
              </a:r>
              <a:r>
                <a:rPr lang="en-US" altLang="en-US" sz="1800" b="1">
                  <a:latin typeface="Times" pitchFamily="84" charset="0"/>
                </a:rPr>
                <a:t>I</a:t>
              </a:r>
              <a:endParaRPr lang="en-US" altLang="en-US" sz="1800" b="1"/>
            </a:p>
          </p:txBody>
        </p:sp>
        <p:sp>
          <p:nvSpPr>
            <p:cNvPr id="42" name="Text Box 31"/>
            <p:cNvSpPr txBox="1">
              <a:spLocks noChangeArrowheads="1"/>
            </p:cNvSpPr>
            <p:nvPr/>
          </p:nvSpPr>
          <p:spPr bwMode="auto">
            <a:xfrm>
              <a:off x="5866606" y="3419475"/>
              <a:ext cx="27527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a:t>Breakdown of</a:t>
              </a:r>
            </a:p>
            <a:p>
              <a:pPr>
                <a:lnSpc>
                  <a:spcPct val="90000"/>
                </a:lnSpc>
              </a:pPr>
              <a:r>
                <a:rPr lang="en-US" altLang="en-US" sz="1800" b="1"/>
                <a:t>proteins holding sister</a:t>
              </a:r>
            </a:p>
            <a:p>
              <a:pPr>
                <a:lnSpc>
                  <a:spcPct val="90000"/>
                </a:lnSpc>
              </a:pPr>
              <a:r>
                <a:rPr lang="en-US" altLang="en-US" sz="1800" b="1"/>
                <a:t>chromatid arms together</a:t>
              </a:r>
            </a:p>
          </p:txBody>
        </p:sp>
      </p:grpSp>
      <p:grpSp>
        <p:nvGrpSpPr>
          <p:cNvPr id="43" name="Group 42"/>
          <p:cNvGrpSpPr/>
          <p:nvPr/>
        </p:nvGrpSpPr>
        <p:grpSpPr>
          <a:xfrm>
            <a:off x="3148012" y="4498852"/>
            <a:ext cx="5964238" cy="2295093"/>
            <a:chOff x="2628106" y="4558145"/>
            <a:chExt cx="5964238" cy="2295093"/>
          </a:xfrm>
        </p:grpSpPr>
        <p:pic>
          <p:nvPicPr>
            <p:cNvPr id="44" name="Picture 2" descr="10_11_CrossingOver_5-U"/>
            <p:cNvPicPr>
              <a:picLocks noChangeAspect="1" noChangeArrowheads="1"/>
            </p:cNvPicPr>
            <p:nvPr/>
          </p:nvPicPr>
          <p:blipFill rotWithShape="1">
            <a:blip r:embed="rId3">
              <a:extLst>
                <a:ext uri="{28A0092B-C50C-407E-A947-70E740481C1C}">
                  <a14:useLocalDpi xmlns:a14="http://schemas.microsoft.com/office/drawing/2010/main" val="0"/>
                </a:ext>
              </a:extLst>
            </a:blip>
            <a:srcRect l="19277" t="62711" b="4822"/>
            <a:stretch/>
          </p:blipFill>
          <p:spPr bwMode="auto">
            <a:xfrm>
              <a:off x="3739356" y="4558145"/>
              <a:ext cx="4852988" cy="213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31"/>
            <p:cNvSpPr txBox="1">
              <a:spLocks noChangeArrowheads="1"/>
            </p:cNvSpPr>
            <p:nvPr/>
          </p:nvSpPr>
          <p:spPr bwMode="auto">
            <a:xfrm>
              <a:off x="2628106" y="4846638"/>
              <a:ext cx="1371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dirty="0"/>
                <a:t>Anaphase </a:t>
              </a:r>
              <a:r>
                <a:rPr lang="en-US" altLang="en-US" sz="1800" b="1" dirty="0">
                  <a:latin typeface="Times" pitchFamily="84" charset="0"/>
                </a:rPr>
                <a:t>II</a:t>
              </a:r>
            </a:p>
          </p:txBody>
        </p:sp>
        <p:sp>
          <p:nvSpPr>
            <p:cNvPr id="46" name="Text Box 31"/>
            <p:cNvSpPr txBox="1">
              <a:spLocks noChangeArrowheads="1"/>
            </p:cNvSpPr>
            <p:nvPr/>
          </p:nvSpPr>
          <p:spPr bwMode="auto">
            <a:xfrm>
              <a:off x="2628106" y="6010275"/>
              <a:ext cx="1049338"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a:t>Daughter</a:t>
              </a:r>
            </a:p>
            <a:p>
              <a:pPr>
                <a:lnSpc>
                  <a:spcPct val="90000"/>
                </a:lnSpc>
              </a:pPr>
              <a:r>
                <a:rPr lang="en-US" altLang="en-US" sz="1800" b="1"/>
                <a:t>cells</a:t>
              </a:r>
              <a:endParaRPr lang="en-US" altLang="en-US" sz="1800" b="1">
                <a:latin typeface="Times" pitchFamily="84" charset="0"/>
              </a:endParaRPr>
            </a:p>
          </p:txBody>
        </p:sp>
        <p:sp>
          <p:nvSpPr>
            <p:cNvPr id="47" name="Text Box 31"/>
            <p:cNvSpPr txBox="1">
              <a:spLocks noChangeArrowheads="1"/>
            </p:cNvSpPr>
            <p:nvPr/>
          </p:nvSpPr>
          <p:spPr bwMode="auto">
            <a:xfrm>
              <a:off x="3737769" y="6624638"/>
              <a:ext cx="304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marL="1143000" indent="-228600" eaLnBrk="0" hangingPunct="0">
                <a:defRPr sz="2400">
                  <a:solidFill>
                    <a:schemeClr val="tx1"/>
                  </a:solidFill>
                  <a:latin typeface="Arial" pitchFamily="34" charset="0"/>
                  <a:cs typeface="Arial" pitchFamily="34" charset="0"/>
                </a:defRPr>
              </a:lvl3pPr>
              <a:lvl4pPr marL="1600200" indent="-228600" eaLnBrk="0" hangingPunct="0">
                <a:defRPr sz="2400">
                  <a:solidFill>
                    <a:schemeClr val="tx1"/>
                  </a:solidFill>
                  <a:latin typeface="Arial" pitchFamily="34" charset="0"/>
                  <a:cs typeface="Arial" pitchFamily="34" charset="0"/>
                </a:defRPr>
              </a:lvl4pPr>
              <a:lvl5pPr marL="2057400" indent="-228600" eaLnBrk="0" hangingPunct="0">
                <a:defRPr sz="24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cs typeface="Arial" pitchFamily="34" charset="0"/>
                </a:defRPr>
              </a:lvl9pPr>
            </a:lstStyle>
            <a:p>
              <a:pPr>
                <a:lnSpc>
                  <a:spcPct val="90000"/>
                </a:lnSpc>
              </a:pPr>
              <a:r>
                <a:rPr lang="en-US" altLang="en-US" sz="1800" b="1"/>
                <a:t>Recombinant chromosomes</a:t>
              </a:r>
              <a:endParaRPr lang="en-US" altLang="en-US" sz="1800" b="1">
                <a:latin typeface="Times" pitchFamily="84" charset="0"/>
              </a:endParaRPr>
            </a:p>
          </p:txBody>
        </p:sp>
      </p:grpSp>
    </p:spTree>
    <p:extLst>
      <p:ext uri="{BB962C8B-B14F-4D97-AF65-F5344CB8AC3E}">
        <p14:creationId xmlns:p14="http://schemas.microsoft.com/office/powerpoint/2010/main" val="146935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64" descr="10_08_Meiosis-U"/>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b="4219"/>
          <a:stretch/>
        </p:blipFill>
        <p:spPr bwMode="auto">
          <a:xfrm>
            <a:off x="4571206" y="1020763"/>
            <a:ext cx="4274344"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0" name="Picture 64" descr="10_08_Meiosis-U"/>
          <p:cNvPicPr>
            <a:picLocks noChangeAspect="1" noChangeArrowheads="1"/>
          </p:cNvPicPr>
          <p:nvPr/>
        </p:nvPicPr>
        <p:blipFill rotWithShape="1">
          <a:blip r:embed="rId3">
            <a:extLst>
              <a:ext uri="{28A0092B-C50C-407E-A947-70E740481C1C}">
                <a14:useLocalDpi xmlns:a14="http://schemas.microsoft.com/office/drawing/2010/main" val="0"/>
              </a:ext>
            </a:extLst>
          </a:blip>
          <a:srcRect r="50000" b="4219"/>
          <a:stretch/>
        </p:blipFill>
        <p:spPr bwMode="auto">
          <a:xfrm>
            <a:off x="296863" y="1020763"/>
            <a:ext cx="4274343"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ctrTitle" idx="4294967295"/>
          </p:nvPr>
        </p:nvSpPr>
        <p:spPr bwMode="auto">
          <a:xfrm>
            <a:off x="152400" y="0"/>
            <a:ext cx="19812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algn="l" eaLnBrk="1" hangingPunct="1"/>
            <a:r>
              <a:rPr lang="en-US" altLang="en-US" sz="1200">
                <a:latin typeface="Arial" charset="0"/>
              </a:rPr>
              <a:t>Figure 10.8</a:t>
            </a:r>
          </a:p>
        </p:txBody>
      </p:sp>
      <p:sp>
        <p:nvSpPr>
          <p:cNvPr id="12293" name="Text Box 31"/>
          <p:cNvSpPr txBox="1">
            <a:spLocks noChangeArrowheads="1"/>
          </p:cNvSpPr>
          <p:nvPr/>
        </p:nvSpPr>
        <p:spPr bwMode="auto">
          <a:xfrm>
            <a:off x="422275" y="1470025"/>
            <a:ext cx="8858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200" b="1">
                <a:solidFill>
                  <a:schemeClr val="bg1"/>
                </a:solidFill>
              </a:rPr>
              <a:t>Prophase I</a:t>
            </a:r>
          </a:p>
        </p:txBody>
      </p:sp>
      <p:sp>
        <p:nvSpPr>
          <p:cNvPr id="12294" name="Text Box 31"/>
          <p:cNvSpPr txBox="1">
            <a:spLocks noChangeArrowheads="1"/>
          </p:cNvSpPr>
          <p:nvPr/>
        </p:nvSpPr>
        <p:spPr bwMode="auto">
          <a:xfrm>
            <a:off x="1444625" y="1470025"/>
            <a:ext cx="8858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200" b="1">
                <a:solidFill>
                  <a:schemeClr val="bg1"/>
                </a:solidFill>
              </a:rPr>
              <a:t>Metaphase I</a:t>
            </a:r>
          </a:p>
        </p:txBody>
      </p:sp>
      <p:sp>
        <p:nvSpPr>
          <p:cNvPr id="12295" name="Text Box 31"/>
          <p:cNvSpPr txBox="1">
            <a:spLocks noChangeArrowheads="1"/>
          </p:cNvSpPr>
          <p:nvPr/>
        </p:nvSpPr>
        <p:spPr bwMode="auto">
          <a:xfrm>
            <a:off x="2530475" y="1470025"/>
            <a:ext cx="8858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200" b="1">
                <a:solidFill>
                  <a:schemeClr val="bg1"/>
                </a:solidFill>
              </a:rPr>
              <a:t>Anaphase I</a:t>
            </a:r>
          </a:p>
        </p:txBody>
      </p:sp>
      <p:sp>
        <p:nvSpPr>
          <p:cNvPr id="12296" name="Text Box 31"/>
          <p:cNvSpPr txBox="1">
            <a:spLocks noChangeArrowheads="1"/>
          </p:cNvSpPr>
          <p:nvPr/>
        </p:nvSpPr>
        <p:spPr bwMode="auto">
          <a:xfrm>
            <a:off x="3533775" y="1431925"/>
            <a:ext cx="987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n-US" altLang="en-US" sz="900" b="1">
                <a:solidFill>
                  <a:schemeClr val="bg1"/>
                </a:solidFill>
              </a:rPr>
              <a:t>Telophase I and</a:t>
            </a:r>
          </a:p>
          <a:p>
            <a:pPr algn="ctr"/>
            <a:r>
              <a:rPr lang="en-US" altLang="en-US" sz="900" b="1">
                <a:solidFill>
                  <a:schemeClr val="bg1"/>
                </a:solidFill>
              </a:rPr>
              <a:t>Cytokinesis</a:t>
            </a:r>
          </a:p>
        </p:txBody>
      </p:sp>
      <p:sp>
        <p:nvSpPr>
          <p:cNvPr id="12297" name="Text Box 31"/>
          <p:cNvSpPr txBox="1">
            <a:spLocks noChangeArrowheads="1"/>
          </p:cNvSpPr>
          <p:nvPr/>
        </p:nvSpPr>
        <p:spPr bwMode="auto">
          <a:xfrm>
            <a:off x="4702175" y="1470025"/>
            <a:ext cx="8858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200" b="1">
                <a:solidFill>
                  <a:schemeClr val="bg1"/>
                </a:solidFill>
              </a:rPr>
              <a:t>Prophase II</a:t>
            </a:r>
          </a:p>
        </p:txBody>
      </p:sp>
      <p:sp>
        <p:nvSpPr>
          <p:cNvPr id="12298" name="Text Box 31"/>
          <p:cNvSpPr txBox="1">
            <a:spLocks noChangeArrowheads="1"/>
          </p:cNvSpPr>
          <p:nvPr/>
        </p:nvSpPr>
        <p:spPr bwMode="auto">
          <a:xfrm>
            <a:off x="5718175" y="1470025"/>
            <a:ext cx="9366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200" b="1">
                <a:solidFill>
                  <a:schemeClr val="bg1"/>
                </a:solidFill>
              </a:rPr>
              <a:t>Metaphase II</a:t>
            </a:r>
          </a:p>
        </p:txBody>
      </p:sp>
      <p:sp>
        <p:nvSpPr>
          <p:cNvPr id="12299" name="Text Box 31"/>
          <p:cNvSpPr txBox="1">
            <a:spLocks noChangeArrowheads="1"/>
          </p:cNvSpPr>
          <p:nvPr/>
        </p:nvSpPr>
        <p:spPr bwMode="auto">
          <a:xfrm>
            <a:off x="6816725" y="1470025"/>
            <a:ext cx="9366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200" b="1">
                <a:solidFill>
                  <a:schemeClr val="bg1"/>
                </a:solidFill>
              </a:rPr>
              <a:t>Anaphase II</a:t>
            </a:r>
          </a:p>
        </p:txBody>
      </p:sp>
      <p:sp>
        <p:nvSpPr>
          <p:cNvPr id="12300" name="Text Box 31"/>
          <p:cNvSpPr txBox="1">
            <a:spLocks noChangeArrowheads="1"/>
          </p:cNvSpPr>
          <p:nvPr/>
        </p:nvSpPr>
        <p:spPr bwMode="auto">
          <a:xfrm>
            <a:off x="7807325" y="1431925"/>
            <a:ext cx="987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n-US" altLang="en-US" sz="900" b="1">
                <a:solidFill>
                  <a:schemeClr val="bg1"/>
                </a:solidFill>
              </a:rPr>
              <a:t>Telophase II and</a:t>
            </a:r>
          </a:p>
          <a:p>
            <a:pPr algn="ctr"/>
            <a:r>
              <a:rPr lang="en-US" altLang="en-US" sz="900" b="1">
                <a:solidFill>
                  <a:schemeClr val="bg1"/>
                </a:solidFill>
              </a:rPr>
              <a:t>Cytokinesis</a:t>
            </a:r>
          </a:p>
        </p:txBody>
      </p:sp>
      <p:sp>
        <p:nvSpPr>
          <p:cNvPr id="12302" name="Text Box 31"/>
          <p:cNvSpPr txBox="1">
            <a:spLocks noChangeArrowheads="1"/>
          </p:cNvSpPr>
          <p:nvPr/>
        </p:nvSpPr>
        <p:spPr bwMode="auto">
          <a:xfrm>
            <a:off x="333375" y="2168525"/>
            <a:ext cx="8858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200" b="1"/>
              <a:t>Sister</a:t>
            </a:r>
          </a:p>
          <a:p>
            <a:pPr>
              <a:lnSpc>
                <a:spcPct val="90000"/>
              </a:lnSpc>
            </a:pPr>
            <a:r>
              <a:rPr lang="en-US" altLang="en-US" sz="1200" b="1"/>
              <a:t>chromatids</a:t>
            </a:r>
          </a:p>
        </p:txBody>
      </p:sp>
      <p:sp>
        <p:nvSpPr>
          <p:cNvPr id="12303" name="Text Box 31"/>
          <p:cNvSpPr txBox="1">
            <a:spLocks noChangeArrowheads="1"/>
          </p:cNvSpPr>
          <p:nvPr/>
        </p:nvSpPr>
        <p:spPr bwMode="auto">
          <a:xfrm>
            <a:off x="1368425" y="2168525"/>
            <a:ext cx="1273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200" b="1"/>
              <a:t>Centromere</a:t>
            </a:r>
          </a:p>
          <a:p>
            <a:pPr>
              <a:lnSpc>
                <a:spcPct val="90000"/>
              </a:lnSpc>
            </a:pPr>
            <a:r>
              <a:rPr lang="en-US" altLang="en-US" sz="1200" b="1"/>
              <a:t>(with kinetochore)</a:t>
            </a:r>
          </a:p>
        </p:txBody>
      </p:sp>
      <p:sp>
        <p:nvSpPr>
          <p:cNvPr id="12304" name="Text Box 31"/>
          <p:cNvSpPr txBox="1">
            <a:spLocks noChangeArrowheads="1"/>
          </p:cNvSpPr>
          <p:nvPr/>
        </p:nvSpPr>
        <p:spPr bwMode="auto">
          <a:xfrm>
            <a:off x="2803525" y="2403475"/>
            <a:ext cx="12731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200" b="1" dirty="0"/>
              <a:t>Sister chromatids</a:t>
            </a:r>
          </a:p>
          <a:p>
            <a:pPr>
              <a:lnSpc>
                <a:spcPct val="90000"/>
              </a:lnSpc>
            </a:pPr>
            <a:r>
              <a:rPr lang="en-US" altLang="en-US" sz="1200" b="1" dirty="0"/>
              <a:t>remain attached</a:t>
            </a:r>
          </a:p>
        </p:txBody>
      </p:sp>
      <p:sp>
        <p:nvSpPr>
          <p:cNvPr id="12307" name="Text Box 31"/>
          <p:cNvSpPr txBox="1">
            <a:spLocks noChangeArrowheads="1"/>
          </p:cNvSpPr>
          <p:nvPr/>
        </p:nvSpPr>
        <p:spPr bwMode="auto">
          <a:xfrm>
            <a:off x="879475" y="3076575"/>
            <a:ext cx="80962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pPr>
            <a:r>
              <a:rPr lang="en-US" altLang="en-US" sz="1200" b="1" dirty="0"/>
              <a:t>Chiasmata</a:t>
            </a:r>
          </a:p>
        </p:txBody>
      </p:sp>
      <p:sp>
        <p:nvSpPr>
          <p:cNvPr id="12310" name="Text Box 31"/>
          <p:cNvSpPr txBox="1">
            <a:spLocks noChangeArrowheads="1"/>
          </p:cNvSpPr>
          <p:nvPr/>
        </p:nvSpPr>
        <p:spPr bwMode="auto">
          <a:xfrm>
            <a:off x="2524125" y="4219575"/>
            <a:ext cx="10509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200" b="1" dirty="0"/>
              <a:t>Homologous</a:t>
            </a:r>
          </a:p>
          <a:p>
            <a:pPr>
              <a:lnSpc>
                <a:spcPct val="90000"/>
              </a:lnSpc>
            </a:pPr>
            <a:r>
              <a:rPr lang="en-US" altLang="en-US" sz="1200" b="1" dirty="0"/>
              <a:t>chromosomes</a:t>
            </a:r>
          </a:p>
          <a:p>
            <a:pPr>
              <a:lnSpc>
                <a:spcPct val="90000"/>
              </a:lnSpc>
            </a:pPr>
            <a:r>
              <a:rPr lang="en-US" altLang="en-US" sz="1200" b="1" dirty="0"/>
              <a:t>separate</a:t>
            </a:r>
          </a:p>
        </p:txBody>
      </p:sp>
      <p:sp>
        <p:nvSpPr>
          <p:cNvPr id="12311" name="Text Box 31"/>
          <p:cNvSpPr txBox="1">
            <a:spLocks noChangeArrowheads="1"/>
          </p:cNvSpPr>
          <p:nvPr/>
        </p:nvSpPr>
        <p:spPr bwMode="auto">
          <a:xfrm>
            <a:off x="1679575" y="4810125"/>
            <a:ext cx="10509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200" b="1" dirty="0"/>
              <a:t>Microtubule</a:t>
            </a:r>
          </a:p>
          <a:p>
            <a:pPr>
              <a:lnSpc>
                <a:spcPct val="90000"/>
              </a:lnSpc>
            </a:pPr>
            <a:r>
              <a:rPr lang="en-US" altLang="en-US" sz="1200" b="1" dirty="0"/>
              <a:t>attached to</a:t>
            </a:r>
          </a:p>
          <a:p>
            <a:pPr>
              <a:lnSpc>
                <a:spcPct val="90000"/>
              </a:lnSpc>
            </a:pPr>
            <a:r>
              <a:rPr lang="en-US" altLang="en-US" sz="1200" b="1" dirty="0"/>
              <a:t>kinetochore</a:t>
            </a:r>
          </a:p>
        </p:txBody>
      </p:sp>
      <p:sp>
        <p:nvSpPr>
          <p:cNvPr id="12313" name="Text Box 31"/>
          <p:cNvSpPr txBox="1">
            <a:spLocks noChangeArrowheads="1"/>
          </p:cNvSpPr>
          <p:nvPr/>
        </p:nvSpPr>
        <p:spPr bwMode="auto">
          <a:xfrm>
            <a:off x="339725" y="4975225"/>
            <a:ext cx="10953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200" b="1"/>
              <a:t>Homologous</a:t>
            </a:r>
          </a:p>
          <a:p>
            <a:pPr>
              <a:lnSpc>
                <a:spcPct val="90000"/>
              </a:lnSpc>
            </a:pPr>
            <a:r>
              <a:rPr lang="en-US" altLang="en-US" sz="1200" b="1"/>
              <a:t>chromosomes</a:t>
            </a:r>
          </a:p>
        </p:txBody>
      </p:sp>
      <p:sp>
        <p:nvSpPr>
          <p:cNvPr id="12315" name="Text Box 31"/>
          <p:cNvSpPr txBox="1">
            <a:spLocks noChangeArrowheads="1"/>
          </p:cNvSpPr>
          <p:nvPr/>
        </p:nvSpPr>
        <p:spPr bwMode="auto">
          <a:xfrm>
            <a:off x="7775575" y="5140325"/>
            <a:ext cx="11017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0000"/>
              </a:lnSpc>
            </a:pPr>
            <a:r>
              <a:rPr lang="en-US" altLang="en-US" sz="1200" b="1" dirty="0"/>
              <a:t>Haploid</a:t>
            </a:r>
          </a:p>
          <a:p>
            <a:pPr algn="ctr">
              <a:lnSpc>
                <a:spcPct val="90000"/>
              </a:lnSpc>
            </a:pPr>
            <a:r>
              <a:rPr lang="en-US" altLang="en-US" sz="1200" b="1" dirty="0"/>
              <a:t>daughter</a:t>
            </a:r>
          </a:p>
          <a:p>
            <a:pPr algn="ctr">
              <a:lnSpc>
                <a:spcPct val="90000"/>
              </a:lnSpc>
            </a:pPr>
            <a:r>
              <a:rPr lang="en-US" altLang="en-US" sz="1200" b="1" dirty="0"/>
              <a:t>cells forming</a:t>
            </a:r>
          </a:p>
        </p:txBody>
      </p:sp>
      <p:sp>
        <p:nvSpPr>
          <p:cNvPr id="12318" name="Line 42"/>
          <p:cNvSpPr>
            <a:spLocks noChangeShapeType="1"/>
          </p:cNvSpPr>
          <p:nvPr/>
        </p:nvSpPr>
        <p:spPr bwMode="auto">
          <a:xfrm flipV="1">
            <a:off x="1619250" y="2520950"/>
            <a:ext cx="184150" cy="15176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0" name="Line 44"/>
          <p:cNvSpPr>
            <a:spLocks noChangeShapeType="1"/>
          </p:cNvSpPr>
          <p:nvPr/>
        </p:nvSpPr>
        <p:spPr bwMode="auto">
          <a:xfrm>
            <a:off x="1625600" y="4133850"/>
            <a:ext cx="241300" cy="673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2" name="Line 46"/>
          <p:cNvSpPr>
            <a:spLocks noChangeShapeType="1"/>
          </p:cNvSpPr>
          <p:nvPr/>
        </p:nvSpPr>
        <p:spPr bwMode="auto">
          <a:xfrm>
            <a:off x="3054350" y="2730500"/>
            <a:ext cx="66675" cy="6953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2324" name="Group 50"/>
          <p:cNvGrpSpPr>
            <a:grpSpLocks/>
          </p:cNvGrpSpPr>
          <p:nvPr/>
        </p:nvGrpSpPr>
        <p:grpSpPr bwMode="auto">
          <a:xfrm>
            <a:off x="419100" y="2506663"/>
            <a:ext cx="96838" cy="1209675"/>
            <a:chOff x="264" y="1579"/>
            <a:chExt cx="61" cy="762"/>
          </a:xfrm>
        </p:grpSpPr>
        <p:sp>
          <p:nvSpPr>
            <p:cNvPr id="12338" name="Line 48"/>
            <p:cNvSpPr>
              <a:spLocks noChangeShapeType="1"/>
            </p:cNvSpPr>
            <p:nvPr/>
          </p:nvSpPr>
          <p:spPr bwMode="auto">
            <a:xfrm flipH="1" flipV="1">
              <a:off x="264" y="1581"/>
              <a:ext cx="43" cy="7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9" name="Line 49"/>
            <p:cNvSpPr>
              <a:spLocks noChangeShapeType="1"/>
            </p:cNvSpPr>
            <p:nvPr/>
          </p:nvSpPr>
          <p:spPr bwMode="auto">
            <a:xfrm flipH="1" flipV="1">
              <a:off x="264" y="1579"/>
              <a:ext cx="61" cy="75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5" name="Line 51"/>
          <p:cNvSpPr>
            <a:spLocks noChangeShapeType="1"/>
          </p:cNvSpPr>
          <p:nvPr/>
        </p:nvSpPr>
        <p:spPr bwMode="auto">
          <a:xfrm flipV="1">
            <a:off x="736600" y="3243263"/>
            <a:ext cx="195263" cy="444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6" name="Line 52"/>
          <p:cNvSpPr>
            <a:spLocks noChangeShapeType="1"/>
          </p:cNvSpPr>
          <p:nvPr/>
        </p:nvSpPr>
        <p:spPr bwMode="auto">
          <a:xfrm flipH="1">
            <a:off x="893763" y="3246438"/>
            <a:ext cx="33337" cy="6016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7" name="Oval 53"/>
          <p:cNvSpPr>
            <a:spLocks noChangeArrowheads="1"/>
          </p:cNvSpPr>
          <p:nvPr/>
        </p:nvSpPr>
        <p:spPr bwMode="auto">
          <a:xfrm>
            <a:off x="671513" y="3678238"/>
            <a:ext cx="85725" cy="85725"/>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b="1">
              <a:latin typeface="Times" pitchFamily="84" charset="0"/>
            </a:endParaRPr>
          </a:p>
        </p:txBody>
      </p:sp>
      <p:sp>
        <p:nvSpPr>
          <p:cNvPr id="12328" name="Oval 54"/>
          <p:cNvSpPr>
            <a:spLocks noChangeArrowheads="1"/>
          </p:cNvSpPr>
          <p:nvPr/>
        </p:nvSpPr>
        <p:spPr bwMode="auto">
          <a:xfrm>
            <a:off x="833438" y="3835400"/>
            <a:ext cx="85725" cy="85725"/>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b="1">
              <a:latin typeface="Times" pitchFamily="84" charset="0"/>
            </a:endParaRPr>
          </a:p>
        </p:txBody>
      </p:sp>
      <p:sp>
        <p:nvSpPr>
          <p:cNvPr id="12329" name="AutoShape 55"/>
          <p:cNvSpPr>
            <a:spLocks/>
          </p:cNvSpPr>
          <p:nvPr/>
        </p:nvSpPr>
        <p:spPr bwMode="auto">
          <a:xfrm rot="-1048787">
            <a:off x="615950" y="4005263"/>
            <a:ext cx="68263" cy="152400"/>
          </a:xfrm>
          <a:prstGeom prst="leftBrace">
            <a:avLst>
              <a:gd name="adj1" fmla="val 18605"/>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b="1">
              <a:latin typeface="Times" pitchFamily="84" charset="0"/>
            </a:endParaRPr>
          </a:p>
        </p:txBody>
      </p:sp>
      <p:sp>
        <p:nvSpPr>
          <p:cNvPr id="12330" name="Line 56"/>
          <p:cNvSpPr>
            <a:spLocks noChangeShapeType="1"/>
          </p:cNvSpPr>
          <p:nvPr/>
        </p:nvSpPr>
        <p:spPr bwMode="auto">
          <a:xfrm flipH="1">
            <a:off x="503238" y="4081463"/>
            <a:ext cx="122237" cy="901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2332" name="Group 62"/>
          <p:cNvGrpSpPr>
            <a:grpSpLocks/>
          </p:cNvGrpSpPr>
          <p:nvPr/>
        </p:nvGrpSpPr>
        <p:grpSpPr bwMode="auto">
          <a:xfrm>
            <a:off x="2687638" y="3535363"/>
            <a:ext cx="131762" cy="685800"/>
            <a:chOff x="1693" y="2227"/>
            <a:chExt cx="83" cy="432"/>
          </a:xfrm>
        </p:grpSpPr>
        <p:sp>
          <p:nvSpPr>
            <p:cNvPr id="12334" name="Line 60"/>
            <p:cNvSpPr>
              <a:spLocks noChangeShapeType="1"/>
            </p:cNvSpPr>
            <p:nvPr/>
          </p:nvSpPr>
          <p:spPr bwMode="auto">
            <a:xfrm flipH="1">
              <a:off x="1693" y="2227"/>
              <a:ext cx="11" cy="4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5" name="Line 61"/>
            <p:cNvSpPr>
              <a:spLocks noChangeShapeType="1"/>
            </p:cNvSpPr>
            <p:nvPr/>
          </p:nvSpPr>
          <p:spPr bwMode="auto">
            <a:xfrm flipV="1">
              <a:off x="1696" y="2349"/>
              <a:ext cx="80" cy="31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1" name="Text Box 31"/>
          <p:cNvSpPr txBox="1">
            <a:spLocks noChangeArrowheads="1"/>
          </p:cNvSpPr>
          <p:nvPr/>
        </p:nvSpPr>
        <p:spPr bwMode="auto">
          <a:xfrm>
            <a:off x="6911975" y="3863975"/>
            <a:ext cx="12731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0000"/>
              </a:lnSpc>
            </a:pPr>
            <a:r>
              <a:rPr lang="en-US" altLang="en-US" sz="1200" b="1"/>
              <a:t>Sister chromatids</a:t>
            </a:r>
          </a:p>
          <a:p>
            <a:pPr>
              <a:lnSpc>
                <a:spcPct val="90000"/>
              </a:lnSpc>
            </a:pPr>
            <a:r>
              <a:rPr lang="en-US" altLang="en-US" sz="1200" b="1"/>
              <a:t>separate</a:t>
            </a:r>
          </a:p>
        </p:txBody>
      </p:sp>
      <p:grpSp>
        <p:nvGrpSpPr>
          <p:cNvPr id="42" name="Group 41"/>
          <p:cNvGrpSpPr/>
          <p:nvPr/>
        </p:nvGrpSpPr>
        <p:grpSpPr>
          <a:xfrm>
            <a:off x="7073900" y="4205288"/>
            <a:ext cx="292100" cy="309562"/>
            <a:chOff x="7073900" y="4205288"/>
            <a:chExt cx="292100" cy="309562"/>
          </a:xfrm>
        </p:grpSpPr>
        <p:sp>
          <p:nvSpPr>
            <p:cNvPr id="43" name="Line 39"/>
            <p:cNvSpPr>
              <a:spLocks noChangeShapeType="1"/>
            </p:cNvSpPr>
            <p:nvPr/>
          </p:nvSpPr>
          <p:spPr bwMode="auto">
            <a:xfrm>
              <a:off x="7248525" y="4206875"/>
              <a:ext cx="117475" cy="3079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0"/>
            <p:cNvSpPr>
              <a:spLocks noChangeShapeType="1"/>
            </p:cNvSpPr>
            <p:nvPr/>
          </p:nvSpPr>
          <p:spPr bwMode="auto">
            <a:xfrm flipH="1">
              <a:off x="7073900" y="4205288"/>
              <a:ext cx="177800" cy="3095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 name="TextBox 1">
            <a:extLst>
              <a:ext uri="{FF2B5EF4-FFF2-40B4-BE49-F238E27FC236}">
                <a16:creationId xmlns:a16="http://schemas.microsoft.com/office/drawing/2014/main" id="{80602B73-B75F-4D17-8F1D-E1D35C25471F}"/>
              </a:ext>
            </a:extLst>
          </p:cNvPr>
          <p:cNvSpPr txBox="1"/>
          <p:nvPr/>
        </p:nvSpPr>
        <p:spPr>
          <a:xfrm>
            <a:off x="1219200" y="6172200"/>
            <a:ext cx="6146800" cy="369332"/>
          </a:xfrm>
          <a:prstGeom prst="rect">
            <a:avLst/>
          </a:prstGeom>
          <a:noFill/>
        </p:spPr>
        <p:txBody>
          <a:bodyPr wrap="square" rtlCol="0">
            <a:spAutoFit/>
          </a:bodyPr>
          <a:lstStyle/>
          <a:p>
            <a:r>
              <a:rPr lang="en-US" dirty="0"/>
              <a:t>What are the three events that are unique to meiosis?</a:t>
            </a:r>
          </a:p>
        </p:txBody>
      </p:sp>
      <p:sp>
        <p:nvSpPr>
          <p:cNvPr id="45" name="Text Box 31">
            <a:extLst>
              <a:ext uri="{FF2B5EF4-FFF2-40B4-BE49-F238E27FC236}">
                <a16:creationId xmlns:a16="http://schemas.microsoft.com/office/drawing/2014/main" id="{CF21F12C-91B9-4676-A22D-BBF74DDC8538}"/>
              </a:ext>
            </a:extLst>
          </p:cNvPr>
          <p:cNvSpPr txBox="1">
            <a:spLocks noChangeArrowheads="1"/>
          </p:cNvSpPr>
          <p:nvPr/>
        </p:nvSpPr>
        <p:spPr bwMode="auto">
          <a:xfrm>
            <a:off x="492125" y="1101725"/>
            <a:ext cx="38449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300" b="1">
                <a:solidFill>
                  <a:schemeClr val="bg1"/>
                </a:solidFill>
              </a:rPr>
              <a:t>MEIOSIS I: Separates homologous chromosomes</a:t>
            </a:r>
          </a:p>
        </p:txBody>
      </p:sp>
      <p:sp>
        <p:nvSpPr>
          <p:cNvPr id="46" name="Text Box 31">
            <a:extLst>
              <a:ext uri="{FF2B5EF4-FFF2-40B4-BE49-F238E27FC236}">
                <a16:creationId xmlns:a16="http://schemas.microsoft.com/office/drawing/2014/main" id="{B06C3954-D3B7-4A7B-931E-C814FF317CCE}"/>
              </a:ext>
            </a:extLst>
          </p:cNvPr>
          <p:cNvSpPr txBox="1">
            <a:spLocks noChangeArrowheads="1"/>
          </p:cNvSpPr>
          <p:nvPr/>
        </p:nvSpPr>
        <p:spPr bwMode="auto">
          <a:xfrm>
            <a:off x="5133975" y="1101725"/>
            <a:ext cx="32289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n-US" altLang="en-US" sz="1300" b="1" dirty="0">
                <a:solidFill>
                  <a:schemeClr val="bg1"/>
                </a:solidFill>
              </a:rPr>
              <a:t>MEIOSIS II: Separates sister chromatids</a:t>
            </a:r>
          </a:p>
        </p:txBody>
      </p:sp>
    </p:spTree>
    <p:extLst>
      <p:ext uri="{BB962C8B-B14F-4D97-AF65-F5344CB8AC3E}">
        <p14:creationId xmlns:p14="http://schemas.microsoft.com/office/powerpoint/2010/main" val="375392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3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3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3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3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3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3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30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3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3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30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3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3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3" grpId="0"/>
      <p:bldP spid="12304" grpId="0"/>
      <p:bldP spid="12307" grpId="0"/>
      <p:bldP spid="12310" grpId="0"/>
      <p:bldP spid="12311" grpId="0"/>
      <p:bldP spid="12315" grpId="0"/>
      <p:bldP spid="12318" grpId="0" animBg="1"/>
      <p:bldP spid="12320" grpId="0" animBg="1"/>
      <p:bldP spid="12322" grpId="0" animBg="1"/>
      <p:bldP spid="12325" grpId="0" animBg="1"/>
      <p:bldP spid="12326" grpId="0" animBg="1"/>
      <p:bldP spid="12327" grpId="0" animBg="1"/>
      <p:bldP spid="12328" grpId="0" animBg="1"/>
      <p:bldP spid="41" grpId="0"/>
      <p:bldP spid="2" grpId="0"/>
      <p:bldP spid="45" grpId="0"/>
      <p:bldP spid="46" grpId="0"/>
    </p:bld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749</Words>
  <Application>Microsoft Office PowerPoint</Application>
  <PresentationFormat>On-screen Show (4:3)</PresentationFormat>
  <Paragraphs>200</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Times</vt:lpstr>
      <vt:lpstr>Times New Roman</vt:lpstr>
      <vt:lpstr>Office Theme</vt:lpstr>
      <vt:lpstr>PowerPoint Presentation</vt:lpstr>
      <vt:lpstr>PowerPoint Presentation</vt:lpstr>
      <vt:lpstr>You Must Know</vt:lpstr>
      <vt:lpstr>PowerPoint Presentation</vt:lpstr>
      <vt:lpstr>Meiosis Overview</vt:lpstr>
      <vt:lpstr>Meiosis Overview</vt:lpstr>
      <vt:lpstr>Crossing over  prophase I of meiosis</vt:lpstr>
      <vt:lpstr>PowerPoint Presentation</vt:lpstr>
      <vt:lpstr>Figure 10.8</vt:lpstr>
      <vt:lpstr>PowerPoint Presentation</vt:lpstr>
      <vt:lpstr>A Comparison of Mitosis and Meiosis</vt:lpstr>
      <vt:lpstr>Figure 10.9a</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lauren.wingard</dc:creator>
  <cp:lastModifiedBy>Lauren Wingard</cp:lastModifiedBy>
  <cp:revision>70</cp:revision>
  <cp:lastPrinted>2014-12-05T13:52:26Z</cp:lastPrinted>
  <dcterms:created xsi:type="dcterms:W3CDTF">2014-12-04T23:16:09Z</dcterms:created>
  <dcterms:modified xsi:type="dcterms:W3CDTF">2019-12-06T12:28:36Z</dcterms:modified>
</cp:coreProperties>
</file>