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272" r:id="rId3"/>
    <p:sldId id="273" r:id="rId4"/>
    <p:sldId id="261" r:id="rId5"/>
    <p:sldId id="264" r:id="rId6"/>
    <p:sldId id="268" r:id="rId7"/>
    <p:sldId id="274" r:id="rId8"/>
    <p:sldId id="275"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842" autoAdjust="0"/>
  </p:normalViewPr>
  <p:slideViewPr>
    <p:cSldViewPr>
      <p:cViewPr varScale="1">
        <p:scale>
          <a:sx n="29" d="100"/>
          <a:sy n="29" d="100"/>
        </p:scale>
        <p:origin x="1790"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266"/>
          </a:xfrm>
          <a:prstGeom prst="rect">
            <a:avLst/>
          </a:prstGeom>
        </p:spPr>
        <p:txBody>
          <a:bodyPr vert="horz" lIns="91440" tIns="45720" rIns="91440" bIns="45720" rtlCol="0"/>
          <a:lstStyle>
            <a:lvl1pPr algn="r">
              <a:defRPr sz="1200"/>
            </a:lvl1pPr>
          </a:lstStyle>
          <a:p>
            <a:fld id="{87380D72-D9BB-4AEF-A97F-3FAB0A128939}" type="datetimeFigureOut">
              <a:rPr lang="en-US" smtClean="0"/>
              <a:t>12/9/2019</a:t>
            </a:fld>
            <a:endParaRPr lang="en-US"/>
          </a:p>
        </p:txBody>
      </p:sp>
      <p:sp>
        <p:nvSpPr>
          <p:cNvPr id="4" name="Footer Placeholder 3"/>
          <p:cNvSpPr>
            <a:spLocks noGrp="1"/>
          </p:cNvSpPr>
          <p:nvPr>
            <p:ph type="ftr" sz="quarter" idx="2"/>
          </p:nvPr>
        </p:nvSpPr>
        <p:spPr>
          <a:xfrm>
            <a:off x="0" y="8830551"/>
            <a:ext cx="3037840" cy="46426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30551"/>
            <a:ext cx="3037840" cy="464265"/>
          </a:xfrm>
          <a:prstGeom prst="rect">
            <a:avLst/>
          </a:prstGeom>
        </p:spPr>
        <p:txBody>
          <a:bodyPr vert="horz" lIns="91440" tIns="45720" rIns="91440" bIns="45720" rtlCol="0" anchor="b"/>
          <a:lstStyle>
            <a:lvl1pPr algn="r">
              <a:defRPr sz="1200"/>
            </a:lvl1pPr>
          </a:lstStyle>
          <a:p>
            <a:fld id="{B97468A7-C131-473C-8B72-5D9D907CE621}" type="slidenum">
              <a:rPr lang="en-US" smtClean="0"/>
              <a:t>‹#›</a:t>
            </a:fld>
            <a:endParaRPr lang="en-US"/>
          </a:p>
        </p:txBody>
      </p:sp>
    </p:spTree>
    <p:extLst>
      <p:ext uri="{BB962C8B-B14F-4D97-AF65-F5344CB8AC3E}">
        <p14:creationId xmlns:p14="http://schemas.microsoft.com/office/powerpoint/2010/main" val="3300740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C05B9F96-031B-4444-98A8-F7ECCA669BAA}" type="datetimeFigureOut">
              <a:rPr lang="en-US" smtClean="0"/>
              <a:t>12/9/2019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1"/>
            <a:ext cx="5608320" cy="418337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F0D1226C-890C-4C1A-9BE2-2CF727C88399}" type="slidenum">
              <a:rPr lang="en-US" smtClean="0"/>
              <a:t>‹#›</a:t>
            </a:fld>
            <a:endParaRPr lang="en-US"/>
          </a:p>
        </p:txBody>
      </p:sp>
    </p:spTree>
    <p:extLst>
      <p:ext uri="{BB962C8B-B14F-4D97-AF65-F5344CB8AC3E}">
        <p14:creationId xmlns:p14="http://schemas.microsoft.com/office/powerpoint/2010/main" val="1098038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77BAF563-4E88-4822-8581-B41FBC0981CA}" type="slidenum">
              <a:rPr lang="en-US" altLang="en-US" smtClean="0"/>
              <a:pPr>
                <a:spcBef>
                  <a:spcPct val="0"/>
                </a:spcBef>
              </a:pPr>
              <a:t>1</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D1226C-890C-4C1A-9BE2-2CF727C88399}" type="slidenum">
              <a:rPr lang="en-US" smtClean="0"/>
              <a:t>3</a:t>
            </a:fld>
            <a:endParaRPr lang="en-US"/>
          </a:p>
        </p:txBody>
      </p:sp>
    </p:spTree>
    <p:extLst>
      <p:ext uri="{BB962C8B-B14F-4D97-AF65-F5344CB8AC3E}">
        <p14:creationId xmlns:p14="http://schemas.microsoft.com/office/powerpoint/2010/main" val="398045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6D1E2D86-3D20-4B4D-8714-A7F717751C31}" type="slidenum">
              <a:rPr lang="en-US" altLang="en-US">
                <a:latin typeface="Arial" charset="0"/>
                <a:ea typeface="ヒラギノ角ゴ Pro W3" pitchFamily="84" charset="-128"/>
              </a:rPr>
              <a:pPr algn="r">
                <a:spcBef>
                  <a:spcPct val="0"/>
                </a:spcBef>
              </a:pPr>
              <a:t>4</a:t>
            </a:fld>
            <a:endParaRPr lang="en-US" altLang="en-US">
              <a:latin typeface="Arial" charset="0"/>
              <a:ea typeface="ヒラギノ角ゴ Pro W3" pitchFamily="84" charset="-128"/>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xfrm>
            <a:off x="934720" y="4415791"/>
            <a:ext cx="5140960" cy="4183379"/>
          </a:xfrm>
          <a:solidFill>
            <a:srgbClr val="FFFFFF"/>
          </a:solidFill>
          <a:ln>
            <a:solidFill>
              <a:srgbClr val="000000"/>
            </a:solidFill>
          </a:ln>
        </p:spPr>
        <p:txBody>
          <a:bodyPr/>
          <a:lstStyle/>
          <a:p>
            <a:pPr marL="292100" indent="-292100" eaLnBrk="1" hangingPunct="1"/>
            <a:r>
              <a:rPr lang="en-US" altLang="en-US" dirty="0"/>
              <a:t>Review:</a:t>
            </a:r>
            <a:r>
              <a:rPr lang="en-US" altLang="en-US" baseline="0" dirty="0"/>
              <a:t>  </a:t>
            </a:r>
            <a:r>
              <a:rPr lang="en-US" altLang="en-US" dirty="0"/>
              <a:t>In crossing over, homologous portions of two </a:t>
            </a:r>
            <a:r>
              <a:rPr lang="en-US" altLang="en-US" dirty="0" err="1"/>
              <a:t>nonsister</a:t>
            </a:r>
            <a:r>
              <a:rPr lang="en-US" altLang="en-US" dirty="0"/>
              <a:t> chromatids trade places.</a:t>
            </a:r>
          </a:p>
          <a:p>
            <a:pPr marL="292100" indent="-292100" eaLnBrk="1" hangingPunct="1"/>
            <a:r>
              <a:rPr lang="en-US" altLang="en-US" dirty="0"/>
              <a:t>Crossing over contributes to genetic variation by combining DNA, producing chromosomes with </a:t>
            </a:r>
            <a:r>
              <a:rPr lang="en-US" altLang="en-US" baseline="0" dirty="0"/>
              <a:t> </a:t>
            </a:r>
            <a:r>
              <a:rPr lang="en-US" altLang="en-US" dirty="0"/>
              <a:t>new combinations of maternal and paternal alleles.</a:t>
            </a:r>
          </a:p>
          <a:p>
            <a:pPr eaLnBrk="1" hangingPunct="1"/>
            <a:endParaRPr lang="en-US" altLang="en-US" dirty="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A89981D5-573F-48F9-8C83-DA1FB27F7766}" type="slidenum">
              <a:rPr lang="en-US" altLang="en-US">
                <a:latin typeface="Times" pitchFamily="84" charset="0"/>
              </a:rPr>
              <a:pPr algn="r">
                <a:spcBef>
                  <a:spcPct val="0"/>
                </a:spcBef>
              </a:pPr>
              <a:t>5</a:t>
            </a:fld>
            <a:endParaRPr lang="en-US" altLang="en-US">
              <a:latin typeface="Times" pitchFamily="84" charset="0"/>
            </a:endParaRPr>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xfrm>
            <a:off x="934720" y="4415791"/>
            <a:ext cx="5140960" cy="4183379"/>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292100" indent="-292100" eaLnBrk="1" hangingPunct="1"/>
            <a:r>
              <a:rPr lang="en-US" altLang="en-US" dirty="0"/>
              <a:t>Homologous pairs of chromosomes orient randomly at metaphase I of meiosis.</a:t>
            </a:r>
          </a:p>
          <a:p>
            <a:pPr marL="292100" indent="-292100" eaLnBrk="1" hangingPunct="1"/>
            <a:r>
              <a:rPr lang="en-US" altLang="en-US" dirty="0"/>
              <a:t>In independent assortment, each pair of chromosomes sorts maternal and paternal homologs into daughter cells</a:t>
            </a:r>
            <a:r>
              <a:rPr lang="en-US" altLang="en-US" baseline="0" dirty="0"/>
              <a:t> </a:t>
            </a:r>
            <a:r>
              <a:rPr lang="en-US" altLang="en-US" dirty="0"/>
              <a:t>independently of the other pairs.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For humans (</a:t>
            </a:r>
            <a:r>
              <a:rPr lang="en-US" altLang="en-US" i="1" dirty="0"/>
              <a:t>n</a:t>
            </a:r>
            <a:r>
              <a:rPr lang="en-US" altLang="en-US" dirty="0"/>
              <a:t> = 23), there are more than 8 million (2</a:t>
            </a:r>
            <a:r>
              <a:rPr lang="en-US" altLang="en-US" baseline="30000" dirty="0"/>
              <a:t>23</a:t>
            </a:r>
            <a:r>
              <a:rPr lang="en-US" altLang="en-US" dirty="0"/>
              <a:t>) possible combinations of chromosomes.</a:t>
            </a:r>
          </a:p>
          <a:p>
            <a:endParaRPr lang="en-US" altLang="en-US" dirty="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972560" y="8831581"/>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itchFamily="18" charset="0"/>
                <a:ea typeface="ＭＳ Ｐゴシック" pitchFamily="34" charset="-128"/>
              </a:defRPr>
            </a:lvl1pPr>
            <a:lvl2pPr marL="37931725" indent="-37474525"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85905F44-DA6A-4AC4-8E88-F10E7492632A}" type="slidenum">
              <a:rPr lang="en-US" altLang="en-US">
                <a:latin typeface="Arial" charset="0"/>
                <a:ea typeface="ヒラギノ角ゴ Pro W3" pitchFamily="84" charset="-128"/>
              </a:rPr>
              <a:pPr algn="r">
                <a:spcBef>
                  <a:spcPct val="0"/>
                </a:spcBef>
              </a:pPr>
              <a:t>6</a:t>
            </a:fld>
            <a:endParaRPr lang="en-US" altLang="en-US">
              <a:latin typeface="Arial" charset="0"/>
              <a:ea typeface="ヒラギノ角ゴ Pro W3" pitchFamily="84" charset="-128"/>
            </a:endParaRPr>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xfrm>
            <a:off x="934720" y="4415791"/>
            <a:ext cx="5140960" cy="4183379"/>
          </a:xfrm>
          <a:solidFill>
            <a:srgbClr val="FFFFFF"/>
          </a:solidFill>
          <a:ln>
            <a:solidFill>
              <a:srgbClr val="000000"/>
            </a:solidFill>
          </a:ln>
        </p:spPr>
        <p:txBody>
          <a:bodyPr/>
          <a:lstStyle/>
          <a:p>
            <a:pPr marL="292100" indent="-292100" eaLnBrk="1" hangingPunct="1"/>
            <a:r>
              <a:rPr lang="en-US" altLang="en-US" dirty="0"/>
              <a:t>The fusion of two gametes (each with 8.4 million possible chromosome combinations from independent assortment) produces a zygote with </a:t>
            </a:r>
            <a:br>
              <a:rPr lang="en-US" altLang="en-US" dirty="0"/>
            </a:br>
            <a:r>
              <a:rPr lang="en-US" altLang="en-US" dirty="0"/>
              <a:t>any of about 70 trillion diploid combinations.</a:t>
            </a:r>
          </a:p>
          <a:p>
            <a:r>
              <a:rPr lang="en-US" altLang="en-US" dirty="0"/>
              <a:t>Crossing over adds even more variation.</a:t>
            </a:r>
          </a:p>
          <a:p>
            <a:r>
              <a:rPr lang="en-US" altLang="en-US" dirty="0"/>
              <a:t>Each zygote has a unique genetic identity.</a:t>
            </a:r>
          </a:p>
          <a:p>
            <a:pPr eaLnBrk="1" hangingPunct="1"/>
            <a:endParaRPr lang="en-US" altLang="en-US" dirty="0">
              <a:latin typeface="Times New Roman"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Evolutionary Significance of Genetic Variation Within Populations</a:t>
            </a:r>
          </a:p>
          <a:p>
            <a:endParaRPr lang="en-US" altLang="en-US" dirty="0"/>
          </a:p>
          <a:p>
            <a:pPr marL="292100" indent="-292100" eaLnBrk="1" hangingPunct="1"/>
            <a:r>
              <a:rPr lang="en-US" altLang="en-US" dirty="0"/>
              <a:t>Natural selection results in the accumulation of genetic variations favored by the environment.</a:t>
            </a:r>
          </a:p>
          <a:p>
            <a:pPr marL="292100" indent="-292100" eaLnBrk="1" hangingPunct="1"/>
            <a:r>
              <a:rPr lang="en-US" altLang="en-US" dirty="0"/>
              <a:t>Sexual reproduction contributes to the genetic variation in a population, which originates from mutations.</a:t>
            </a:r>
          </a:p>
          <a:p>
            <a:pPr marL="292100" indent="-292100" eaLnBrk="1" hangingPunct="1"/>
            <a:r>
              <a:rPr lang="en-US" altLang="en-US" dirty="0"/>
              <a:t>Asexual reproduction is less expensive than sexual reproduction.</a:t>
            </a:r>
          </a:p>
          <a:p>
            <a:pPr marL="292100" indent="-292100" eaLnBrk="1" hangingPunct="1"/>
            <a:r>
              <a:rPr lang="en-US" altLang="en-US" dirty="0"/>
              <a:t>Nonetheless, sexual reproduction is nearly universal among animals.</a:t>
            </a:r>
          </a:p>
          <a:p>
            <a:pPr marL="292100" indent="-292100" eaLnBrk="1" hangingPunct="1"/>
            <a:r>
              <a:rPr lang="en-US" altLang="en-US" dirty="0"/>
              <a:t>Overall, genetic variation is evolutionarily advantageous</a:t>
            </a:r>
            <a:r>
              <a:rPr lang="en-US" altLang="en-US" baseline="0" dirty="0"/>
              <a:t> because as the environment changes, the population may survive if, in each generation, at least some of its members can cope  effectively with the new conditions.</a:t>
            </a:r>
            <a:endParaRPr lang="en-US" altLang="en-US" dirty="0"/>
          </a:p>
          <a:p>
            <a:pPr marL="292100" indent="-292100" eaLnBrk="1" hangingPunct="1"/>
            <a:endParaRPr lang="en-US" altLang="en-US" dirty="0"/>
          </a:p>
          <a:p>
            <a:endParaRPr lang="en-US" dirty="0"/>
          </a:p>
        </p:txBody>
      </p:sp>
      <p:sp>
        <p:nvSpPr>
          <p:cNvPr id="4" name="Slide Number Placeholder 3"/>
          <p:cNvSpPr>
            <a:spLocks noGrp="1"/>
          </p:cNvSpPr>
          <p:nvPr>
            <p:ph type="sldNum" sz="quarter" idx="10"/>
          </p:nvPr>
        </p:nvSpPr>
        <p:spPr/>
        <p:txBody>
          <a:bodyPr/>
          <a:lstStyle/>
          <a:p>
            <a:fld id="{F0D1226C-890C-4C1A-9BE2-2CF727C88399}" type="slidenum">
              <a:rPr lang="en-US" smtClean="0"/>
              <a:t>7</a:t>
            </a:fld>
            <a:endParaRPr lang="en-US"/>
          </a:p>
        </p:txBody>
      </p:sp>
    </p:spTree>
    <p:extLst>
      <p:ext uri="{BB962C8B-B14F-4D97-AF65-F5344CB8AC3E}">
        <p14:creationId xmlns:p14="http://schemas.microsoft.com/office/powerpoint/2010/main" val="1674053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312A55-1160-42B2-B4AB-FBD7441107A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CC631-18A2-402D-B88B-877257DE8B3A}" type="slidenum">
              <a:rPr lang="en-US" smtClean="0"/>
              <a:t>‹#›</a:t>
            </a:fld>
            <a:endParaRPr lang="en-US"/>
          </a:p>
        </p:txBody>
      </p:sp>
    </p:spTree>
    <p:extLst>
      <p:ext uri="{BB962C8B-B14F-4D97-AF65-F5344CB8AC3E}">
        <p14:creationId xmlns:p14="http://schemas.microsoft.com/office/powerpoint/2010/main" val="1581272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312A55-1160-42B2-B4AB-FBD7441107A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CC631-18A2-402D-B88B-877257DE8B3A}" type="slidenum">
              <a:rPr lang="en-US" smtClean="0"/>
              <a:t>‹#›</a:t>
            </a:fld>
            <a:endParaRPr lang="en-US"/>
          </a:p>
        </p:txBody>
      </p:sp>
    </p:spTree>
    <p:extLst>
      <p:ext uri="{BB962C8B-B14F-4D97-AF65-F5344CB8AC3E}">
        <p14:creationId xmlns:p14="http://schemas.microsoft.com/office/powerpoint/2010/main" val="11973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312A55-1160-42B2-B4AB-FBD7441107A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CC631-18A2-402D-B88B-877257DE8B3A}" type="slidenum">
              <a:rPr lang="en-US" smtClean="0"/>
              <a:t>‹#›</a:t>
            </a:fld>
            <a:endParaRPr lang="en-US"/>
          </a:p>
        </p:txBody>
      </p:sp>
    </p:spTree>
    <p:extLst>
      <p:ext uri="{BB962C8B-B14F-4D97-AF65-F5344CB8AC3E}">
        <p14:creationId xmlns:p14="http://schemas.microsoft.com/office/powerpoint/2010/main" val="216052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312A55-1160-42B2-B4AB-FBD7441107A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CC631-18A2-402D-B88B-877257DE8B3A}" type="slidenum">
              <a:rPr lang="en-US" smtClean="0"/>
              <a:t>‹#›</a:t>
            </a:fld>
            <a:endParaRPr lang="en-US"/>
          </a:p>
        </p:txBody>
      </p:sp>
    </p:spTree>
    <p:extLst>
      <p:ext uri="{BB962C8B-B14F-4D97-AF65-F5344CB8AC3E}">
        <p14:creationId xmlns:p14="http://schemas.microsoft.com/office/powerpoint/2010/main" val="428783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312A55-1160-42B2-B4AB-FBD7441107A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CC631-18A2-402D-B88B-877257DE8B3A}" type="slidenum">
              <a:rPr lang="en-US" smtClean="0"/>
              <a:t>‹#›</a:t>
            </a:fld>
            <a:endParaRPr lang="en-US"/>
          </a:p>
        </p:txBody>
      </p:sp>
    </p:spTree>
    <p:extLst>
      <p:ext uri="{BB962C8B-B14F-4D97-AF65-F5344CB8AC3E}">
        <p14:creationId xmlns:p14="http://schemas.microsoft.com/office/powerpoint/2010/main" val="866548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312A55-1160-42B2-B4AB-FBD7441107A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CC631-18A2-402D-B88B-877257DE8B3A}" type="slidenum">
              <a:rPr lang="en-US" smtClean="0"/>
              <a:t>‹#›</a:t>
            </a:fld>
            <a:endParaRPr lang="en-US"/>
          </a:p>
        </p:txBody>
      </p:sp>
    </p:spTree>
    <p:extLst>
      <p:ext uri="{BB962C8B-B14F-4D97-AF65-F5344CB8AC3E}">
        <p14:creationId xmlns:p14="http://schemas.microsoft.com/office/powerpoint/2010/main" val="407865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312A55-1160-42B2-B4AB-FBD7441107A4}"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2CC631-18A2-402D-B88B-877257DE8B3A}" type="slidenum">
              <a:rPr lang="en-US" smtClean="0"/>
              <a:t>‹#›</a:t>
            </a:fld>
            <a:endParaRPr lang="en-US"/>
          </a:p>
        </p:txBody>
      </p:sp>
    </p:spTree>
    <p:extLst>
      <p:ext uri="{BB962C8B-B14F-4D97-AF65-F5344CB8AC3E}">
        <p14:creationId xmlns:p14="http://schemas.microsoft.com/office/powerpoint/2010/main" val="209710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312A55-1160-42B2-B4AB-FBD7441107A4}"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2CC631-18A2-402D-B88B-877257DE8B3A}" type="slidenum">
              <a:rPr lang="en-US" smtClean="0"/>
              <a:t>‹#›</a:t>
            </a:fld>
            <a:endParaRPr lang="en-US"/>
          </a:p>
        </p:txBody>
      </p:sp>
    </p:spTree>
    <p:extLst>
      <p:ext uri="{BB962C8B-B14F-4D97-AF65-F5344CB8AC3E}">
        <p14:creationId xmlns:p14="http://schemas.microsoft.com/office/powerpoint/2010/main" val="1971793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312A55-1160-42B2-B4AB-FBD7441107A4}"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2CC631-18A2-402D-B88B-877257DE8B3A}" type="slidenum">
              <a:rPr lang="en-US" smtClean="0"/>
              <a:t>‹#›</a:t>
            </a:fld>
            <a:endParaRPr lang="en-US"/>
          </a:p>
        </p:txBody>
      </p:sp>
    </p:spTree>
    <p:extLst>
      <p:ext uri="{BB962C8B-B14F-4D97-AF65-F5344CB8AC3E}">
        <p14:creationId xmlns:p14="http://schemas.microsoft.com/office/powerpoint/2010/main" val="259868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12A55-1160-42B2-B4AB-FBD7441107A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CC631-18A2-402D-B88B-877257DE8B3A}" type="slidenum">
              <a:rPr lang="en-US" smtClean="0"/>
              <a:t>‹#›</a:t>
            </a:fld>
            <a:endParaRPr lang="en-US"/>
          </a:p>
        </p:txBody>
      </p:sp>
    </p:spTree>
    <p:extLst>
      <p:ext uri="{BB962C8B-B14F-4D97-AF65-F5344CB8AC3E}">
        <p14:creationId xmlns:p14="http://schemas.microsoft.com/office/powerpoint/2010/main" val="299104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12A55-1160-42B2-B4AB-FBD7441107A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CC631-18A2-402D-B88B-877257DE8B3A}" type="slidenum">
              <a:rPr lang="en-US" smtClean="0"/>
              <a:t>‹#›</a:t>
            </a:fld>
            <a:endParaRPr lang="en-US"/>
          </a:p>
        </p:txBody>
      </p:sp>
    </p:spTree>
    <p:extLst>
      <p:ext uri="{BB962C8B-B14F-4D97-AF65-F5344CB8AC3E}">
        <p14:creationId xmlns:p14="http://schemas.microsoft.com/office/powerpoint/2010/main" val="407932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12A55-1160-42B2-B4AB-FBD7441107A4}" type="datetimeFigureOut">
              <a:rPr lang="en-US" smtClean="0"/>
              <a:t>12/9/2019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CC631-18A2-402D-B88B-877257DE8B3A}" type="slidenum">
              <a:rPr lang="en-US" smtClean="0"/>
              <a:t>‹#›</a:t>
            </a:fld>
            <a:endParaRPr lang="en-US"/>
          </a:p>
        </p:txBody>
      </p:sp>
    </p:spTree>
    <p:extLst>
      <p:ext uri="{BB962C8B-B14F-4D97-AF65-F5344CB8AC3E}">
        <p14:creationId xmlns:p14="http://schemas.microsoft.com/office/powerpoint/2010/main" val="244402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http://www.mediaresource.org/instruct.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spcBef>
                <a:spcPct val="20000"/>
              </a:spcBef>
              <a:spcAft>
                <a:spcPct val="20000"/>
              </a:spcAft>
              <a:buClr>
                <a:schemeClr val="tx2"/>
              </a:buClr>
              <a:buFont typeface="Wingdings" pitchFamily="2" charset="2"/>
              <a:buChar char="§"/>
              <a:defRPr sz="2800">
                <a:solidFill>
                  <a:schemeClr val="tx1"/>
                </a:solidFill>
                <a:latin typeface="Arial" charset="0"/>
                <a:cs typeface="Arial" charset="0"/>
              </a:defRPr>
            </a:lvl1pPr>
            <a:lvl2pPr marL="37931725" indent="-37474525" eaLnBrk="0" hangingPunct="0">
              <a:spcBef>
                <a:spcPct val="20000"/>
              </a:spcBef>
              <a:spcAft>
                <a:spcPct val="20000"/>
              </a:spcAft>
              <a:buClr>
                <a:schemeClr val="tx2"/>
              </a:buClr>
              <a:buFont typeface="Wingdings" pitchFamily="2" charset="2"/>
              <a:buChar char="§"/>
              <a:defRPr sz="2600">
                <a:solidFill>
                  <a:schemeClr val="tx1"/>
                </a:solidFill>
                <a:latin typeface="Arial" charset="0"/>
                <a:cs typeface="Arial" charset="0"/>
              </a:defRPr>
            </a:lvl2pPr>
            <a:lvl3pPr marL="1485900" indent="-339725" eaLnBrk="0" hangingPunct="0">
              <a:spcBef>
                <a:spcPct val="20000"/>
              </a:spcBef>
              <a:spcAft>
                <a:spcPct val="20000"/>
              </a:spcAft>
              <a:buClr>
                <a:schemeClr val="tx2"/>
              </a:buClr>
              <a:buFont typeface="Wingdings" pitchFamily="2" charset="2"/>
              <a:buChar char="§"/>
              <a:defRPr sz="2400">
                <a:solidFill>
                  <a:schemeClr val="tx1"/>
                </a:solidFill>
                <a:latin typeface="Arial" charset="0"/>
                <a:cs typeface="Arial" charset="0"/>
              </a:defRPr>
            </a:lvl3pPr>
            <a:lvl4pPr marL="2176463" indent="-347663" eaLnBrk="0"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4pPr>
            <a:lvl5pPr marL="2859088" indent="-347663" eaLnBrk="0"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5pPr>
            <a:lvl6pPr marL="33162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6pPr>
            <a:lvl7pPr marL="37734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7pPr>
            <a:lvl8pPr marL="42306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8pPr>
            <a:lvl9pPr marL="46878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9pPr>
          </a:lstStyle>
          <a:p>
            <a:pPr algn="ctr">
              <a:spcBef>
                <a:spcPct val="0"/>
              </a:spcBef>
              <a:spcAft>
                <a:spcPct val="0"/>
              </a:spcAft>
              <a:buClrTx/>
              <a:buFontTx/>
              <a:buNone/>
            </a:pPr>
            <a:r>
              <a:rPr lang="en-US" altLang="en-US" sz="1400" b="1">
                <a:latin typeface="Tahoma" pitchFamily="34" charset="0"/>
              </a:rPr>
              <a:t>0</a:t>
            </a:r>
          </a:p>
        </p:txBody>
      </p:sp>
      <p:sp>
        <p:nvSpPr>
          <p:cNvPr id="4099" name="Text Box 8"/>
          <p:cNvSpPr txBox="1">
            <a:spLocks noChangeArrowheads="1"/>
          </p:cNvSpPr>
          <p:nvPr/>
        </p:nvSpPr>
        <p:spPr bwMode="auto">
          <a:xfrm>
            <a:off x="528638" y="1098550"/>
            <a:ext cx="83105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chemeClr val="tx2"/>
              </a:buClr>
              <a:buFont typeface="Wingdings" pitchFamily="2" charset="2"/>
              <a:buChar char="§"/>
              <a:defRPr sz="2800">
                <a:solidFill>
                  <a:schemeClr val="tx1"/>
                </a:solidFill>
                <a:latin typeface="Arial" charset="0"/>
                <a:cs typeface="Arial" charset="0"/>
              </a:defRPr>
            </a:lvl1pPr>
            <a:lvl2pPr marL="37931725" indent="-37474525" eaLnBrk="0" hangingPunct="0">
              <a:spcBef>
                <a:spcPct val="20000"/>
              </a:spcBef>
              <a:spcAft>
                <a:spcPct val="20000"/>
              </a:spcAft>
              <a:buClr>
                <a:schemeClr val="tx2"/>
              </a:buClr>
              <a:buFont typeface="Wingdings" pitchFamily="2" charset="2"/>
              <a:buChar char="§"/>
              <a:defRPr sz="2600">
                <a:solidFill>
                  <a:schemeClr val="tx1"/>
                </a:solidFill>
                <a:latin typeface="Arial" charset="0"/>
                <a:cs typeface="Arial" charset="0"/>
              </a:defRPr>
            </a:lvl2pPr>
            <a:lvl3pPr marL="1485900" indent="-339725" eaLnBrk="0" hangingPunct="0">
              <a:spcBef>
                <a:spcPct val="20000"/>
              </a:spcBef>
              <a:spcAft>
                <a:spcPct val="20000"/>
              </a:spcAft>
              <a:buClr>
                <a:schemeClr val="tx2"/>
              </a:buClr>
              <a:buFont typeface="Wingdings" pitchFamily="2" charset="2"/>
              <a:buChar char="§"/>
              <a:defRPr sz="2400">
                <a:solidFill>
                  <a:schemeClr val="tx1"/>
                </a:solidFill>
                <a:latin typeface="Arial" charset="0"/>
                <a:cs typeface="Arial" charset="0"/>
              </a:defRPr>
            </a:lvl3pPr>
            <a:lvl4pPr marL="2176463" indent="-347663" eaLnBrk="0"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4pPr>
            <a:lvl5pPr marL="2859088" indent="-347663" eaLnBrk="0"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5pPr>
            <a:lvl6pPr marL="33162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6pPr>
            <a:lvl7pPr marL="37734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7pPr>
            <a:lvl8pPr marL="42306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8pPr>
            <a:lvl9pPr marL="4687888" indent="-347663" eaLnBrk="0" fontAlgn="base" hangingPunct="0">
              <a:spcBef>
                <a:spcPct val="20000"/>
              </a:spcBef>
              <a:spcAft>
                <a:spcPct val="20000"/>
              </a:spcAft>
              <a:buClr>
                <a:schemeClr val="tx2"/>
              </a:buClr>
              <a:buFont typeface="Wingdings" pitchFamily="2" charset="2"/>
              <a:buChar char="§"/>
              <a:defRPr sz="2200">
                <a:solidFill>
                  <a:schemeClr val="tx1"/>
                </a:solidFill>
                <a:latin typeface="Arial" charset="0"/>
                <a:cs typeface="Arial" charset="0"/>
              </a:defRPr>
            </a:lvl9pPr>
          </a:lstStyle>
          <a:p>
            <a:pPr eaLnBrk="1" hangingPunct="1">
              <a:spcBef>
                <a:spcPct val="0"/>
              </a:spcBef>
              <a:spcAft>
                <a:spcPct val="0"/>
              </a:spcAft>
              <a:buClrTx/>
              <a:buFontTx/>
              <a:buNone/>
            </a:pPr>
            <a:r>
              <a:rPr lang="en-US" altLang="en-US" sz="12000" dirty="0">
                <a:solidFill>
                  <a:srgbClr val="9D0016"/>
                </a:solidFill>
              </a:rPr>
              <a:t>Chapter 10</a:t>
            </a:r>
          </a:p>
        </p:txBody>
      </p:sp>
      <p:sp>
        <p:nvSpPr>
          <p:cNvPr id="2" name="Subtitle 1"/>
          <p:cNvSpPr>
            <a:spLocks noGrp="1"/>
          </p:cNvSpPr>
          <p:nvPr>
            <p:ph type="subTitle" idx="1"/>
          </p:nvPr>
        </p:nvSpPr>
        <p:spPr/>
        <p:txBody>
          <a:bodyPr/>
          <a:lstStyle/>
          <a:p>
            <a:r>
              <a:rPr lang="en-US" dirty="0"/>
              <a:t>Genetic Variability</a:t>
            </a:r>
          </a:p>
        </p:txBody>
      </p:sp>
    </p:spTree>
    <p:custDataLst>
      <p:tags r:id="rId1"/>
    </p:custDataLst>
    <p:extLst>
      <p:ext uri="{BB962C8B-B14F-4D97-AF65-F5344CB8AC3E}">
        <p14:creationId xmlns:p14="http://schemas.microsoft.com/office/powerpoint/2010/main" val="3457281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Must Know</a:t>
            </a:r>
          </a:p>
        </p:txBody>
      </p:sp>
      <p:sp>
        <p:nvSpPr>
          <p:cNvPr id="3" name="Content Placeholder 2"/>
          <p:cNvSpPr>
            <a:spLocks noGrp="1"/>
          </p:cNvSpPr>
          <p:nvPr>
            <p:ph idx="1"/>
          </p:nvPr>
        </p:nvSpPr>
        <p:spPr/>
        <p:txBody>
          <a:bodyPr>
            <a:normAutofit/>
          </a:bodyPr>
          <a:lstStyle/>
          <a:p>
            <a:r>
              <a:rPr lang="en-US" sz="4000" dirty="0"/>
              <a:t>The sources of genetic variability.</a:t>
            </a:r>
          </a:p>
        </p:txBody>
      </p:sp>
    </p:spTree>
    <p:extLst>
      <p:ext uri="{BB962C8B-B14F-4D97-AF65-F5344CB8AC3E}">
        <p14:creationId xmlns:p14="http://schemas.microsoft.com/office/powerpoint/2010/main" val="3236913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53065" y="3886200"/>
            <a:ext cx="3978875" cy="3976996"/>
            <a:chOff x="1371600" y="3276600"/>
            <a:chExt cx="3978875" cy="3976996"/>
          </a:xfrm>
          <a:solidFill>
            <a:schemeClr val="bg1"/>
          </a:solidFill>
        </p:grpSpPr>
        <p:pic>
          <p:nvPicPr>
            <p:cNvPr id="6" name="Picture 2" descr="http://www.k-state.edu/biology/pob/genetics/chrom.gif"/>
            <p:cNvPicPr>
              <a:picLocks noChangeAspect="1" noChangeArrowheads="1"/>
            </p:cNvPicPr>
            <p:nvPr/>
          </p:nvPicPr>
          <p:blipFill rotWithShape="1">
            <a:blip r:embed="rId3">
              <a:extLst>
                <a:ext uri="{28A0092B-C50C-407E-A947-70E740481C1C}">
                  <a14:useLocalDpi xmlns:a14="http://schemas.microsoft.com/office/drawing/2010/main" val="0"/>
                </a:ext>
              </a:extLst>
            </a:blip>
            <a:srcRect l="1" r="45607"/>
            <a:stretch/>
          </p:blipFill>
          <p:spPr bwMode="auto">
            <a:xfrm>
              <a:off x="1371600" y="3276600"/>
              <a:ext cx="3978875" cy="3976996"/>
            </a:xfrm>
            <a:prstGeom prst="rect">
              <a:avLst/>
            </a:prstGeom>
            <a:grpFill/>
          </p:spPr>
        </p:pic>
        <p:sp>
          <p:nvSpPr>
            <p:cNvPr id="7" name="Rectangle 6"/>
            <p:cNvSpPr/>
            <p:nvPr/>
          </p:nvSpPr>
          <p:spPr>
            <a:xfrm>
              <a:off x="3276600" y="4953000"/>
              <a:ext cx="2073875" cy="31209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381000" y="76199"/>
            <a:ext cx="3429000" cy="4525963"/>
          </a:xfrm>
        </p:spPr>
        <p:txBody>
          <a:bodyPr>
            <a:normAutofit fontScale="92500" lnSpcReduction="20000"/>
          </a:bodyPr>
          <a:lstStyle/>
          <a:p>
            <a:pPr marL="292100" indent="-292100"/>
            <a:endParaRPr lang="en-US" altLang="ja-JP" dirty="0">
              <a:ea typeface="ＭＳ Ｐゴシック" pitchFamily="34" charset="-128"/>
            </a:endParaRPr>
          </a:p>
          <a:p>
            <a:pPr marL="292100" indent="-292100"/>
            <a:r>
              <a:rPr lang="en-US" altLang="en-US" dirty="0"/>
              <a:t>Mutations (changes in an organism’s</a:t>
            </a:r>
            <a:r>
              <a:rPr lang="en-US" altLang="ja-JP" dirty="0"/>
              <a:t> DNA) </a:t>
            </a:r>
            <a:r>
              <a:rPr lang="en-US" altLang="en-US" dirty="0"/>
              <a:t>create different versions of genes called alleles.</a:t>
            </a:r>
          </a:p>
          <a:p>
            <a:pPr marL="292100" indent="-292100"/>
            <a:endParaRPr lang="en-US" altLang="en-US" dirty="0"/>
          </a:p>
          <a:p>
            <a:r>
              <a:rPr lang="en-US" altLang="en-US" dirty="0"/>
              <a:t>Mutations </a:t>
            </a:r>
            <a:r>
              <a:rPr lang="en-US" altLang="ja-JP" dirty="0"/>
              <a:t>are the original source of genetic diversity.</a:t>
            </a:r>
          </a:p>
          <a:p>
            <a:endParaRPr lang="en-US" dirty="0"/>
          </a:p>
        </p:txBody>
      </p:sp>
      <p:pic>
        <p:nvPicPr>
          <p:cNvPr id="5" name="Picture 1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860" t="10853" r="-1" b="19380"/>
          <a:stretch/>
        </p:blipFill>
        <p:spPr bwMode="auto">
          <a:xfrm rot="16200000">
            <a:off x="4838702" y="-56031"/>
            <a:ext cx="3810001" cy="3429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Content Placeholder 4">
            <a:extLst>
              <a:ext uri="{FF2B5EF4-FFF2-40B4-BE49-F238E27FC236}">
                <a16:creationId xmlns:a16="http://schemas.microsoft.com/office/drawing/2014/main" id="{065192E8-85E7-4D75-8701-810CCF61F8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4817924" y="3880503"/>
            <a:ext cx="4347838" cy="3260879"/>
          </a:xfrm>
          <a:prstGeom prst="rect">
            <a:avLst/>
          </a:prstGeom>
        </p:spPr>
      </p:pic>
    </p:spTree>
    <p:extLst>
      <p:ext uri="{BB962C8B-B14F-4D97-AF65-F5344CB8AC3E}">
        <p14:creationId xmlns:p14="http://schemas.microsoft.com/office/powerpoint/2010/main" val="81684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77788" y="157163"/>
            <a:ext cx="8913812" cy="503237"/>
          </a:xfrm>
        </p:spPr>
        <p:txBody>
          <a:bodyPr lIns="91440" tIns="45720" rIns="91440" bIns="45720" anchor="ctr">
            <a:noAutofit/>
          </a:bodyPr>
          <a:lstStyle/>
          <a:p>
            <a:pPr eaLnBrk="1" hangingPunct="1"/>
            <a:r>
              <a:rPr lang="en-US" altLang="en-US" sz="3600" dirty="0"/>
              <a:t>Origins of Genetic Variation Among Offspring</a:t>
            </a:r>
          </a:p>
        </p:txBody>
      </p:sp>
      <p:sp>
        <p:nvSpPr>
          <p:cNvPr id="8195" name="Rectangle 3"/>
          <p:cNvSpPr>
            <a:spLocks noGrp="1" noChangeArrowheads="1"/>
          </p:cNvSpPr>
          <p:nvPr>
            <p:ph type="body" idx="4294967295"/>
          </p:nvPr>
        </p:nvSpPr>
        <p:spPr>
          <a:xfrm>
            <a:off x="55563" y="1250950"/>
            <a:ext cx="8801100" cy="5200650"/>
          </a:xfrm>
        </p:spPr>
        <p:txBody>
          <a:bodyPr lIns="91440" tIns="45720" rIns="91440" bIns="45720"/>
          <a:lstStyle/>
          <a:p>
            <a:pPr marL="292100" indent="-292100" eaLnBrk="1" hangingPunct="1"/>
            <a:r>
              <a:rPr lang="en-US" altLang="en-US" dirty="0"/>
              <a:t>The behavior of chromosomes during meiosis and fertilization is responsible for most of the variation that arises in each generation.</a:t>
            </a:r>
          </a:p>
          <a:p>
            <a:pPr marL="292100" indent="-292100" eaLnBrk="1" hangingPunct="1"/>
            <a:endParaRPr lang="en-US" altLang="en-US" dirty="0"/>
          </a:p>
          <a:p>
            <a:pPr marL="292100" indent="-292100" eaLnBrk="1" hangingPunct="1"/>
            <a:r>
              <a:rPr lang="en-US" altLang="en-US" dirty="0"/>
              <a:t>Three mechanisms contribute to genetic variation</a:t>
            </a:r>
          </a:p>
          <a:p>
            <a:pPr marL="736600" lvl="1" indent="-279400" eaLnBrk="1" hangingPunct="1"/>
            <a:r>
              <a:rPr lang="en-US" altLang="en-US" dirty="0"/>
              <a:t>Independent assortment of chromosomes</a:t>
            </a:r>
          </a:p>
          <a:p>
            <a:pPr marL="736600" lvl="1" indent="-279400" eaLnBrk="1" hangingPunct="1"/>
            <a:r>
              <a:rPr lang="en-US" altLang="en-US" dirty="0"/>
              <a:t>Crossing over</a:t>
            </a:r>
          </a:p>
          <a:p>
            <a:pPr marL="736600" lvl="1" indent="-279400" eaLnBrk="1" hangingPunct="1"/>
            <a:r>
              <a:rPr lang="en-US" altLang="en-US" dirty="0"/>
              <a:t>Random fertilization</a:t>
            </a:r>
          </a:p>
        </p:txBody>
      </p:sp>
      <p:sp>
        <p:nvSpPr>
          <p:cNvPr id="8196" name="Line 6"/>
          <p:cNvSpPr>
            <a:spLocks noChangeShapeType="1"/>
          </p:cNvSpPr>
          <p:nvPr/>
        </p:nvSpPr>
        <p:spPr bwMode="auto">
          <a:xfrm>
            <a:off x="182563" y="1095375"/>
            <a:ext cx="8775700" cy="0"/>
          </a:xfrm>
          <a:prstGeom prst="line">
            <a:avLst/>
          </a:prstGeom>
          <a:noFill/>
          <a:ln w="76200">
            <a:solidFill>
              <a:srgbClr val="9D00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7" name="Line 7"/>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01868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2" descr="10_10IndependentAssort_1-U"/>
          <p:cNvPicPr>
            <a:picLocks noChangeAspect="1" noChangeArrowheads="1"/>
          </p:cNvPicPr>
          <p:nvPr/>
        </p:nvPicPr>
        <p:blipFill>
          <a:blip r:embed="rId3">
            <a:extLst>
              <a:ext uri="{28A0092B-C50C-407E-A947-70E740481C1C}">
                <a14:useLocalDpi xmlns:a14="http://schemas.microsoft.com/office/drawing/2010/main" val="0"/>
              </a:ext>
            </a:extLst>
          </a:blip>
          <a:srcRect b="5475"/>
          <a:stretch>
            <a:fillRect/>
          </a:stretch>
        </p:blipFill>
        <p:spPr bwMode="auto">
          <a:xfrm>
            <a:off x="265241" y="225939"/>
            <a:ext cx="8548687"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ctrTitle" idx="4294967295"/>
          </p:nvPr>
        </p:nvSpPr>
        <p:spPr bwMode="auto">
          <a:xfrm>
            <a:off x="152400" y="0"/>
            <a:ext cx="8763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noAutofit/>
          </a:bodyPr>
          <a:lstStyle/>
          <a:p>
            <a:pPr eaLnBrk="1" hangingPunct="1"/>
            <a:r>
              <a:rPr lang="en-US" altLang="en-US" sz="1800" b="1" dirty="0">
                <a:solidFill>
                  <a:schemeClr val="accent4">
                    <a:lumMod val="50000"/>
                  </a:schemeClr>
                </a:solidFill>
                <a:latin typeface="Arial" charset="0"/>
              </a:rPr>
              <a:t>Independent Assortment of Chromosomes</a:t>
            </a:r>
          </a:p>
        </p:txBody>
      </p:sp>
      <p:grpSp>
        <p:nvGrpSpPr>
          <p:cNvPr id="2" name="Group 1"/>
          <p:cNvGrpSpPr/>
          <p:nvPr/>
        </p:nvGrpSpPr>
        <p:grpSpPr>
          <a:xfrm>
            <a:off x="1343153" y="230701"/>
            <a:ext cx="6505575" cy="1670050"/>
            <a:chOff x="1374775" y="765175"/>
            <a:chExt cx="6505575" cy="1670050"/>
          </a:xfrm>
        </p:grpSpPr>
        <p:sp>
          <p:nvSpPr>
            <p:cNvPr id="11268" name="Text Box 31"/>
            <p:cNvSpPr txBox="1">
              <a:spLocks noChangeArrowheads="1"/>
            </p:cNvSpPr>
            <p:nvPr/>
          </p:nvSpPr>
          <p:spPr bwMode="auto">
            <a:xfrm>
              <a:off x="1374775" y="803275"/>
              <a:ext cx="14509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Possibility 1</a:t>
              </a:r>
            </a:p>
          </p:txBody>
        </p:sp>
        <p:sp>
          <p:nvSpPr>
            <p:cNvPr id="11269" name="Text Box 31"/>
            <p:cNvSpPr txBox="1">
              <a:spLocks noChangeArrowheads="1"/>
            </p:cNvSpPr>
            <p:nvPr/>
          </p:nvSpPr>
          <p:spPr bwMode="auto">
            <a:xfrm>
              <a:off x="6429375" y="765175"/>
              <a:ext cx="14509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r>
                <a:rPr lang="en-US" altLang="en-US" sz="1800" b="1"/>
                <a:t>Possibility 2</a:t>
              </a:r>
            </a:p>
          </p:txBody>
        </p:sp>
        <p:sp>
          <p:nvSpPr>
            <p:cNvPr id="11270" name="Text Box 31"/>
            <p:cNvSpPr txBox="1">
              <a:spLocks noChangeArrowheads="1"/>
            </p:cNvSpPr>
            <p:nvPr/>
          </p:nvSpPr>
          <p:spPr bwMode="auto">
            <a:xfrm>
              <a:off x="3368675" y="1387475"/>
              <a:ext cx="23526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800" b="1"/>
                <a:t>Two equally probable</a:t>
              </a:r>
            </a:p>
            <a:p>
              <a:pPr algn="ctr">
                <a:lnSpc>
                  <a:spcPct val="90000"/>
                </a:lnSpc>
              </a:pPr>
              <a:r>
                <a:rPr lang="en-US" altLang="en-US" sz="1800" b="1"/>
                <a:t>arrangements of</a:t>
              </a:r>
            </a:p>
            <a:p>
              <a:pPr algn="ctr">
                <a:lnSpc>
                  <a:spcPct val="90000"/>
                </a:lnSpc>
              </a:pPr>
              <a:r>
                <a:rPr lang="en-US" altLang="en-US" sz="1800" b="1"/>
                <a:t>chromosomes at</a:t>
              </a:r>
            </a:p>
            <a:p>
              <a:pPr algn="ctr">
                <a:lnSpc>
                  <a:spcPct val="90000"/>
                </a:lnSpc>
              </a:pPr>
              <a:r>
                <a:rPr lang="en-US" altLang="en-US" sz="1800" b="1"/>
                <a:t>metaphase </a:t>
              </a:r>
              <a:r>
                <a:rPr lang="en-US" altLang="en-US" sz="1800" b="1">
                  <a:latin typeface="Times" pitchFamily="84" charset="0"/>
                </a:rPr>
                <a:t>I</a:t>
              </a:r>
              <a:endParaRPr lang="en-US" altLang="en-US" sz="1800" b="1"/>
            </a:p>
          </p:txBody>
        </p:sp>
      </p:grpSp>
      <p:grpSp>
        <p:nvGrpSpPr>
          <p:cNvPr id="8" name="Group 7"/>
          <p:cNvGrpSpPr/>
          <p:nvPr/>
        </p:nvGrpSpPr>
        <p:grpSpPr>
          <a:xfrm>
            <a:off x="265241" y="2060445"/>
            <a:ext cx="8548687" cy="3120081"/>
            <a:chOff x="296863" y="2594919"/>
            <a:chExt cx="8548687" cy="3120081"/>
          </a:xfrm>
        </p:grpSpPr>
        <p:pic>
          <p:nvPicPr>
            <p:cNvPr id="9" name="Picture 18" descr="10_10IndependentAssort_2-U"/>
            <p:cNvPicPr>
              <a:picLocks noChangeAspect="1" noChangeArrowheads="1"/>
            </p:cNvPicPr>
            <p:nvPr/>
          </p:nvPicPr>
          <p:blipFill rotWithShape="1">
            <a:blip r:embed="rId4">
              <a:extLst>
                <a:ext uri="{28A0092B-C50C-407E-A947-70E740481C1C}">
                  <a14:useLocalDpi xmlns:a14="http://schemas.microsoft.com/office/drawing/2010/main" val="0"/>
                </a:ext>
              </a:extLst>
            </a:blip>
            <a:srcRect t="34383" b="7141"/>
            <a:stretch/>
          </p:blipFill>
          <p:spPr bwMode="auto">
            <a:xfrm>
              <a:off x="296863" y="2594919"/>
              <a:ext cx="8548687" cy="312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1"/>
            <p:cNvSpPr txBox="1">
              <a:spLocks noChangeArrowheads="1"/>
            </p:cNvSpPr>
            <p:nvPr/>
          </p:nvSpPr>
          <p:spPr bwMode="auto">
            <a:xfrm>
              <a:off x="3749675" y="3648075"/>
              <a:ext cx="16414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800" b="1"/>
                <a:t>Metaphase </a:t>
              </a:r>
              <a:r>
                <a:rPr lang="en-US" altLang="en-US" sz="1800" b="1">
                  <a:latin typeface="Times" pitchFamily="84" charset="0"/>
                </a:rPr>
                <a:t>II</a:t>
              </a:r>
              <a:endParaRPr lang="en-US" altLang="en-US" sz="1800" b="1"/>
            </a:p>
          </p:txBody>
        </p:sp>
      </p:grpSp>
      <p:grpSp>
        <p:nvGrpSpPr>
          <p:cNvPr id="11" name="Group 10"/>
          <p:cNvGrpSpPr/>
          <p:nvPr/>
        </p:nvGrpSpPr>
        <p:grpSpPr>
          <a:xfrm>
            <a:off x="265241" y="3815104"/>
            <a:ext cx="8548687" cy="1705147"/>
            <a:chOff x="296863" y="4349578"/>
            <a:chExt cx="8548687" cy="1705147"/>
          </a:xfrm>
        </p:grpSpPr>
        <p:pic>
          <p:nvPicPr>
            <p:cNvPr id="12" name="Picture 2" descr="10_10IndependentAssort_3-U"/>
            <p:cNvPicPr>
              <a:picLocks noChangeAspect="1" noChangeArrowheads="1"/>
            </p:cNvPicPr>
            <p:nvPr/>
          </p:nvPicPr>
          <p:blipFill rotWithShape="1">
            <a:blip r:embed="rId5">
              <a:extLst>
                <a:ext uri="{28A0092B-C50C-407E-A947-70E740481C1C}">
                  <a14:useLocalDpi xmlns:a14="http://schemas.microsoft.com/office/drawing/2010/main" val="0"/>
                </a:ext>
              </a:extLst>
            </a:blip>
            <a:srcRect t="67268" b="3333"/>
            <a:stretch/>
          </p:blipFill>
          <p:spPr bwMode="auto">
            <a:xfrm>
              <a:off x="296863" y="4349578"/>
              <a:ext cx="8548687" cy="156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1"/>
            <p:cNvSpPr txBox="1">
              <a:spLocks noChangeArrowheads="1"/>
            </p:cNvSpPr>
            <p:nvPr/>
          </p:nvSpPr>
          <p:spPr bwMode="auto">
            <a:xfrm>
              <a:off x="4016375" y="5019675"/>
              <a:ext cx="11715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800" b="1"/>
                <a:t>Daughter</a:t>
              </a:r>
            </a:p>
            <a:p>
              <a:pPr algn="ctr">
                <a:lnSpc>
                  <a:spcPct val="90000"/>
                </a:lnSpc>
              </a:pPr>
              <a:r>
                <a:rPr lang="en-US" altLang="en-US" sz="1800" b="1"/>
                <a:t>cells</a:t>
              </a:r>
            </a:p>
          </p:txBody>
        </p:sp>
        <p:sp>
          <p:nvSpPr>
            <p:cNvPr id="14" name="Text Box 31"/>
            <p:cNvSpPr txBox="1">
              <a:spLocks noChangeArrowheads="1"/>
            </p:cNvSpPr>
            <p:nvPr/>
          </p:nvSpPr>
          <p:spPr bwMode="auto">
            <a:xfrm>
              <a:off x="346075" y="5705475"/>
              <a:ext cx="16414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800" b="1"/>
                <a:t>Combination 1</a:t>
              </a:r>
            </a:p>
          </p:txBody>
        </p:sp>
        <p:sp>
          <p:nvSpPr>
            <p:cNvPr id="15" name="Text Box 31"/>
            <p:cNvSpPr txBox="1">
              <a:spLocks noChangeArrowheads="1"/>
            </p:cNvSpPr>
            <p:nvPr/>
          </p:nvSpPr>
          <p:spPr bwMode="auto">
            <a:xfrm>
              <a:off x="2111375" y="5705475"/>
              <a:ext cx="16414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800" b="1"/>
                <a:t>Combination 2</a:t>
              </a:r>
            </a:p>
          </p:txBody>
        </p:sp>
        <p:sp>
          <p:nvSpPr>
            <p:cNvPr id="16" name="Text Box 31"/>
            <p:cNvSpPr txBox="1">
              <a:spLocks noChangeArrowheads="1"/>
            </p:cNvSpPr>
            <p:nvPr/>
          </p:nvSpPr>
          <p:spPr bwMode="auto">
            <a:xfrm>
              <a:off x="5464175" y="5705475"/>
              <a:ext cx="16414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800" b="1"/>
                <a:t>Combination 3</a:t>
              </a:r>
            </a:p>
          </p:txBody>
        </p:sp>
        <p:sp>
          <p:nvSpPr>
            <p:cNvPr id="17" name="Text Box 31"/>
            <p:cNvSpPr txBox="1">
              <a:spLocks noChangeArrowheads="1"/>
            </p:cNvSpPr>
            <p:nvPr/>
          </p:nvSpPr>
          <p:spPr bwMode="auto">
            <a:xfrm>
              <a:off x="7204075" y="5705475"/>
              <a:ext cx="16414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a:lnSpc>
                  <a:spcPct val="90000"/>
                </a:lnSpc>
              </a:pPr>
              <a:r>
                <a:rPr lang="en-US" altLang="en-US" sz="1800" b="1"/>
                <a:t>Combination 4</a:t>
              </a:r>
            </a:p>
          </p:txBody>
        </p:sp>
        <p:sp>
          <p:nvSpPr>
            <p:cNvPr id="18" name="AutoShape 13"/>
            <p:cNvSpPr>
              <a:spLocks/>
            </p:cNvSpPr>
            <p:nvPr/>
          </p:nvSpPr>
          <p:spPr bwMode="auto">
            <a:xfrm rot="-5400000">
              <a:off x="6146800" y="4775200"/>
              <a:ext cx="215900" cy="1657350"/>
            </a:xfrm>
            <a:prstGeom prst="leftBrace">
              <a:avLst>
                <a:gd name="adj1" fmla="val 63971"/>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endParaRPr lang="en-US" altLang="en-US" b="1">
                <a:latin typeface="Times" pitchFamily="84" charset="0"/>
              </a:endParaRPr>
            </a:p>
          </p:txBody>
        </p:sp>
        <p:sp>
          <p:nvSpPr>
            <p:cNvPr id="19" name="AutoShape 14"/>
            <p:cNvSpPr>
              <a:spLocks/>
            </p:cNvSpPr>
            <p:nvPr/>
          </p:nvSpPr>
          <p:spPr bwMode="auto">
            <a:xfrm rot="-5400000">
              <a:off x="7861300" y="4775200"/>
              <a:ext cx="215900" cy="1657350"/>
            </a:xfrm>
            <a:prstGeom prst="leftBrace">
              <a:avLst>
                <a:gd name="adj1" fmla="val 63971"/>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endParaRPr lang="en-US" altLang="en-US" b="1">
                <a:latin typeface="Times" pitchFamily="84" charset="0"/>
              </a:endParaRPr>
            </a:p>
          </p:txBody>
        </p:sp>
        <p:sp>
          <p:nvSpPr>
            <p:cNvPr id="20" name="AutoShape 15"/>
            <p:cNvSpPr>
              <a:spLocks/>
            </p:cNvSpPr>
            <p:nvPr/>
          </p:nvSpPr>
          <p:spPr bwMode="auto">
            <a:xfrm rot="-5400000">
              <a:off x="2800350" y="4775200"/>
              <a:ext cx="215900" cy="1657350"/>
            </a:xfrm>
            <a:prstGeom prst="leftBrace">
              <a:avLst>
                <a:gd name="adj1" fmla="val 63971"/>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endParaRPr lang="en-US" altLang="en-US" b="1">
                <a:latin typeface="Times" pitchFamily="84" charset="0"/>
              </a:endParaRPr>
            </a:p>
          </p:txBody>
        </p:sp>
        <p:sp>
          <p:nvSpPr>
            <p:cNvPr id="21" name="AutoShape 16"/>
            <p:cNvSpPr>
              <a:spLocks/>
            </p:cNvSpPr>
            <p:nvPr/>
          </p:nvSpPr>
          <p:spPr bwMode="auto">
            <a:xfrm rot="-5400000">
              <a:off x="1085850" y="4775200"/>
              <a:ext cx="215900" cy="1657350"/>
            </a:xfrm>
            <a:prstGeom prst="leftBrace">
              <a:avLst>
                <a:gd name="adj1" fmla="val 63971"/>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endParaRPr lang="en-US" altLang="en-US" b="1">
                <a:latin typeface="Times" pitchFamily="84" charset="0"/>
              </a:endParaRPr>
            </a:p>
          </p:txBody>
        </p:sp>
      </p:grpSp>
      <p:sp>
        <p:nvSpPr>
          <p:cNvPr id="4" name="Rectangle 3"/>
          <p:cNvSpPr/>
          <p:nvPr/>
        </p:nvSpPr>
        <p:spPr>
          <a:xfrm>
            <a:off x="265241" y="5383726"/>
            <a:ext cx="8878759" cy="1384995"/>
          </a:xfrm>
          <a:prstGeom prst="rect">
            <a:avLst/>
          </a:prstGeom>
        </p:spPr>
        <p:txBody>
          <a:bodyPr wrap="square">
            <a:spAutoFit/>
          </a:bodyPr>
          <a:lstStyle/>
          <a:p>
            <a:pPr marL="292100" indent="-292100"/>
            <a:r>
              <a:rPr lang="en-US" altLang="en-US" sz="2800" dirty="0">
                <a:solidFill>
                  <a:schemeClr val="accent4">
                    <a:lumMod val="50000"/>
                  </a:schemeClr>
                </a:solidFill>
              </a:rPr>
              <a:t>The number of combinations possible when chromosomes assort independently into gametes is 2</a:t>
            </a:r>
            <a:r>
              <a:rPr lang="en-US" altLang="en-US" sz="2800" i="1" baseline="30000" dirty="0">
                <a:solidFill>
                  <a:schemeClr val="accent4">
                    <a:lumMod val="50000"/>
                  </a:schemeClr>
                </a:solidFill>
              </a:rPr>
              <a:t>n</a:t>
            </a:r>
            <a:r>
              <a:rPr lang="en-US" altLang="en-US" sz="2800" dirty="0">
                <a:solidFill>
                  <a:schemeClr val="accent4">
                    <a:lumMod val="50000"/>
                  </a:schemeClr>
                </a:solidFill>
              </a:rPr>
              <a:t>, where </a:t>
            </a:r>
            <a:r>
              <a:rPr lang="en-US" altLang="en-US" sz="2800" i="1" dirty="0">
                <a:solidFill>
                  <a:schemeClr val="accent4">
                    <a:lumMod val="50000"/>
                  </a:schemeClr>
                </a:solidFill>
              </a:rPr>
              <a:t>n</a:t>
            </a:r>
            <a:r>
              <a:rPr lang="en-US" altLang="en-US" sz="2800" dirty="0">
                <a:solidFill>
                  <a:schemeClr val="accent4">
                    <a:lumMod val="50000"/>
                  </a:schemeClr>
                </a:solidFill>
              </a:rPr>
              <a:t> is the haploid number.</a:t>
            </a:r>
          </a:p>
        </p:txBody>
      </p:sp>
    </p:spTree>
    <p:extLst>
      <p:ext uri="{BB962C8B-B14F-4D97-AF65-F5344CB8AC3E}">
        <p14:creationId xmlns:p14="http://schemas.microsoft.com/office/powerpoint/2010/main" val="296247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80963" y="161925"/>
            <a:ext cx="8534400" cy="503238"/>
          </a:xfrm>
        </p:spPr>
        <p:txBody>
          <a:bodyPr lIns="91440" tIns="45720" rIns="91440" bIns="45720" anchor="ctr">
            <a:normAutofit fontScale="90000"/>
          </a:bodyPr>
          <a:lstStyle/>
          <a:p>
            <a:pPr eaLnBrk="1" hangingPunct="1"/>
            <a:r>
              <a:rPr lang="en-US" altLang="en-US" i="1"/>
              <a:t>Random Fertilization</a:t>
            </a:r>
            <a:endParaRPr lang="en-US" altLang="en-US" b="0" i="1"/>
          </a:p>
        </p:txBody>
      </p:sp>
      <p:sp>
        <p:nvSpPr>
          <p:cNvPr id="15363" name="Rectangle 3"/>
          <p:cNvSpPr>
            <a:spLocks noGrp="1" noChangeArrowheads="1"/>
          </p:cNvSpPr>
          <p:nvPr>
            <p:ph type="body" idx="4294967295"/>
          </p:nvPr>
        </p:nvSpPr>
        <p:spPr>
          <a:xfrm>
            <a:off x="55563" y="1257300"/>
            <a:ext cx="8897937" cy="1866900"/>
          </a:xfrm>
        </p:spPr>
        <p:txBody>
          <a:bodyPr lIns="91440" tIns="45720" rIns="91440" bIns="45720"/>
          <a:lstStyle/>
          <a:p>
            <a:pPr marL="292100" indent="-292100" eaLnBrk="1" hangingPunct="1"/>
            <a:r>
              <a:rPr lang="en-US" altLang="en-US" dirty="0"/>
              <a:t>Random fertilization adds to genetic variation because any sperm can fuse with any ovum (unfertilized egg)</a:t>
            </a:r>
          </a:p>
          <a:p>
            <a:pPr marL="292100" indent="-292100" eaLnBrk="1" hangingPunct="1"/>
            <a:endParaRPr lang="en-US" altLang="en-US" dirty="0"/>
          </a:p>
        </p:txBody>
      </p:sp>
      <p:sp>
        <p:nvSpPr>
          <p:cNvPr id="15364" name="Line 6"/>
          <p:cNvSpPr>
            <a:spLocks noChangeShapeType="1"/>
          </p:cNvSpPr>
          <p:nvPr/>
        </p:nvSpPr>
        <p:spPr bwMode="auto">
          <a:xfrm>
            <a:off x="182563" y="1095375"/>
            <a:ext cx="8775700" cy="0"/>
          </a:xfrm>
          <a:prstGeom prst="line">
            <a:avLst/>
          </a:prstGeom>
          <a:noFill/>
          <a:ln w="76200">
            <a:solidFill>
              <a:srgbClr val="9D00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6" name="Picture 2" descr="http://images.dailytech.com/nimage/21450_egg-spe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913" y="2819400"/>
            <a:ext cx="4191000" cy="23050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0" y="5468032"/>
            <a:ext cx="8382000" cy="1200329"/>
          </a:xfrm>
          <a:prstGeom prst="rect">
            <a:avLst/>
          </a:prstGeom>
        </p:spPr>
        <p:txBody>
          <a:bodyPr wrap="square">
            <a:spAutoFit/>
          </a:bodyPr>
          <a:lstStyle/>
          <a:p>
            <a:r>
              <a:rPr lang="en-US" altLang="en-US" sz="3600" dirty="0"/>
              <a:t>70 trillion diploid combinations -  not counting crossing over! </a:t>
            </a:r>
            <a:endParaRPr lang="en-US" sz="3600" dirty="0"/>
          </a:p>
        </p:txBody>
      </p:sp>
    </p:spTree>
    <p:extLst>
      <p:ext uri="{BB962C8B-B14F-4D97-AF65-F5344CB8AC3E}">
        <p14:creationId xmlns:p14="http://schemas.microsoft.com/office/powerpoint/2010/main" val="172477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Asexual vs. Sexual Reproduction</a:t>
            </a:r>
          </a:p>
        </p:txBody>
      </p:sp>
      <p:pic>
        <p:nvPicPr>
          <p:cNvPr id="2050" name="Picture 2" descr="http://cmapspublic3.ihmc.us/rid=1N5FZ48D8-3T6SPC-15BQ/Asexual%20vs.%20Sexual%20Reprodu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8788676"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998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376229-2BBB-4025-89F9-D0D85C7D07F1}"/>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91660CD9-B927-48F0-BCEC-446288570674}"/>
              </a:ext>
            </a:extLst>
          </p:cNvPr>
          <p:cNvSpPr>
            <a:spLocks noGrp="1"/>
          </p:cNvSpPr>
          <p:nvPr>
            <p:ph idx="1"/>
          </p:nvPr>
        </p:nvSpPr>
        <p:spPr>
          <a:xfrm>
            <a:off x="914400" y="152512"/>
            <a:ext cx="8229600" cy="4525963"/>
          </a:xfrm>
        </p:spPr>
        <p:txBody>
          <a:bodyPr/>
          <a:lstStyle/>
          <a:p>
            <a:pPr marL="0" indent="0">
              <a:buNone/>
            </a:pPr>
            <a:r>
              <a:rPr lang="en-US" altLang="en-US" dirty="0"/>
              <a:t>Overall, genetic variation is evolutionarily advantageous because as the environment changes, the population may survive if, in each generation, at least some of its members can cope  effectively with the new conditions.</a:t>
            </a:r>
          </a:p>
          <a:p>
            <a:endParaRPr lang="en-US" dirty="0"/>
          </a:p>
        </p:txBody>
      </p:sp>
      <p:pic>
        <p:nvPicPr>
          <p:cNvPr id="1026" name="Picture 2" descr="Related image">
            <a:extLst>
              <a:ext uri="{FF2B5EF4-FFF2-40B4-BE49-F238E27FC236}">
                <a16:creationId xmlns:a16="http://schemas.microsoft.com/office/drawing/2014/main" id="{521B3D28-60D3-44CD-9665-7917901EF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773588"/>
            <a:ext cx="6154251" cy="380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19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438</Words>
  <Application>Microsoft Office PowerPoint</Application>
  <PresentationFormat>On-screen Show (4:3)</PresentationFormat>
  <Paragraphs>57</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Tahoma</vt:lpstr>
      <vt:lpstr>Times</vt:lpstr>
      <vt:lpstr>Times New Roman</vt:lpstr>
      <vt:lpstr>Office Theme</vt:lpstr>
      <vt:lpstr>PowerPoint Presentation</vt:lpstr>
      <vt:lpstr>You Must Know</vt:lpstr>
      <vt:lpstr>PowerPoint Presentation</vt:lpstr>
      <vt:lpstr>Origins of Genetic Variation Among Offspring</vt:lpstr>
      <vt:lpstr>Independent Assortment of Chromosomes</vt:lpstr>
      <vt:lpstr>Random Fertilization</vt:lpstr>
      <vt:lpstr>Asexual vs. Sexual Reproduction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lauren.wingard</dc:creator>
  <cp:lastModifiedBy>Lauren Wingard</cp:lastModifiedBy>
  <cp:revision>36</cp:revision>
  <cp:lastPrinted>2019-12-09T16:30:00Z</cp:lastPrinted>
  <dcterms:created xsi:type="dcterms:W3CDTF">2014-12-07T14:11:20Z</dcterms:created>
  <dcterms:modified xsi:type="dcterms:W3CDTF">2019-12-09T16:33:56Z</dcterms:modified>
</cp:coreProperties>
</file>