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6" r:id="rId2"/>
    <p:sldId id="257" r:id="rId3"/>
    <p:sldId id="287" r:id="rId4"/>
    <p:sldId id="289" r:id="rId5"/>
    <p:sldId id="292" r:id="rId6"/>
    <p:sldId id="264" r:id="rId7"/>
    <p:sldId id="263" r:id="rId8"/>
    <p:sldId id="295" r:id="rId9"/>
    <p:sldId id="273" r:id="rId10"/>
    <p:sldId id="291" r:id="rId11"/>
    <p:sldId id="272" r:id="rId12"/>
    <p:sldId id="274" r:id="rId13"/>
    <p:sldId id="276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84" autoAdjust="0"/>
  </p:normalViewPr>
  <p:slideViewPr>
    <p:cSldViewPr>
      <p:cViewPr varScale="1">
        <p:scale>
          <a:sx n="57" d="100"/>
          <a:sy n="57" d="100"/>
        </p:scale>
        <p:origin x="21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172F2-5593-443A-931C-3FC99202E2F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CBEC2-6096-4374-B8C9-0A65806DA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9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1073DCF-A01A-46E1-AC01-A52DA983F9F0}" type="slidenum">
              <a:rPr lang="en-US" altLang="en-US" sz="1200">
                <a:latin typeface="Times New Roman" pitchFamily="84" charset="0"/>
              </a:rPr>
              <a:pPr/>
              <a:t>2</a:t>
            </a:fld>
            <a:endParaRPr lang="en-US" altLang="en-US" sz="1200">
              <a:latin typeface="Times New Roman" pitchFamily="8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640E0EF-E2DD-4D06-B7FD-22344B6DB025}" type="slidenum">
              <a:rPr lang="en-US" altLang="en-US" sz="1200">
                <a:ea typeface="ヒラギノ角ゴ Pro W3" pitchFamily="84" charset="-128"/>
              </a:rPr>
              <a:pPr algn="r"/>
              <a:t>12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92100" indent="-292100" eaLnBrk="1" hangingPunct="1"/>
            <a:r>
              <a:rPr lang="en-US" altLang="en-US" b="1" dirty="0"/>
              <a:t>Fertilization </a:t>
            </a:r>
            <a:r>
              <a:rPr lang="en-US" altLang="en-US" dirty="0"/>
              <a:t>is the union of gametes (the sperm and the egg)</a:t>
            </a:r>
          </a:p>
          <a:p>
            <a:pPr marL="292100" indent="-292100" eaLnBrk="1" hangingPunct="1"/>
            <a:r>
              <a:rPr lang="en-US" altLang="en-US" dirty="0"/>
              <a:t>The fertilized egg is called a </a:t>
            </a:r>
            <a:r>
              <a:rPr lang="en-US" altLang="en-US" b="1" dirty="0"/>
              <a:t>zygote </a:t>
            </a:r>
            <a:r>
              <a:rPr lang="en-US" altLang="en-US" dirty="0"/>
              <a:t>and has one set of chromosomes from each parent </a:t>
            </a:r>
          </a:p>
          <a:p>
            <a:pPr marL="292100" indent="-292100" eaLnBrk="1" hangingPunct="1"/>
            <a:r>
              <a:rPr lang="en-US" altLang="en-US" dirty="0"/>
              <a:t>The zygote produces somatic cells by mitosis and develops into an adult.</a:t>
            </a:r>
          </a:p>
          <a:p>
            <a:pPr marL="292100" indent="-292100" eaLnBrk="1" hangingPunct="1"/>
            <a:r>
              <a:rPr lang="en-US" altLang="en-US" dirty="0"/>
              <a:t>Gametes are the only haploid cells in animals.</a:t>
            </a:r>
          </a:p>
          <a:p>
            <a:pPr marL="292100" indent="-292100" eaLnBrk="1" hangingPunct="1"/>
            <a:r>
              <a:rPr lang="en-US" altLang="en-US" dirty="0"/>
              <a:t>They are produced by meiosis and undergo no further cell division before fertilization. </a:t>
            </a:r>
          </a:p>
          <a:p>
            <a:pPr marL="292100" indent="-292100" eaLnBrk="1" hangingPunct="1"/>
            <a:r>
              <a:rPr lang="en-US" altLang="en-US" dirty="0"/>
              <a:t>Gametes fuse to form a diploid zygote that divides by mitosis to develop into a multicellular organism.</a:t>
            </a:r>
          </a:p>
          <a:p>
            <a:pPr marL="292100" indent="-292100" eaLnBrk="1" hangingPunct="1"/>
            <a:endParaRPr lang="en-US" altLang="en-US" dirty="0"/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B0CA178-7487-4333-887E-806B614A3D4C}" type="slidenum">
              <a:rPr lang="en-US" altLang="en-US" sz="1200">
                <a:latin typeface="Times" pitchFamily="84" charset="0"/>
              </a:rPr>
              <a:pPr algn="r"/>
              <a:t>13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At sexual maturity, the ovaries and testes produce haploid gametes.</a:t>
            </a:r>
          </a:p>
          <a:p>
            <a:pPr marL="292100" indent="-292100" eaLnBrk="1" hangingPunct="1"/>
            <a:r>
              <a:rPr lang="en-US" altLang="en-US" dirty="0"/>
              <a:t>Gametes are the only types of human cells produced by </a:t>
            </a:r>
            <a:r>
              <a:rPr lang="en-US" altLang="en-US" b="1" dirty="0"/>
              <a:t>meiosis</a:t>
            </a:r>
            <a:r>
              <a:rPr lang="en-US" altLang="en-US" dirty="0"/>
              <a:t> rather than mitosis.</a:t>
            </a:r>
          </a:p>
          <a:p>
            <a:pPr marL="292100" indent="-292100" eaLnBrk="1" hangingPunct="1"/>
            <a:r>
              <a:rPr lang="en-US" altLang="en-US" dirty="0"/>
              <a:t>Meiosis results in one set of chromosomes in each gamete.</a:t>
            </a:r>
          </a:p>
          <a:p>
            <a:pPr marL="292100" indent="-292100" eaLnBrk="1" hangingPunct="1"/>
            <a:r>
              <a:rPr lang="en-US" altLang="en-US" dirty="0"/>
              <a:t>Fertilization and meiosis alternate in sexual life cycles to maintain chromosome number.</a:t>
            </a:r>
          </a:p>
          <a:p>
            <a:pPr marL="292100" marR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The alternation of meiosis and fertilization is common to all organisms that reproduce sexually.</a:t>
            </a:r>
          </a:p>
          <a:p>
            <a:pPr marL="292100" indent="-29210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44153DF-3520-4F85-8116-822A8BD7D375}" type="slidenum">
              <a:rPr lang="en-US" altLang="en-US" sz="1200">
                <a:ea typeface="ヒラギノ角ゴ Pro W3" pitchFamily="84" charset="-128"/>
              </a:rPr>
              <a:pPr algn="r"/>
              <a:t>14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CBEC2-6096-4374-B8C9-0A65806DAB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CBEC2-6096-4374-B8C9-0A65806DAB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31849AA-8B80-47CB-8A21-83887361B8B6}" type="slidenum">
              <a:rPr lang="en-US" altLang="en-US" sz="1200">
                <a:latin typeface="Times" pitchFamily="84" charset="0"/>
              </a:rPr>
              <a:pPr algn="r"/>
              <a:t>6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itchFamily="84" charset="0"/>
                <a:ea typeface="ＭＳ Ｐゴシック" pitchFamily="84" charset="-128"/>
              </a:rPr>
              <a:t>Figure 10.2 </a:t>
            </a:r>
            <a:r>
              <a:rPr lang="en-US" altLang="en-US" dirty="0"/>
              <a:t>In </a:t>
            </a:r>
            <a:r>
              <a:rPr lang="en-US" altLang="en-US" b="1" dirty="0"/>
              <a:t>asexual reproduction</a:t>
            </a:r>
            <a:r>
              <a:rPr lang="en-US" altLang="en-US" dirty="0"/>
              <a:t>, a single individual passes genes to its offspring without the fusion of gametes.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b="1" dirty="0"/>
              <a:t>clone </a:t>
            </a:r>
            <a:r>
              <a:rPr lang="en-US" altLang="en-US" dirty="0"/>
              <a:t>is a group of genetically identical individuals from the same parent.</a:t>
            </a:r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52D7BB5-7BFA-4CED-A178-F6D80D289400}" type="slidenum">
              <a:rPr lang="en-US" altLang="en-US" sz="1200">
                <a:ea typeface="ヒラギノ角ゴ Pro W3" pitchFamily="84" charset="-128"/>
              </a:rPr>
              <a:pPr algn="r"/>
              <a:t>7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Genes are passed to the next generation via reproductive cells called </a:t>
            </a:r>
            <a:r>
              <a:rPr lang="en-US" altLang="en-US" b="1" dirty="0"/>
              <a:t>gametes </a:t>
            </a:r>
            <a:r>
              <a:rPr lang="en-US" altLang="en-US" dirty="0"/>
              <a:t>(sperm and eggs).</a:t>
            </a:r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5A29066-45EC-4184-8513-67305E38AD36}" type="slidenum">
              <a:rPr lang="en-US" altLang="en-US" sz="1200">
                <a:latin typeface="Times" pitchFamily="84" charset="0"/>
              </a:rPr>
              <a:pPr algn="r"/>
              <a:t>8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Human somatic cells have 23 pairs of chromosomes.</a:t>
            </a:r>
          </a:p>
          <a:p>
            <a:pPr marL="292100" indent="-292100" eaLnBrk="1" hangingPunct="1"/>
            <a:r>
              <a:rPr lang="en-US" altLang="en-US" dirty="0"/>
              <a:t>A </a:t>
            </a:r>
            <a:r>
              <a:rPr lang="en-US" altLang="en-US" b="1" dirty="0"/>
              <a:t>karyotype </a:t>
            </a:r>
            <a:r>
              <a:rPr lang="en-US" altLang="en-US" dirty="0"/>
              <a:t>is an ordered display of the pairs of chromosomes from a cell. </a:t>
            </a:r>
          </a:p>
          <a:p>
            <a:pPr marL="292100" indent="-292100" eaLnBrk="1" hangingPunct="1"/>
            <a:r>
              <a:rPr lang="en-US" altLang="en-US" dirty="0"/>
              <a:t>The two chromosomes in each pair are called </a:t>
            </a:r>
            <a:r>
              <a:rPr lang="en-US" altLang="en-US" b="1" dirty="0"/>
              <a:t>homologous chromosomes</a:t>
            </a:r>
            <a:r>
              <a:rPr lang="en-US" altLang="en-US" dirty="0"/>
              <a:t>, or homologs.</a:t>
            </a:r>
          </a:p>
          <a:p>
            <a:pPr marL="292100" indent="-292100" eaLnBrk="1" hangingPunct="1"/>
            <a:r>
              <a:rPr lang="en-US" altLang="en-US" dirty="0"/>
              <a:t>Chromosomes in a homologous pair are the same length and shape and carry genes controlling the same inherited characters.</a:t>
            </a:r>
          </a:p>
          <a:p>
            <a:pPr marL="292100" indent="-292100" eaLnBrk="1" hangingPunct="1"/>
            <a:r>
              <a:rPr lang="en-US" altLang="en-US" dirty="0"/>
              <a:t>Each pair of homologous chromosomes includes one chromosome from each parent.</a:t>
            </a:r>
          </a:p>
          <a:p>
            <a:pPr marL="292100" indent="-292100" eaLnBrk="1" hangingPunct="1"/>
            <a:r>
              <a:rPr lang="en-US" altLang="en-US" dirty="0"/>
              <a:t>The 46 chromosomes in a human somatic cell are two sets of 23: one from the mother and one from the father.</a:t>
            </a:r>
          </a:p>
          <a:p>
            <a:pPr marL="292100" indent="-292100" eaLnBrk="1" hangingPunct="1"/>
            <a:endParaRPr lang="en-US" altLang="en-US" dirty="0"/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349F1CA-82EE-4A58-B326-1885FED13108}" type="slidenum">
              <a:rPr lang="en-US" altLang="en-US" sz="1200">
                <a:ea typeface="ヒラギノ角ゴ Pro W3" pitchFamily="84" charset="-128"/>
              </a:rPr>
              <a:pPr algn="r"/>
              <a:t>9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Human females have a homologous pair of X chromosomes (XX). Human males have one X and one Y chromosome. The remaining 22 pairs of chromosomes are called </a:t>
            </a:r>
            <a:r>
              <a:rPr lang="en-US" altLang="en-US" b="1" dirty="0"/>
              <a:t>autosome</a:t>
            </a:r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altLang="en-US" dirty="0"/>
              <a:t>A </a:t>
            </a:r>
            <a:r>
              <a:rPr lang="en-US" altLang="en-US" b="1" dirty="0"/>
              <a:t>diploid cell </a:t>
            </a:r>
            <a:r>
              <a:rPr lang="en-US" altLang="en-US" dirty="0"/>
              <a:t>(2</a:t>
            </a:r>
            <a:r>
              <a:rPr lang="en-US" altLang="en-US" i="1" dirty="0"/>
              <a:t>n</a:t>
            </a:r>
            <a:r>
              <a:rPr lang="en-US" altLang="en-US" dirty="0"/>
              <a:t>) has two sets of chromosomes.</a:t>
            </a:r>
          </a:p>
          <a:p>
            <a:pPr marL="292100" indent="-292100" eaLnBrk="1" hangingPunct="1"/>
            <a:r>
              <a:rPr lang="en-US" altLang="en-US" dirty="0"/>
              <a:t>For humans, the diploid number is 46 (2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84" charset="2"/>
              </a:rPr>
              <a:t></a:t>
            </a:r>
            <a:r>
              <a:rPr lang="en-US" altLang="en-US" dirty="0"/>
              <a:t> 46).</a:t>
            </a:r>
          </a:p>
          <a:p>
            <a:pPr marL="292100" indent="-292100" eaLnBrk="1" hangingPunct="1"/>
            <a:r>
              <a:rPr lang="en-US" altLang="en-US" dirty="0"/>
              <a:t>A gamete (sperm or egg) contains a single set of chromosomes and is </a:t>
            </a:r>
            <a:r>
              <a:rPr lang="en-US" altLang="en-US" b="1" dirty="0"/>
              <a:t>haploid</a:t>
            </a:r>
            <a:r>
              <a:rPr lang="en-US" altLang="en-US" dirty="0"/>
              <a:t> (</a:t>
            </a:r>
            <a:r>
              <a:rPr lang="en-US" altLang="en-US" i="1" dirty="0"/>
              <a:t>n</a:t>
            </a:r>
            <a:r>
              <a:rPr lang="en-US" altLang="en-US" dirty="0"/>
              <a:t>).</a:t>
            </a:r>
          </a:p>
          <a:p>
            <a:pPr marL="292100" indent="-292100" eaLnBrk="1" hangingPunct="1"/>
            <a:r>
              <a:rPr lang="en-US" altLang="en-US" dirty="0"/>
              <a:t>For humans, the haploid number is 23 (</a:t>
            </a:r>
            <a:r>
              <a:rPr lang="en-US" altLang="en-US" i="1" dirty="0"/>
              <a:t>n</a:t>
            </a:r>
            <a:r>
              <a:rPr lang="en-US" altLang="en-US" dirty="0"/>
              <a:t> = 23).</a:t>
            </a:r>
          </a:p>
          <a:p>
            <a:pPr marL="292100" indent="-292100" eaLnBrk="1" hangingPunct="1"/>
            <a:r>
              <a:rPr lang="en-US" altLang="en-US" dirty="0"/>
              <a:t>Each set of 23 consists of 22 autosomes and a single sex chromosome.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CBEC2-6096-4374-B8C9-0A65806DAB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52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27A8508-9018-4A79-953D-5BAC55E15C71}" type="slidenum">
              <a:rPr lang="en-US" altLang="en-US" sz="1200">
                <a:latin typeface="Times" pitchFamily="84" charset="0"/>
              </a:rPr>
              <a:pPr algn="r"/>
              <a:t>11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In a cell in which DNA synthesis has occurred, each chromosome is replicated.</a:t>
            </a:r>
          </a:p>
          <a:p>
            <a:pPr marL="292100" indent="-292100" eaLnBrk="1" hangingPunct="1"/>
            <a:r>
              <a:rPr lang="en-US" altLang="en-US" dirty="0"/>
              <a:t>Each replicated chromosome consists of two identical sister chromatids.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5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2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6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7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1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5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F72A-5843-4366-9A61-049A0E97C31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EDA3-3860-40EC-9926-93F988A0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31942C-9F7B-45A0-ACC3-FDA4C825C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F6EC24-B560-4D6B-8450-E3832BC0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Chapter 9 and 10 Test will be Tuesday, December 10</a:t>
            </a:r>
          </a:p>
          <a:p>
            <a:pPr lvl="0"/>
            <a:endParaRPr lang="en-US" dirty="0"/>
          </a:p>
          <a:p>
            <a:pPr lvl="0"/>
            <a:endParaRPr lang="en-US"/>
          </a:p>
          <a:p>
            <a:pPr lvl="0"/>
            <a:endParaRPr lang="en-US" dirty="0"/>
          </a:p>
          <a:p>
            <a:pPr lvl="0"/>
            <a:r>
              <a:rPr lang="en-US" dirty="0"/>
              <a:t>The Chapter 10 Homework is due Monday December 9 at 11:59 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0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chromosomenumberandkaryotype-140506235634-phpapp02/95/chromosome-number-and-karyotype-19-638.jpg?cb=139943864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6" t="6299" r="16188" b="10165"/>
          <a:stretch/>
        </p:blipFill>
        <p:spPr bwMode="auto">
          <a:xfrm>
            <a:off x="2286000" y="54768"/>
            <a:ext cx="6700839" cy="555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4288" y="1905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Autosomes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47800" y="2428220"/>
            <a:ext cx="838200" cy="6197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1" y="5943600"/>
            <a:ext cx="2893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Sex Chromosomes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36419" y="5410856"/>
            <a:ext cx="1266824" cy="6851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7706501-5DD0-42E1-9190-91AEBD1D759D}"/>
              </a:ext>
            </a:extLst>
          </p:cNvPr>
          <p:cNvSpPr txBox="1"/>
          <p:nvPr/>
        </p:nvSpPr>
        <p:spPr>
          <a:xfrm>
            <a:off x="286524" y="128743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Humans</a:t>
            </a:r>
          </a:p>
          <a:p>
            <a:r>
              <a:rPr lang="en-US" sz="3600" dirty="0"/>
              <a:t>2n=46</a:t>
            </a:r>
          </a:p>
        </p:txBody>
      </p:sp>
    </p:spTree>
    <p:extLst>
      <p:ext uri="{BB962C8B-B14F-4D97-AF65-F5344CB8AC3E}">
        <p14:creationId xmlns:p14="http://schemas.microsoft.com/office/powerpoint/2010/main" val="256881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76" descr="10_04DescribChromosome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0"/>
          <a:stretch>
            <a:fillRect/>
          </a:stretch>
        </p:blipFill>
        <p:spPr bwMode="auto">
          <a:xfrm>
            <a:off x="296863" y="676275"/>
            <a:ext cx="8548687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19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10.4</a:t>
            </a:r>
          </a:p>
        </p:txBody>
      </p:sp>
      <p:sp>
        <p:nvSpPr>
          <p:cNvPr id="162820" name="Text Box 31"/>
          <p:cNvSpPr txBox="1">
            <a:spLocks noChangeArrowheads="1"/>
          </p:cNvSpPr>
          <p:nvPr/>
        </p:nvSpPr>
        <p:spPr bwMode="auto">
          <a:xfrm>
            <a:off x="1755775" y="688975"/>
            <a:ext cx="6254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1"/>
              <a:t>Key</a:t>
            </a:r>
          </a:p>
        </p:txBody>
      </p:sp>
      <p:sp>
        <p:nvSpPr>
          <p:cNvPr id="162822" name="Text Box 31"/>
          <p:cNvSpPr txBox="1">
            <a:spLocks noChangeArrowheads="1"/>
          </p:cNvSpPr>
          <p:nvPr/>
        </p:nvSpPr>
        <p:spPr bwMode="auto">
          <a:xfrm>
            <a:off x="6442075" y="5121275"/>
            <a:ext cx="247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b="1" dirty="0"/>
              <a:t>Pair of homologous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chromosomes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(one from each set)</a:t>
            </a:r>
          </a:p>
        </p:txBody>
      </p:sp>
      <p:sp>
        <p:nvSpPr>
          <p:cNvPr id="162823" name="Text Box 31"/>
          <p:cNvSpPr txBox="1">
            <a:spLocks noChangeArrowheads="1"/>
          </p:cNvSpPr>
          <p:nvPr/>
        </p:nvSpPr>
        <p:spPr bwMode="auto">
          <a:xfrm>
            <a:off x="333375" y="2771775"/>
            <a:ext cx="247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b="1" dirty="0"/>
              <a:t>Sister chromatids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of one duplicated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chromosome</a:t>
            </a:r>
          </a:p>
        </p:txBody>
      </p:sp>
      <p:sp>
        <p:nvSpPr>
          <p:cNvPr id="162824" name="Text Box 31"/>
          <p:cNvSpPr txBox="1">
            <a:spLocks noChangeArrowheads="1"/>
          </p:cNvSpPr>
          <p:nvPr/>
        </p:nvSpPr>
        <p:spPr bwMode="auto">
          <a:xfrm>
            <a:off x="346075" y="5083175"/>
            <a:ext cx="247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b="1" dirty="0"/>
              <a:t>Two </a:t>
            </a:r>
            <a:r>
              <a:rPr lang="en-US" altLang="en-US" sz="2000" b="1" dirty="0" err="1"/>
              <a:t>nonsister</a:t>
            </a:r>
            <a:endParaRPr lang="en-US" altLang="en-US" sz="2000" b="1" dirty="0"/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chromatids in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a homologous pair</a:t>
            </a:r>
          </a:p>
        </p:txBody>
      </p:sp>
      <p:sp>
        <p:nvSpPr>
          <p:cNvPr id="162825" name="Text Box 31"/>
          <p:cNvSpPr txBox="1">
            <a:spLocks noChangeArrowheads="1"/>
          </p:cNvSpPr>
          <p:nvPr/>
        </p:nvSpPr>
        <p:spPr bwMode="auto">
          <a:xfrm>
            <a:off x="663575" y="1514475"/>
            <a:ext cx="8159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1" dirty="0"/>
              <a:t>2</a:t>
            </a:r>
            <a:r>
              <a:rPr lang="en-US" altLang="en-US" sz="2000" b="1" i="1" dirty="0"/>
              <a:t>n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84" charset="2"/>
              </a:rPr>
              <a:t></a:t>
            </a:r>
            <a:r>
              <a:rPr lang="en-US" altLang="en-US" sz="2000" b="1" dirty="0"/>
              <a:t> 6</a:t>
            </a:r>
          </a:p>
        </p:txBody>
      </p:sp>
      <p:sp>
        <p:nvSpPr>
          <p:cNvPr id="162826" name="Text Box 31"/>
          <p:cNvSpPr txBox="1">
            <a:spLocks noChangeArrowheads="1"/>
          </p:cNvSpPr>
          <p:nvPr/>
        </p:nvSpPr>
        <p:spPr bwMode="auto">
          <a:xfrm>
            <a:off x="2378075" y="1069975"/>
            <a:ext cx="26955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1" dirty="0"/>
              <a:t>Maternal set of</a:t>
            </a:r>
          </a:p>
          <a:p>
            <a:r>
              <a:rPr lang="en-US" altLang="en-US" sz="2000" b="1" dirty="0"/>
              <a:t>chromosomes (</a:t>
            </a:r>
            <a:r>
              <a:rPr lang="en-US" altLang="en-US" sz="2000" b="1" i="1" dirty="0"/>
              <a:t>n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84" charset="2"/>
              </a:rPr>
              <a:t></a:t>
            </a:r>
            <a:r>
              <a:rPr lang="en-US" altLang="en-US" sz="2000" b="1" dirty="0"/>
              <a:t> 3)</a:t>
            </a:r>
          </a:p>
        </p:txBody>
      </p:sp>
      <p:sp>
        <p:nvSpPr>
          <p:cNvPr id="162827" name="Text Box 31"/>
          <p:cNvSpPr txBox="1">
            <a:spLocks noChangeArrowheads="1"/>
          </p:cNvSpPr>
          <p:nvPr/>
        </p:nvSpPr>
        <p:spPr bwMode="auto">
          <a:xfrm>
            <a:off x="2378075" y="1730375"/>
            <a:ext cx="26955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1"/>
              <a:t>Paternal set of</a:t>
            </a:r>
          </a:p>
          <a:p>
            <a:r>
              <a:rPr lang="en-US" altLang="en-US" sz="2000" b="1"/>
              <a:t>chromosomes (</a:t>
            </a:r>
            <a:r>
              <a:rPr lang="en-US" altLang="en-US" sz="2000" b="1" i="1"/>
              <a:t>n</a:t>
            </a:r>
            <a:r>
              <a:rPr lang="en-US" altLang="en-US" sz="2000" b="1"/>
              <a:t> </a:t>
            </a:r>
            <a:r>
              <a:rPr lang="en-US" altLang="en-US" sz="2000" b="1">
                <a:sym typeface="Symbol" pitchFamily="84" charset="2"/>
              </a:rPr>
              <a:t></a:t>
            </a:r>
            <a:r>
              <a:rPr lang="en-US" altLang="en-US" sz="2000" b="1"/>
              <a:t> 3)</a:t>
            </a:r>
          </a:p>
        </p:txBody>
      </p:sp>
      <p:sp>
        <p:nvSpPr>
          <p:cNvPr id="162828" name="AutoShape 66"/>
          <p:cNvSpPr>
            <a:spLocks/>
          </p:cNvSpPr>
          <p:nvPr/>
        </p:nvSpPr>
        <p:spPr bwMode="auto">
          <a:xfrm rot="10800000">
            <a:off x="1441450" y="1136650"/>
            <a:ext cx="238125" cy="1028700"/>
          </a:xfrm>
          <a:prstGeom prst="rightBrace">
            <a:avLst>
              <a:gd name="adj1" fmla="val 36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grpSp>
        <p:nvGrpSpPr>
          <p:cNvPr id="162829" name="Group 69"/>
          <p:cNvGrpSpPr>
            <a:grpSpLocks/>
          </p:cNvGrpSpPr>
          <p:nvPr/>
        </p:nvGrpSpPr>
        <p:grpSpPr bwMode="auto">
          <a:xfrm>
            <a:off x="2533650" y="2914650"/>
            <a:ext cx="1092200" cy="717550"/>
            <a:chOff x="1596" y="1836"/>
            <a:chExt cx="688" cy="452"/>
          </a:xfrm>
        </p:grpSpPr>
        <p:sp>
          <p:nvSpPr>
            <p:cNvPr id="162830" name="Line 67"/>
            <p:cNvSpPr>
              <a:spLocks noChangeShapeType="1"/>
            </p:cNvSpPr>
            <p:nvPr/>
          </p:nvSpPr>
          <p:spPr bwMode="auto">
            <a:xfrm>
              <a:off x="1596" y="1836"/>
              <a:ext cx="552" cy="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1" name="Line 68"/>
            <p:cNvSpPr>
              <a:spLocks noChangeShapeType="1"/>
            </p:cNvSpPr>
            <p:nvPr/>
          </p:nvSpPr>
          <p:spPr bwMode="auto">
            <a:xfrm>
              <a:off x="1600" y="1836"/>
              <a:ext cx="684" cy="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2832" name="Group 72"/>
          <p:cNvGrpSpPr>
            <a:grpSpLocks/>
          </p:cNvGrpSpPr>
          <p:nvPr/>
        </p:nvGrpSpPr>
        <p:grpSpPr bwMode="auto">
          <a:xfrm>
            <a:off x="2159000" y="4737100"/>
            <a:ext cx="2108200" cy="482600"/>
            <a:chOff x="1360" y="2984"/>
            <a:chExt cx="1328" cy="304"/>
          </a:xfrm>
        </p:grpSpPr>
        <p:sp>
          <p:nvSpPr>
            <p:cNvPr id="162833" name="Line 70"/>
            <p:cNvSpPr>
              <a:spLocks noChangeShapeType="1"/>
            </p:cNvSpPr>
            <p:nvPr/>
          </p:nvSpPr>
          <p:spPr bwMode="auto">
            <a:xfrm flipV="1">
              <a:off x="1360" y="3272"/>
              <a:ext cx="1148" cy="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4" name="Line 71"/>
            <p:cNvSpPr>
              <a:spLocks noChangeShapeType="1"/>
            </p:cNvSpPr>
            <p:nvPr/>
          </p:nvSpPr>
          <p:spPr bwMode="auto">
            <a:xfrm flipV="1">
              <a:off x="1368" y="2984"/>
              <a:ext cx="1320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2836" name="Line 74"/>
          <p:cNvSpPr>
            <a:spLocks noChangeShapeType="1"/>
          </p:cNvSpPr>
          <p:nvPr/>
        </p:nvSpPr>
        <p:spPr bwMode="auto">
          <a:xfrm flipV="1">
            <a:off x="4984750" y="5251450"/>
            <a:ext cx="1397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7" name="AutoShape 75"/>
          <p:cNvSpPr>
            <a:spLocks/>
          </p:cNvSpPr>
          <p:nvPr/>
        </p:nvSpPr>
        <p:spPr bwMode="auto">
          <a:xfrm rot="1830357">
            <a:off x="4748213" y="5046663"/>
            <a:ext cx="265112" cy="811212"/>
          </a:xfrm>
          <a:prstGeom prst="rightBrace">
            <a:avLst>
              <a:gd name="adj1" fmla="val 2549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/>
      <p:bldP spid="162823" grpId="0"/>
      <p:bldP spid="162824" grpId="0"/>
      <p:bldP spid="162836" grpId="0" animBg="1"/>
      <p:bldP spid="1628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6" name="Picture 4" descr="http://smileypotatoes.files.wordpress.com/2011/08/sexualr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1"/>
          <a:stretch/>
        </p:blipFill>
        <p:spPr bwMode="auto">
          <a:xfrm>
            <a:off x="182563" y="304800"/>
            <a:ext cx="8537382" cy="5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5631458"/>
            <a:ext cx="5867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The zygote produces somatic cells by mitosis as it develops into an adult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762000"/>
            <a:ext cx="220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Haploid n=23</a:t>
            </a:r>
            <a:r>
              <a:rPr lang="en-US" dirty="0"/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3733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Diploid  2n=46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638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597150" y="200025"/>
            <a:ext cx="5480050" cy="2397125"/>
            <a:chOff x="2597150" y="200025"/>
            <a:chExt cx="5480050" cy="2397125"/>
          </a:xfrm>
        </p:grpSpPr>
        <p:pic>
          <p:nvPicPr>
            <p:cNvPr id="36" name="Picture 67" descr="10_05HumanLifeCycle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47" b="63598"/>
            <a:stretch/>
          </p:blipFill>
          <p:spPr bwMode="auto">
            <a:xfrm>
              <a:off x="2597150" y="200025"/>
              <a:ext cx="5480050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5527675" y="647700"/>
              <a:ext cx="866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Egg (</a:t>
              </a:r>
              <a:r>
                <a:rPr lang="en-US" altLang="en-US" sz="1800" b="1" i="1"/>
                <a:t>n</a:t>
              </a:r>
              <a:r>
                <a:rPr lang="en-US" altLang="en-US" sz="1800" b="1"/>
                <a:t>)</a:t>
              </a:r>
            </a:p>
          </p:txBody>
        </p: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3622675" y="228600"/>
              <a:ext cx="3101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Haploid gametes (</a:t>
              </a:r>
              <a:r>
                <a:rPr lang="en-US" altLang="en-US" sz="1900" b="1" i="1"/>
                <a:t>n </a:t>
              </a:r>
              <a:r>
                <a:rPr lang="en-US" altLang="en-US" sz="1900" b="1">
                  <a:sym typeface="Symbol" pitchFamily="84" charset="2"/>
                </a:rPr>
                <a:t></a:t>
              </a:r>
              <a:r>
                <a:rPr lang="en-US" altLang="en-US" sz="1900" b="1"/>
                <a:t> 23)</a:t>
              </a: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4486275" y="2286000"/>
              <a:ext cx="1222375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Sperm (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)</a:t>
              </a:r>
            </a:p>
          </p:txBody>
        </p:sp>
      </p:grpSp>
      <p:pic>
        <p:nvPicPr>
          <p:cNvPr id="164866" name="Picture 67" descr="10_05HumanLifeCycle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72" r="45234" b="3279"/>
          <a:stretch/>
        </p:blipFill>
        <p:spPr bwMode="auto">
          <a:xfrm>
            <a:off x="1065214" y="3898899"/>
            <a:ext cx="38401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74" name="Text Box 31"/>
          <p:cNvSpPr txBox="1">
            <a:spLocks noChangeArrowheads="1"/>
          </p:cNvSpPr>
          <p:nvPr/>
        </p:nvSpPr>
        <p:spPr bwMode="auto">
          <a:xfrm>
            <a:off x="1844675" y="3898900"/>
            <a:ext cx="7524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900" b="1"/>
              <a:t>Ovary</a:t>
            </a:r>
          </a:p>
        </p:txBody>
      </p:sp>
      <p:sp>
        <p:nvSpPr>
          <p:cNvPr id="164875" name="Text Box 31"/>
          <p:cNvSpPr txBox="1">
            <a:spLocks noChangeArrowheads="1"/>
          </p:cNvSpPr>
          <p:nvPr/>
        </p:nvSpPr>
        <p:spPr bwMode="auto">
          <a:xfrm>
            <a:off x="4905375" y="3898900"/>
            <a:ext cx="7524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900" b="1"/>
              <a:t>Testis</a:t>
            </a:r>
          </a:p>
        </p:txBody>
      </p:sp>
      <p:sp>
        <p:nvSpPr>
          <p:cNvPr id="164878" name="Text Box 31"/>
          <p:cNvSpPr txBox="1">
            <a:spLocks noChangeArrowheads="1"/>
          </p:cNvSpPr>
          <p:nvPr/>
        </p:nvSpPr>
        <p:spPr bwMode="auto">
          <a:xfrm>
            <a:off x="1114425" y="6083300"/>
            <a:ext cx="23907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Multicellular diploid</a:t>
            </a:r>
          </a:p>
          <a:p>
            <a:pPr>
              <a:lnSpc>
                <a:spcPct val="90000"/>
              </a:lnSpc>
            </a:pPr>
            <a:r>
              <a:rPr lang="en-US" altLang="en-US" sz="1900" b="1"/>
              <a:t>adults (2</a:t>
            </a:r>
            <a:r>
              <a:rPr lang="en-US" altLang="en-US" sz="1900" b="1" i="1"/>
              <a:t>n</a:t>
            </a:r>
            <a:r>
              <a:rPr lang="en-US" altLang="en-US" sz="1900" b="1"/>
              <a:t> </a:t>
            </a:r>
            <a:r>
              <a:rPr lang="en-US" altLang="en-US" sz="1900" b="1">
                <a:sym typeface="Symbol" pitchFamily="84" charset="2"/>
              </a:rPr>
              <a:t></a:t>
            </a:r>
            <a:r>
              <a:rPr lang="en-US" altLang="en-US" sz="1900" b="1"/>
              <a:t> 46)</a:t>
            </a:r>
          </a:p>
        </p:txBody>
      </p:sp>
      <p:sp>
        <p:nvSpPr>
          <p:cNvPr id="2" name="Rectangle 1"/>
          <p:cNvSpPr/>
          <p:nvPr/>
        </p:nvSpPr>
        <p:spPr>
          <a:xfrm>
            <a:off x="3733800" y="37338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19600" y="5233986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065214" y="200025"/>
            <a:ext cx="2081212" cy="1128032"/>
            <a:chOff x="1065214" y="200025"/>
            <a:chExt cx="2081212" cy="1128032"/>
          </a:xfrm>
        </p:grpSpPr>
        <p:pic>
          <p:nvPicPr>
            <p:cNvPr id="28" name="Picture 67" descr="10_05HumanLifeCycle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319" b="82870"/>
            <a:stretch/>
          </p:blipFill>
          <p:spPr bwMode="auto">
            <a:xfrm>
              <a:off x="1065214" y="200025"/>
              <a:ext cx="2081212" cy="112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1133475" y="215900"/>
              <a:ext cx="5111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 dirty="0"/>
                <a:t>Key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577975" y="533400"/>
              <a:ext cx="13747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Haploid (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)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1577975" y="812800"/>
              <a:ext cx="137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Diploid (2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)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65214" y="2749550"/>
            <a:ext cx="4462462" cy="1149350"/>
            <a:chOff x="1065214" y="2749550"/>
            <a:chExt cx="4462462" cy="1149350"/>
          </a:xfrm>
        </p:grpSpPr>
        <p:pic>
          <p:nvPicPr>
            <p:cNvPr id="33" name="Picture 67" descr="10_05HumanLifeCycle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718" r="36359" b="43828"/>
            <a:stretch/>
          </p:blipFill>
          <p:spPr bwMode="auto">
            <a:xfrm>
              <a:off x="1065214" y="2749550"/>
              <a:ext cx="4462462" cy="114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2644775" y="2749550"/>
              <a:ext cx="1050925" cy="29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 dirty="0"/>
                <a:t>MEIOSIS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65213" y="200025"/>
            <a:ext cx="7094537" cy="6480175"/>
            <a:chOff x="1065213" y="200025"/>
            <a:chExt cx="7094537" cy="6480175"/>
          </a:xfrm>
        </p:grpSpPr>
        <p:pic>
          <p:nvPicPr>
            <p:cNvPr id="41" name="Picture 67" descr="10_05HumanLifeCycle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79"/>
            <a:stretch>
              <a:fillRect/>
            </a:stretch>
          </p:blipFill>
          <p:spPr bwMode="auto">
            <a:xfrm>
              <a:off x="1065213" y="200025"/>
              <a:ext cx="7011987" cy="636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1133475" y="215900"/>
              <a:ext cx="5111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Key</a:t>
              </a:r>
            </a:p>
          </p:txBody>
        </p:sp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1577975" y="533400"/>
              <a:ext cx="13747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Haploid (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)</a:t>
              </a: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1577975" y="812800"/>
              <a:ext cx="137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Diploid (2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)</a:t>
              </a:r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5527675" y="647700"/>
              <a:ext cx="866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Egg (</a:t>
              </a:r>
              <a:r>
                <a:rPr lang="en-US" altLang="en-US" sz="1800" b="1" i="1"/>
                <a:t>n</a:t>
              </a:r>
              <a:r>
                <a:rPr lang="en-US" altLang="en-US" sz="1800" b="1"/>
                <a:t>)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3622675" y="228600"/>
              <a:ext cx="3101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Haploid gametes (</a:t>
              </a:r>
              <a:r>
                <a:rPr lang="en-US" altLang="en-US" sz="1900" b="1" i="1"/>
                <a:t>n </a:t>
              </a:r>
              <a:r>
                <a:rPr lang="en-US" altLang="en-US" sz="1900" b="1">
                  <a:sym typeface="Symbol" pitchFamily="84" charset="2"/>
                </a:rPr>
                <a:t></a:t>
              </a:r>
              <a:r>
                <a:rPr lang="en-US" altLang="en-US" sz="1900" b="1"/>
                <a:t> 23)</a:t>
              </a:r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486275" y="2286000"/>
              <a:ext cx="1222375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Sperm (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)</a:t>
              </a:r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1844675" y="3898900"/>
              <a:ext cx="7524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Ovary</a:t>
              </a:r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4905375" y="3898900"/>
              <a:ext cx="7524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Testis</a:t>
              </a:r>
            </a:p>
          </p:txBody>
        </p:sp>
        <p:sp>
          <p:nvSpPr>
            <p:cNvPr id="50" name="Text Box 31"/>
            <p:cNvSpPr txBox="1">
              <a:spLocks noChangeArrowheads="1"/>
            </p:cNvSpPr>
            <p:nvPr/>
          </p:nvSpPr>
          <p:spPr bwMode="auto">
            <a:xfrm>
              <a:off x="7051675" y="4432300"/>
              <a:ext cx="1108075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900" b="1" dirty="0"/>
                <a:t>Diploid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900" b="1" dirty="0"/>
                <a:t>zygote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900" b="1" dirty="0"/>
                <a:t>(2</a:t>
              </a:r>
              <a:r>
                <a:rPr lang="en-US" altLang="en-US" sz="1900" b="1" i="1" dirty="0"/>
                <a:t>n</a:t>
              </a:r>
              <a:r>
                <a:rPr lang="en-US" altLang="en-US" sz="1900" b="1" dirty="0"/>
                <a:t> </a:t>
              </a:r>
              <a:r>
                <a:rPr lang="en-US" altLang="en-US" sz="1900" b="1" dirty="0">
                  <a:sym typeface="Symbol" pitchFamily="84" charset="2"/>
                </a:rPr>
                <a:t></a:t>
              </a:r>
              <a:r>
                <a:rPr lang="en-US" altLang="en-US" sz="1900" b="1" dirty="0"/>
                <a:t> 46)</a:t>
              </a:r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5235575" y="5524500"/>
              <a:ext cx="153352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900" b="1"/>
                <a:t>Mitosis and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900" b="1"/>
                <a:t>development</a:t>
              </a:r>
            </a:p>
          </p:txBody>
        </p:sp>
        <p:sp>
          <p:nvSpPr>
            <p:cNvPr id="52" name="Text Box 31"/>
            <p:cNvSpPr txBox="1">
              <a:spLocks noChangeArrowheads="1"/>
            </p:cNvSpPr>
            <p:nvPr/>
          </p:nvSpPr>
          <p:spPr bwMode="auto">
            <a:xfrm>
              <a:off x="1114425" y="6083300"/>
              <a:ext cx="239077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900" b="1"/>
                <a:t>Multicellular diploid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900" b="1"/>
                <a:t>adults (2</a:t>
              </a:r>
              <a:r>
                <a:rPr lang="en-US" altLang="en-US" sz="1900" b="1" i="1"/>
                <a:t>n</a:t>
              </a:r>
              <a:r>
                <a:rPr lang="en-US" altLang="en-US" sz="1900" b="1"/>
                <a:t> </a:t>
              </a:r>
              <a:r>
                <a:rPr lang="en-US" altLang="en-US" sz="1900" b="1">
                  <a:sym typeface="Symbol" pitchFamily="84" charset="2"/>
                </a:rPr>
                <a:t></a:t>
              </a:r>
              <a:r>
                <a:rPr lang="en-US" altLang="en-US" sz="1900" b="1"/>
                <a:t> 46)</a:t>
              </a:r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2644775" y="2749550"/>
              <a:ext cx="1050925" cy="29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MEIOSIS</a:t>
              </a:r>
            </a:p>
          </p:txBody>
        </p:sp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5616575" y="2755900"/>
              <a:ext cx="1800225" cy="29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900" b="1"/>
                <a:t>FERTILIZATION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96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763000" cy="51879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dirty="0"/>
              <a:t>Depending on the type of life cycle, either haploid or diploid cells can divide by mitosis.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However, only diploid cells can undergo meiosis.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The halving and doubling of chromosomes contribute to genetic variation in offspring.</a:t>
            </a:r>
          </a:p>
        </p:txBody>
      </p:sp>
      <p:sp>
        <p:nvSpPr>
          <p:cNvPr id="70659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5-Point Star 1"/>
          <p:cNvSpPr/>
          <p:nvPr/>
        </p:nvSpPr>
        <p:spPr>
          <a:xfrm>
            <a:off x="7620000" y="4191000"/>
            <a:ext cx="1033463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92249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0" dirty="0">
                <a:solidFill>
                  <a:srgbClr val="9D0016"/>
                </a:solidFill>
              </a:rPr>
              <a:t>Chapter 10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/>
              <a:t>Asexual and Sexual Reproduction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38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The difference between asexual and sexual reproduction.</a:t>
            </a:r>
          </a:p>
          <a:p>
            <a:endParaRPr lang="en-US" dirty="0"/>
          </a:p>
          <a:p>
            <a:r>
              <a:rPr lang="en-US" dirty="0"/>
              <a:t>The role of meiosis and fertilization in sexually reproducing organisms.</a:t>
            </a:r>
          </a:p>
          <a:p>
            <a:endParaRPr lang="en-US" dirty="0"/>
          </a:p>
          <a:p>
            <a:r>
              <a:rPr lang="en-US" dirty="0"/>
              <a:t>The importance of homologous chromosomes to meiosis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7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6" y="228600"/>
            <a:ext cx="8920164" cy="141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/>
              <a:t>Genes </a:t>
            </a:r>
            <a:r>
              <a:rPr lang="en-US" altLang="en-US" dirty="0"/>
              <a:t>are the units of heredity and are made up of segments of DNA.</a:t>
            </a:r>
          </a:p>
          <a:p>
            <a:endParaRPr lang="en-US" dirty="0"/>
          </a:p>
        </p:txBody>
      </p:sp>
      <p:pic>
        <p:nvPicPr>
          <p:cNvPr id="2050" name="Picture 2" descr="http://www.bbc.co.uk/staticarchive/678f62dce35d0fc7ef2333d6d3bfbf53744374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14522"/>
            <a:ext cx="6467473" cy="250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20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1173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Each gene has a specific position, or </a:t>
            </a:r>
            <a:r>
              <a:rPr lang="en-US" altLang="en-US" b="1" dirty="0"/>
              <a:t>locus</a:t>
            </a:r>
            <a:r>
              <a:rPr lang="en-US" altLang="en-US" dirty="0"/>
              <a:t>,</a:t>
            </a:r>
            <a:r>
              <a:rPr lang="en-US" altLang="en-US" b="1" dirty="0"/>
              <a:t> </a:t>
            </a:r>
            <a:r>
              <a:rPr lang="en-US" altLang="en-US" dirty="0"/>
              <a:t>on a particular chromosome.</a:t>
            </a:r>
          </a:p>
          <a:p>
            <a:endParaRPr lang="en-US" dirty="0"/>
          </a:p>
        </p:txBody>
      </p:sp>
      <p:pic>
        <p:nvPicPr>
          <p:cNvPr id="1026" name="Picture 2" descr="http://www.k-state.edu/biology/pob/genetics/chrom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60"/>
          <a:stretch/>
        </p:blipFill>
        <p:spPr bwMode="auto">
          <a:xfrm>
            <a:off x="609600" y="1524000"/>
            <a:ext cx="4348163" cy="397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04800" y="1524000"/>
            <a:ext cx="8534400" cy="4669492"/>
            <a:chOff x="304800" y="1524000"/>
            <a:chExt cx="8534400" cy="4669492"/>
          </a:xfrm>
        </p:grpSpPr>
        <p:pic>
          <p:nvPicPr>
            <p:cNvPr id="5" name="Picture 2" descr="http://www.k-state.edu/biology/pob/genetics/chrom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15"/>
            <a:stretch/>
          </p:blipFill>
          <p:spPr bwMode="auto">
            <a:xfrm>
              <a:off x="4729162" y="1524000"/>
              <a:ext cx="3195637" cy="3976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04800" y="5731827"/>
              <a:ext cx="853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/>
                <a:t>Unreplicated</a:t>
              </a:r>
              <a:r>
                <a:rPr lang="en-US" sz="2400" b="1" dirty="0"/>
                <a:t> Chromosome  21             Replicated Chromosome   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16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47" descr="10_02_AsexualRepro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5"/>
          <a:stretch>
            <a:fillRect/>
          </a:stretch>
        </p:blipFill>
        <p:spPr bwMode="auto">
          <a:xfrm>
            <a:off x="1306513" y="587375"/>
            <a:ext cx="652938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48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-1"/>
            <a:ext cx="7848600" cy="58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en-US" sz="2800" dirty="0">
                <a:latin typeface="Times New Roman" pitchFamily="84" charset="0"/>
                <a:ea typeface="ＭＳ Ｐゴシック" pitchFamily="84" charset="-128"/>
              </a:rPr>
              <a:t>    Asexual reproduction results in clones.</a:t>
            </a:r>
          </a:p>
        </p:txBody>
      </p:sp>
      <p:sp>
        <p:nvSpPr>
          <p:cNvPr id="148484" name="Text Box 31"/>
          <p:cNvSpPr txBox="1">
            <a:spLocks noChangeArrowheads="1"/>
          </p:cNvSpPr>
          <p:nvPr/>
        </p:nvSpPr>
        <p:spPr bwMode="auto">
          <a:xfrm>
            <a:off x="1349375" y="5819775"/>
            <a:ext cx="11080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(a) Hydra</a:t>
            </a:r>
          </a:p>
        </p:txBody>
      </p:sp>
      <p:sp>
        <p:nvSpPr>
          <p:cNvPr id="148485" name="Text Box 31"/>
          <p:cNvSpPr txBox="1">
            <a:spLocks noChangeArrowheads="1"/>
          </p:cNvSpPr>
          <p:nvPr/>
        </p:nvSpPr>
        <p:spPr bwMode="auto">
          <a:xfrm>
            <a:off x="4722813" y="5819775"/>
            <a:ext cx="1587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(b) Redwoods</a:t>
            </a:r>
          </a:p>
        </p:txBody>
      </p:sp>
      <p:sp>
        <p:nvSpPr>
          <p:cNvPr id="148486" name="Text Box 31"/>
          <p:cNvSpPr txBox="1">
            <a:spLocks noChangeArrowheads="1"/>
          </p:cNvSpPr>
          <p:nvPr/>
        </p:nvSpPr>
        <p:spPr bwMode="auto">
          <a:xfrm>
            <a:off x="3609975" y="3771900"/>
            <a:ext cx="957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chemeClr val="bg1"/>
                </a:solidFill>
              </a:rPr>
              <a:t>Parent</a:t>
            </a:r>
          </a:p>
        </p:txBody>
      </p:sp>
      <p:sp>
        <p:nvSpPr>
          <p:cNvPr id="148487" name="Text Box 31"/>
          <p:cNvSpPr txBox="1">
            <a:spLocks noChangeArrowheads="1"/>
          </p:cNvSpPr>
          <p:nvPr/>
        </p:nvSpPr>
        <p:spPr bwMode="auto">
          <a:xfrm>
            <a:off x="1860550" y="900113"/>
            <a:ext cx="957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chemeClr val="bg1"/>
                </a:solidFill>
              </a:rPr>
              <a:t>0.5 mm</a:t>
            </a:r>
          </a:p>
        </p:txBody>
      </p:sp>
      <p:sp>
        <p:nvSpPr>
          <p:cNvPr id="148488" name="Text Box 31"/>
          <p:cNvSpPr txBox="1">
            <a:spLocks noChangeArrowheads="1"/>
          </p:cNvSpPr>
          <p:nvPr/>
        </p:nvSpPr>
        <p:spPr bwMode="auto">
          <a:xfrm>
            <a:off x="1447800" y="4203700"/>
            <a:ext cx="5461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chemeClr val="bg1"/>
                </a:solidFill>
              </a:rPr>
              <a:t>Bud</a:t>
            </a:r>
          </a:p>
        </p:txBody>
      </p:sp>
      <p:sp>
        <p:nvSpPr>
          <p:cNvPr id="148489" name="Line 39"/>
          <p:cNvSpPr>
            <a:spLocks noChangeShapeType="1"/>
          </p:cNvSpPr>
          <p:nvPr/>
        </p:nvSpPr>
        <p:spPr bwMode="auto">
          <a:xfrm flipV="1">
            <a:off x="1651000" y="3721100"/>
            <a:ext cx="546100" cy="508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Line 40"/>
          <p:cNvSpPr>
            <a:spLocks noChangeShapeType="1"/>
          </p:cNvSpPr>
          <p:nvPr/>
        </p:nvSpPr>
        <p:spPr bwMode="auto">
          <a:xfrm flipH="1" flipV="1">
            <a:off x="3397250" y="3073400"/>
            <a:ext cx="571500" cy="7239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491" name="Group 44"/>
          <p:cNvGrpSpPr>
            <a:grpSpLocks/>
          </p:cNvGrpSpPr>
          <p:nvPr/>
        </p:nvGrpSpPr>
        <p:grpSpPr bwMode="auto">
          <a:xfrm>
            <a:off x="1511300" y="762000"/>
            <a:ext cx="1479550" cy="165100"/>
            <a:chOff x="952" y="480"/>
            <a:chExt cx="932" cy="104"/>
          </a:xfrm>
        </p:grpSpPr>
        <p:sp>
          <p:nvSpPr>
            <p:cNvPr id="148492" name="Line 41"/>
            <p:cNvSpPr>
              <a:spLocks noChangeShapeType="1"/>
            </p:cNvSpPr>
            <p:nvPr/>
          </p:nvSpPr>
          <p:spPr bwMode="auto">
            <a:xfrm>
              <a:off x="952" y="480"/>
              <a:ext cx="0" cy="10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493" name="Line 42"/>
            <p:cNvSpPr>
              <a:spLocks noChangeShapeType="1"/>
            </p:cNvSpPr>
            <p:nvPr/>
          </p:nvSpPr>
          <p:spPr bwMode="auto">
            <a:xfrm>
              <a:off x="1884" y="480"/>
              <a:ext cx="0" cy="10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494" name="Line 43"/>
            <p:cNvSpPr>
              <a:spLocks noChangeShapeType="1"/>
            </p:cNvSpPr>
            <p:nvPr/>
          </p:nvSpPr>
          <p:spPr bwMode="auto">
            <a:xfrm>
              <a:off x="952" y="528"/>
              <a:ext cx="92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495" name="Line 45"/>
          <p:cNvSpPr>
            <a:spLocks noChangeShapeType="1"/>
          </p:cNvSpPr>
          <p:nvPr/>
        </p:nvSpPr>
        <p:spPr bwMode="auto">
          <a:xfrm flipV="1">
            <a:off x="1651000" y="3721100"/>
            <a:ext cx="54610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Line 46"/>
          <p:cNvSpPr>
            <a:spLocks noChangeShapeType="1"/>
          </p:cNvSpPr>
          <p:nvPr/>
        </p:nvSpPr>
        <p:spPr bwMode="auto">
          <a:xfrm flipH="1" flipV="1">
            <a:off x="3394075" y="3070225"/>
            <a:ext cx="57150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775700" cy="51371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/>
              <a:t>In </a:t>
            </a:r>
            <a:r>
              <a:rPr lang="en-US" altLang="en-US" b="1" dirty="0"/>
              <a:t>sexual reproduction</a:t>
            </a:r>
            <a:r>
              <a:rPr lang="en-US" altLang="en-US" dirty="0"/>
              <a:t>, two parents give rise to offspring that have unique combinations of genes inherited from the two parents</a:t>
            </a:r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http://www.genomicseducation.ca/prenatal_case/images/chromosomes-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56" y="3157422"/>
            <a:ext cx="4760913" cy="339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83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1" descr="10_03bKaryotypeTechnique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11" b="2893"/>
          <a:stretch/>
        </p:blipFill>
        <p:spPr bwMode="auto">
          <a:xfrm>
            <a:off x="333831" y="390525"/>
            <a:ext cx="832076" cy="639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722" name="Picture 51" descr="10_03bKaryotypeTechnique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7" b="2893"/>
          <a:stretch/>
        </p:blipFill>
        <p:spPr bwMode="auto">
          <a:xfrm>
            <a:off x="1603374" y="381000"/>
            <a:ext cx="6934201" cy="639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10.3b</a:t>
            </a:r>
          </a:p>
        </p:txBody>
      </p:sp>
      <p:sp>
        <p:nvSpPr>
          <p:cNvPr id="158724" name="Text Box 31"/>
          <p:cNvSpPr txBox="1">
            <a:spLocks noChangeArrowheads="1"/>
          </p:cNvSpPr>
          <p:nvPr/>
        </p:nvSpPr>
        <p:spPr bwMode="auto">
          <a:xfrm rot="5400000">
            <a:off x="7974013" y="4518025"/>
            <a:ext cx="1603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>
                <a:solidFill>
                  <a:srgbClr val="AC101C"/>
                </a:solidFill>
              </a:rPr>
              <a:t>Karyotype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25475" y="733425"/>
            <a:ext cx="3921125" cy="3949700"/>
            <a:chOff x="625475" y="733425"/>
            <a:chExt cx="3921125" cy="3949700"/>
          </a:xfrm>
        </p:grpSpPr>
        <p:sp>
          <p:nvSpPr>
            <p:cNvPr id="158725" name="Text Box 31"/>
            <p:cNvSpPr txBox="1">
              <a:spLocks noChangeArrowheads="1"/>
            </p:cNvSpPr>
            <p:nvPr/>
          </p:nvSpPr>
          <p:spPr bwMode="auto">
            <a:xfrm>
              <a:off x="625475" y="733425"/>
              <a:ext cx="392112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b="1" dirty="0"/>
                <a:t>Pair of homologous</a:t>
              </a:r>
            </a:p>
            <a:p>
              <a:pPr>
                <a:lnSpc>
                  <a:spcPct val="90000"/>
                </a:lnSpc>
              </a:pPr>
              <a:r>
                <a:rPr lang="en-US" altLang="en-US" b="1" dirty="0"/>
                <a:t>duplicated chromosomes</a:t>
              </a:r>
            </a:p>
          </p:txBody>
        </p:sp>
        <p:sp>
          <p:nvSpPr>
            <p:cNvPr id="158727" name="Text Box 31"/>
            <p:cNvSpPr txBox="1">
              <a:spLocks noChangeArrowheads="1"/>
            </p:cNvSpPr>
            <p:nvPr/>
          </p:nvSpPr>
          <p:spPr bwMode="auto">
            <a:xfrm>
              <a:off x="1127125" y="4029075"/>
              <a:ext cx="1841500" cy="654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b="1" dirty="0"/>
                <a:t>Sister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b="1" dirty="0"/>
                <a:t>chromatids</a:t>
              </a:r>
            </a:p>
          </p:txBody>
        </p:sp>
        <p:grpSp>
          <p:nvGrpSpPr>
            <p:cNvPr id="158736" name="Group 47"/>
            <p:cNvGrpSpPr>
              <a:grpSpLocks/>
            </p:cNvGrpSpPr>
            <p:nvPr/>
          </p:nvGrpSpPr>
          <p:grpSpPr bwMode="auto">
            <a:xfrm>
              <a:off x="1758950" y="3587750"/>
              <a:ext cx="231775" cy="466725"/>
              <a:chOff x="1108" y="2180"/>
              <a:chExt cx="146" cy="294"/>
            </a:xfrm>
          </p:grpSpPr>
          <p:sp>
            <p:nvSpPr>
              <p:cNvPr id="158737" name="Line 41"/>
              <p:cNvSpPr>
                <a:spLocks noChangeShapeType="1"/>
              </p:cNvSpPr>
              <p:nvPr/>
            </p:nvSpPr>
            <p:spPr bwMode="auto">
              <a:xfrm>
                <a:off x="1108" y="2204"/>
                <a:ext cx="146" cy="2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738" name="Line 42"/>
              <p:cNvSpPr>
                <a:spLocks noChangeShapeType="1"/>
              </p:cNvSpPr>
              <p:nvPr/>
            </p:nvSpPr>
            <p:spPr bwMode="auto">
              <a:xfrm>
                <a:off x="1170" y="2180"/>
                <a:ext cx="8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3" name="Picture 6" descr="http://www.genomicseducation.ca/prenatal_case/images/chromosomes-4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7" t="50000" r="33646"/>
          <a:stretch/>
        </p:blipFill>
        <p:spPr bwMode="auto">
          <a:xfrm>
            <a:off x="6357256" y="1143000"/>
            <a:ext cx="974271" cy="103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4666192"/>
            <a:ext cx="396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/>
              <a:t>Chromosomes in a homologous pair are the same length and shape and carry genes controlling the same inherited characters.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410200" y="144479"/>
            <a:ext cx="2895600" cy="2614596"/>
            <a:chOff x="5410200" y="144479"/>
            <a:chExt cx="2895600" cy="2614596"/>
          </a:xfrm>
        </p:grpSpPr>
        <p:pic>
          <p:nvPicPr>
            <p:cNvPr id="17" name="Picture 6" descr="http://www.genomicseducation.ca/prenatal_case/images/chromosomes-4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144479"/>
              <a:ext cx="2895600" cy="2065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H="1">
              <a:off x="5410200" y="1295400"/>
              <a:ext cx="609600" cy="125095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5781675" y="1100939"/>
              <a:ext cx="1533525" cy="165813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06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267" y="6364069"/>
            <a:ext cx="90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Girl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6067" y="6210236"/>
            <a:ext cx="90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Boy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3063164"/>
            <a:ext cx="9256713" cy="3320366"/>
            <a:chOff x="0" y="2894167"/>
            <a:chExt cx="9256713" cy="3320366"/>
          </a:xfrm>
        </p:grpSpPr>
        <p:pic>
          <p:nvPicPr>
            <p:cNvPr id="7" name="Picture 6" descr="http://www.genomicseducation.ca/prenatal_case/images/chromosomes-4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51"/>
            <a:stretch/>
          </p:blipFill>
          <p:spPr bwMode="auto">
            <a:xfrm>
              <a:off x="0" y="3048000"/>
              <a:ext cx="4760913" cy="3166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838201" y="3725333"/>
              <a:ext cx="450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X</a:t>
              </a:r>
            </a:p>
          </p:txBody>
        </p:sp>
        <p:pic>
          <p:nvPicPr>
            <p:cNvPr id="12" name="Picture 11" descr="http://www.genomicseducation.ca/prenatal_case/images/chromosomes-4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51"/>
            <a:stretch/>
          </p:blipFill>
          <p:spPr bwMode="auto">
            <a:xfrm>
              <a:off x="4495800" y="2894167"/>
              <a:ext cx="4760913" cy="3166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334001" y="3571500"/>
              <a:ext cx="450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X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00400" y="3860463"/>
            <a:ext cx="45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7789" y="5350597"/>
            <a:ext cx="675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03589" y="5196764"/>
            <a:ext cx="675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3706630"/>
            <a:ext cx="45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-29222"/>
            <a:ext cx="8991601" cy="6026150"/>
          </a:xfrm>
        </p:spPr>
        <p:txBody>
          <a:bodyPr lIns="91440" tIns="45720" rIns="91440" bIns="45720">
            <a:normAutofit/>
          </a:bodyPr>
          <a:lstStyle/>
          <a:p>
            <a:pPr marL="292100" indent="-292100"/>
            <a:r>
              <a:rPr lang="en-US" altLang="en-US" sz="3000" dirty="0"/>
              <a:t>The </a:t>
            </a:r>
            <a:r>
              <a:rPr lang="en-US" altLang="en-US" sz="3000" b="1" dirty="0"/>
              <a:t>sex chromosomes</a:t>
            </a:r>
            <a:r>
              <a:rPr lang="en-US" altLang="en-US" sz="3000" dirty="0"/>
              <a:t>,</a:t>
            </a:r>
            <a:r>
              <a:rPr lang="en-US" altLang="en-US" sz="3000" b="1" dirty="0"/>
              <a:t> </a:t>
            </a:r>
            <a:r>
              <a:rPr lang="en-US" altLang="en-US" sz="3000" dirty="0"/>
              <a:t>which determine the</a:t>
            </a:r>
            <a:r>
              <a:rPr lang="en-US" altLang="en-US" sz="3000" b="1" dirty="0"/>
              <a:t> </a:t>
            </a:r>
            <a:r>
              <a:rPr lang="en-US" altLang="en-US" sz="3000" dirty="0"/>
              <a:t>sex</a:t>
            </a:r>
            <a:r>
              <a:rPr lang="en-US" altLang="en-US" sz="3000" b="1" dirty="0"/>
              <a:t> </a:t>
            </a:r>
            <a:r>
              <a:rPr lang="en-US" altLang="en-US" sz="3000" dirty="0"/>
              <a:t>of the individual,</a:t>
            </a:r>
            <a:r>
              <a:rPr lang="en-US" altLang="en-US" sz="3000" b="1" dirty="0"/>
              <a:t> </a:t>
            </a:r>
            <a:r>
              <a:rPr lang="en-US" altLang="en-US" sz="3000" dirty="0"/>
              <a:t>are called X and Y.</a:t>
            </a:r>
          </a:p>
          <a:p>
            <a:pPr marL="292100" indent="-292100" eaLnBrk="1" hangingPunct="1"/>
            <a:r>
              <a:rPr lang="en-US" altLang="en-US" sz="3000" dirty="0"/>
              <a:t>In an unfertilized egg (ovum), the sex chromosome </a:t>
            </a:r>
            <a:br>
              <a:rPr lang="en-US" altLang="en-US" sz="3000" dirty="0"/>
            </a:br>
            <a:r>
              <a:rPr lang="en-US" altLang="en-US" sz="3000" dirty="0"/>
              <a:t>is X.</a:t>
            </a:r>
          </a:p>
          <a:p>
            <a:pPr marL="292100" indent="-292100" eaLnBrk="1" hangingPunct="1"/>
            <a:r>
              <a:rPr lang="en-US" altLang="en-US" sz="3000" dirty="0"/>
              <a:t>In a sperm cell, the sex chromosome may be either X or Y.</a:t>
            </a:r>
          </a:p>
        </p:txBody>
      </p:sp>
    </p:spTree>
    <p:extLst>
      <p:ext uri="{BB962C8B-B14F-4D97-AF65-F5344CB8AC3E}">
        <p14:creationId xmlns:p14="http://schemas.microsoft.com/office/powerpoint/2010/main" val="27642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0" grpId="0"/>
      <p:bldP spid="11" grpId="0"/>
      <p:bldP spid="16" grpId="0"/>
      <p:bldP spid="15" grpId="0"/>
      <p:bldP spid="4608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851</Words>
  <Application>Microsoft Office PowerPoint</Application>
  <PresentationFormat>On-screen Show (4:3)</PresentationFormat>
  <Paragraphs>138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PowerPoint Presentation</vt:lpstr>
      <vt:lpstr>You Must Know</vt:lpstr>
      <vt:lpstr>PowerPoint Presentation</vt:lpstr>
      <vt:lpstr>PowerPoint Presentation</vt:lpstr>
      <vt:lpstr>    Asexual reproduction results in clones.</vt:lpstr>
      <vt:lpstr>PowerPoint Presentation</vt:lpstr>
      <vt:lpstr>Figure 10.3b</vt:lpstr>
      <vt:lpstr>PowerPoint Presentation</vt:lpstr>
      <vt:lpstr>PowerPoint Presentation</vt:lpstr>
      <vt:lpstr>Figure 10.4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68</cp:revision>
  <dcterms:created xsi:type="dcterms:W3CDTF">2014-12-03T22:46:44Z</dcterms:created>
  <dcterms:modified xsi:type="dcterms:W3CDTF">2019-12-03T13:24:55Z</dcterms:modified>
</cp:coreProperties>
</file>