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handoutMasterIdLst>
    <p:handoutMasterId r:id="rId7"/>
  </p:handoutMasterIdLst>
  <p:sldIdLst>
    <p:sldId id="263" r:id="rId2"/>
    <p:sldId id="266" r:id="rId3"/>
    <p:sldId id="267" r:id="rId4"/>
    <p:sldId id="259"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225" autoAdjust="0"/>
  </p:normalViewPr>
  <p:slideViewPr>
    <p:cSldViewPr>
      <p:cViewPr varScale="1">
        <p:scale>
          <a:sx n="59" d="100"/>
          <a:sy n="59" d="100"/>
        </p:scale>
        <p:origin x="2146"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2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266"/>
          </a:xfrm>
          <a:prstGeom prst="rect">
            <a:avLst/>
          </a:prstGeom>
        </p:spPr>
        <p:txBody>
          <a:bodyPr vert="horz" lIns="91440" tIns="45720" rIns="91440" bIns="45720" rtlCol="0"/>
          <a:lstStyle>
            <a:lvl1pPr algn="r">
              <a:defRPr sz="1200"/>
            </a:lvl1pPr>
          </a:lstStyle>
          <a:p>
            <a:fld id="{510EEEF8-C4CC-48B3-B559-F0BE158D0EBC}" type="datetimeFigureOut">
              <a:rPr lang="en-US" smtClean="0"/>
              <a:t>11/18/2019</a:t>
            </a:fld>
            <a:endParaRPr lang="en-US"/>
          </a:p>
        </p:txBody>
      </p:sp>
      <p:sp>
        <p:nvSpPr>
          <p:cNvPr id="4" name="Footer Placeholder 3"/>
          <p:cNvSpPr>
            <a:spLocks noGrp="1"/>
          </p:cNvSpPr>
          <p:nvPr>
            <p:ph type="ftr" sz="quarter" idx="2"/>
          </p:nvPr>
        </p:nvSpPr>
        <p:spPr>
          <a:xfrm>
            <a:off x="0" y="8830552"/>
            <a:ext cx="3037840" cy="46426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552"/>
            <a:ext cx="3037840" cy="464265"/>
          </a:xfrm>
          <a:prstGeom prst="rect">
            <a:avLst/>
          </a:prstGeom>
        </p:spPr>
        <p:txBody>
          <a:bodyPr vert="horz" lIns="91440" tIns="45720" rIns="91440" bIns="45720" rtlCol="0" anchor="b"/>
          <a:lstStyle>
            <a:lvl1pPr algn="r">
              <a:defRPr sz="1200"/>
            </a:lvl1pPr>
          </a:lstStyle>
          <a:p>
            <a:fld id="{41001447-35DF-43EE-A701-0D9DF3C6A5F9}" type="slidenum">
              <a:rPr lang="en-US" smtClean="0"/>
              <a:t>‹#›</a:t>
            </a:fld>
            <a:endParaRPr lang="en-US"/>
          </a:p>
        </p:txBody>
      </p:sp>
    </p:spTree>
    <p:extLst>
      <p:ext uri="{BB962C8B-B14F-4D97-AF65-F5344CB8AC3E}">
        <p14:creationId xmlns:p14="http://schemas.microsoft.com/office/powerpoint/2010/main" val="4180169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2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266"/>
          </a:xfrm>
          <a:prstGeom prst="rect">
            <a:avLst/>
          </a:prstGeom>
        </p:spPr>
        <p:txBody>
          <a:bodyPr vert="horz" lIns="91440" tIns="45720" rIns="91440" bIns="45720" rtlCol="0"/>
          <a:lstStyle>
            <a:lvl1pPr algn="r">
              <a:defRPr sz="1200"/>
            </a:lvl1pPr>
          </a:lstStyle>
          <a:p>
            <a:fld id="{D353D756-FF09-431D-AD87-74B3E8F51AAD}" type="datetimeFigureOut">
              <a:rPr lang="en-US" smtClean="0"/>
              <a:t>11/18/2019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6068"/>
            <a:ext cx="5608320" cy="418314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551"/>
            <a:ext cx="3037840" cy="46426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30551"/>
            <a:ext cx="3037840" cy="464265"/>
          </a:xfrm>
          <a:prstGeom prst="rect">
            <a:avLst/>
          </a:prstGeom>
        </p:spPr>
        <p:txBody>
          <a:bodyPr vert="horz" lIns="91440" tIns="45720" rIns="91440" bIns="45720" rtlCol="0" anchor="b"/>
          <a:lstStyle>
            <a:lvl1pPr algn="r">
              <a:defRPr sz="1200"/>
            </a:lvl1pPr>
          </a:lstStyle>
          <a:p>
            <a:fld id="{E35B6E75-A893-49EA-87B0-B4C943A3F145}" type="slidenum">
              <a:rPr lang="en-US" smtClean="0"/>
              <a:t>‹#›</a:t>
            </a:fld>
            <a:endParaRPr lang="en-US"/>
          </a:p>
        </p:txBody>
      </p:sp>
    </p:spTree>
    <p:extLst>
      <p:ext uri="{BB962C8B-B14F-4D97-AF65-F5344CB8AC3E}">
        <p14:creationId xmlns:p14="http://schemas.microsoft.com/office/powerpoint/2010/main" val="896316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5B6E75-A893-49EA-87B0-B4C943A3F145}" type="slidenum">
              <a:rPr lang="en-US" smtClean="0"/>
              <a:t>1</a:t>
            </a:fld>
            <a:endParaRPr lang="en-US"/>
          </a:p>
        </p:txBody>
      </p:sp>
    </p:spTree>
    <p:extLst>
      <p:ext uri="{BB962C8B-B14F-4D97-AF65-F5344CB8AC3E}">
        <p14:creationId xmlns:p14="http://schemas.microsoft.com/office/powerpoint/2010/main" val="2062103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5B6E75-A893-49EA-87B0-B4C943A3F145}" type="slidenum">
              <a:rPr lang="en-US" smtClean="0"/>
              <a:t>2</a:t>
            </a:fld>
            <a:endParaRPr lang="en-US"/>
          </a:p>
        </p:txBody>
      </p:sp>
    </p:spTree>
    <p:extLst>
      <p:ext uri="{BB962C8B-B14F-4D97-AF65-F5344CB8AC3E}">
        <p14:creationId xmlns:p14="http://schemas.microsoft.com/office/powerpoint/2010/main" val="736575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5B6E75-A893-49EA-87B0-B4C943A3F145}" type="slidenum">
              <a:rPr lang="en-US" smtClean="0"/>
              <a:t>3</a:t>
            </a:fld>
            <a:endParaRPr lang="en-US"/>
          </a:p>
        </p:txBody>
      </p:sp>
    </p:spTree>
    <p:extLst>
      <p:ext uri="{BB962C8B-B14F-4D97-AF65-F5344CB8AC3E}">
        <p14:creationId xmlns:p14="http://schemas.microsoft.com/office/powerpoint/2010/main" val="1432797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5B6E75-A893-49EA-87B0-B4C943A3F145}" type="slidenum">
              <a:rPr lang="en-US" smtClean="0"/>
              <a:t>4</a:t>
            </a:fld>
            <a:endParaRPr lang="en-US"/>
          </a:p>
        </p:txBody>
      </p:sp>
    </p:spTree>
    <p:extLst>
      <p:ext uri="{BB962C8B-B14F-4D97-AF65-F5344CB8AC3E}">
        <p14:creationId xmlns:p14="http://schemas.microsoft.com/office/powerpoint/2010/main" val="593687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EAEFE5B6-7658-4AD1-95FE-6A6F9DB40F9B}" type="datetimeFigureOut">
              <a:rPr lang="en-US" smtClean="0"/>
              <a:t>11/18/2019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DF78DAA-4A27-4753-A06D-D945B19C5F0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AEFE5B6-7658-4AD1-95FE-6A6F9DB40F9B}"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78DAA-4A27-4753-A06D-D945B19C5F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AEFE5B6-7658-4AD1-95FE-6A6F9DB40F9B}"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78DAA-4A27-4753-A06D-D945B19C5F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EAEFE5B6-7658-4AD1-95FE-6A6F9DB40F9B}" type="datetimeFigureOut">
              <a:rPr lang="en-US" smtClean="0"/>
              <a:t>11/18/2019</a:t>
            </a:fld>
            <a:endParaRPr lang="en-US"/>
          </a:p>
        </p:txBody>
      </p:sp>
      <p:sp>
        <p:nvSpPr>
          <p:cNvPr id="9" name="Slide Number Placeholder 8"/>
          <p:cNvSpPr>
            <a:spLocks noGrp="1"/>
          </p:cNvSpPr>
          <p:nvPr>
            <p:ph type="sldNum" sz="quarter" idx="15"/>
          </p:nvPr>
        </p:nvSpPr>
        <p:spPr/>
        <p:txBody>
          <a:bodyPr rtlCol="0"/>
          <a:lstStyle/>
          <a:p>
            <a:fld id="{ADF78DAA-4A27-4753-A06D-D945B19C5F09}"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AEFE5B6-7658-4AD1-95FE-6A6F9DB40F9B}" type="datetimeFigureOut">
              <a:rPr lang="en-US" smtClean="0"/>
              <a:t>11/18/2019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DF78DAA-4A27-4753-A06D-D945B19C5F0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EAEFE5B6-7658-4AD1-95FE-6A6F9DB40F9B}"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F78DAA-4A27-4753-A06D-D945B19C5F09}"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EAEFE5B6-7658-4AD1-95FE-6A6F9DB40F9B}" type="datetimeFigureOut">
              <a:rPr lang="en-US" smtClean="0"/>
              <a:t>11/18/2019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F78DAA-4A27-4753-A06D-D945B19C5F09}"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EAEFE5B6-7658-4AD1-95FE-6A6F9DB40F9B}" type="datetimeFigureOut">
              <a:rPr lang="en-US" smtClean="0"/>
              <a:t>11/18/2019</a:t>
            </a:fld>
            <a:endParaRPr lang="en-US"/>
          </a:p>
        </p:txBody>
      </p:sp>
      <p:sp>
        <p:nvSpPr>
          <p:cNvPr id="7" name="Slide Number Placeholder 6"/>
          <p:cNvSpPr>
            <a:spLocks noGrp="1"/>
          </p:cNvSpPr>
          <p:nvPr>
            <p:ph type="sldNum" sz="quarter" idx="11"/>
          </p:nvPr>
        </p:nvSpPr>
        <p:spPr/>
        <p:txBody>
          <a:bodyPr rtlCol="0"/>
          <a:lstStyle/>
          <a:p>
            <a:fld id="{ADF78DAA-4A27-4753-A06D-D945B19C5F09}"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EFE5B6-7658-4AD1-95FE-6A6F9DB40F9B}" type="datetimeFigureOut">
              <a:rPr lang="en-US" smtClean="0"/>
              <a:t>11/18/2019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F78DAA-4A27-4753-A06D-D945B19C5F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EAEFE5B6-7658-4AD1-95FE-6A6F9DB40F9B}" type="datetimeFigureOut">
              <a:rPr lang="en-US" smtClean="0"/>
              <a:t>11/18/2019</a:t>
            </a:fld>
            <a:endParaRPr lang="en-US"/>
          </a:p>
        </p:txBody>
      </p:sp>
      <p:sp>
        <p:nvSpPr>
          <p:cNvPr id="22" name="Slide Number Placeholder 21"/>
          <p:cNvSpPr>
            <a:spLocks noGrp="1"/>
          </p:cNvSpPr>
          <p:nvPr>
            <p:ph type="sldNum" sz="quarter" idx="15"/>
          </p:nvPr>
        </p:nvSpPr>
        <p:spPr/>
        <p:txBody>
          <a:bodyPr rtlCol="0"/>
          <a:lstStyle/>
          <a:p>
            <a:fld id="{ADF78DAA-4A27-4753-A06D-D945B19C5F09}"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AEFE5B6-7658-4AD1-95FE-6A6F9DB40F9B}" type="datetimeFigureOut">
              <a:rPr lang="en-US" smtClean="0"/>
              <a:t>11/18/2019</a:t>
            </a:fld>
            <a:endParaRPr lang="en-US"/>
          </a:p>
        </p:txBody>
      </p:sp>
      <p:sp>
        <p:nvSpPr>
          <p:cNvPr id="18" name="Slide Number Placeholder 17"/>
          <p:cNvSpPr>
            <a:spLocks noGrp="1"/>
          </p:cNvSpPr>
          <p:nvPr>
            <p:ph type="sldNum" sz="quarter" idx="11"/>
          </p:nvPr>
        </p:nvSpPr>
        <p:spPr/>
        <p:txBody>
          <a:bodyPr rtlCol="0"/>
          <a:lstStyle/>
          <a:p>
            <a:fld id="{ADF78DAA-4A27-4753-A06D-D945B19C5F09}"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AEFE5B6-7658-4AD1-95FE-6A6F9DB40F9B}" type="datetimeFigureOut">
              <a:rPr lang="en-US" smtClean="0"/>
              <a:t>11/18/2019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DF78DAA-4A27-4753-A06D-D945B19C5F0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382000" cy="2819400"/>
          </a:xfrm>
        </p:spPr>
        <p:txBody>
          <a:bodyPr>
            <a:noAutofit/>
          </a:bodyPr>
          <a:lstStyle/>
          <a:p>
            <a:pPr marL="0" indent="0">
              <a:buNone/>
            </a:pPr>
            <a:r>
              <a:rPr lang="en-US" sz="4000" dirty="0"/>
              <a:t>Do English ivy leaves grown in the shade have a larger surface area than English ivy leaves grown in the sun?</a:t>
            </a:r>
          </a:p>
        </p:txBody>
      </p:sp>
    </p:spTree>
    <p:extLst>
      <p:ext uri="{BB962C8B-B14F-4D97-AF65-F5344CB8AC3E}">
        <p14:creationId xmlns:p14="http://schemas.microsoft.com/office/powerpoint/2010/main" val="3377341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31135"/>
            <a:ext cx="7467600" cy="1905000"/>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Font typeface="Wingdings"/>
              <a:buNone/>
            </a:pPr>
            <a:r>
              <a:rPr lang="en-US" sz="2800" b="1" dirty="0">
                <a:solidFill>
                  <a:srgbClr val="0070C0"/>
                </a:solidFill>
              </a:rPr>
              <a:t>. </a:t>
            </a:r>
          </a:p>
        </p:txBody>
      </p:sp>
      <p:sp>
        <p:nvSpPr>
          <p:cNvPr id="2" name="Rectangle 1">
            <a:extLst>
              <a:ext uri="{FF2B5EF4-FFF2-40B4-BE49-F238E27FC236}">
                <a16:creationId xmlns:a16="http://schemas.microsoft.com/office/drawing/2014/main" id="{63BAE43D-289A-4A6E-B389-F661632431F6}"/>
              </a:ext>
            </a:extLst>
          </p:cNvPr>
          <p:cNvSpPr/>
          <p:nvPr/>
        </p:nvSpPr>
        <p:spPr>
          <a:xfrm>
            <a:off x="380999" y="0"/>
            <a:ext cx="4114801" cy="5909310"/>
          </a:xfrm>
          <a:prstGeom prst="rect">
            <a:avLst/>
          </a:prstGeom>
        </p:spPr>
        <p:txBody>
          <a:bodyPr wrap="square">
            <a:spAutoFit/>
          </a:bodyPr>
          <a:lstStyle/>
          <a:p>
            <a:pPr lvl="0">
              <a:defRPr/>
            </a:pPr>
            <a:r>
              <a:rPr lang="en-US" dirty="0"/>
              <a:t>The data show that the surface area of leaves grown in the shade are significantly larger than leaves grown in the sun.  The mean width of shade grown leaves was 7.5 cm while the mean width of sun grown leaves was only 6 cm.  It is evident from the graph that the error bars, representing ±2SE  from the mean, for the shady leaf bar do not overlap with the error bars for the sunny leaf bar. Therefore, researchers can be 95% confident that mean surface area of shade grown leaves is in fact larger that the surface area of the sun grown leaves.  This makes sense because leaves grown in the shade get less sun and therefore would need to be larger to get enough energy to produce the carbohydrates the plant needs.</a:t>
            </a:r>
          </a:p>
        </p:txBody>
      </p:sp>
      <p:pic>
        <p:nvPicPr>
          <p:cNvPr id="4" name="Picture 3">
            <a:extLst>
              <a:ext uri="{FF2B5EF4-FFF2-40B4-BE49-F238E27FC236}">
                <a16:creationId xmlns:a16="http://schemas.microsoft.com/office/drawing/2014/main" id="{EA6CBD3B-B2DA-4435-BA8D-63B00DC0154D}"/>
              </a:ext>
            </a:extLst>
          </p:cNvPr>
          <p:cNvPicPr>
            <a:picLocks noChangeAspect="1"/>
          </p:cNvPicPr>
          <p:nvPr/>
        </p:nvPicPr>
        <p:blipFill rotWithShape="1">
          <a:blip r:embed="rId3"/>
          <a:srcRect l="5369" r="17922"/>
          <a:stretch/>
        </p:blipFill>
        <p:spPr>
          <a:xfrm>
            <a:off x="4495800" y="224170"/>
            <a:ext cx="4191000" cy="3886200"/>
          </a:xfrm>
          <a:prstGeom prst="rect">
            <a:avLst/>
          </a:prstGeom>
        </p:spPr>
      </p:pic>
      <p:sp>
        <p:nvSpPr>
          <p:cNvPr id="3" name="TextBox 2">
            <a:extLst>
              <a:ext uri="{FF2B5EF4-FFF2-40B4-BE49-F238E27FC236}">
                <a16:creationId xmlns:a16="http://schemas.microsoft.com/office/drawing/2014/main" id="{BFDAEB35-7F49-4EA6-BB0E-61FB6E101F36}"/>
              </a:ext>
            </a:extLst>
          </p:cNvPr>
          <p:cNvSpPr txBox="1"/>
          <p:nvPr/>
        </p:nvSpPr>
        <p:spPr>
          <a:xfrm>
            <a:off x="5181600" y="4267200"/>
            <a:ext cx="3124200" cy="2308324"/>
          </a:xfrm>
          <a:prstGeom prst="rect">
            <a:avLst/>
          </a:prstGeom>
          <a:noFill/>
        </p:spPr>
        <p:txBody>
          <a:bodyPr wrap="square" rtlCol="0">
            <a:spAutoFit/>
          </a:bodyPr>
          <a:lstStyle/>
          <a:p>
            <a:r>
              <a:rPr lang="en-US" sz="2400" dirty="0">
                <a:solidFill>
                  <a:srgbClr val="FF0000"/>
                </a:solidFill>
                <a:effectLst>
                  <a:outerShdw blurRad="38100" dist="38100" dir="2700000" algn="tl">
                    <a:srgbClr val="000000">
                      <a:alpha val="43137"/>
                    </a:srgbClr>
                  </a:outerShdw>
                </a:effectLst>
              </a:rPr>
              <a:t>Warning:  There are things needed for the results section of the Floating Disk Lab that are not included here. </a:t>
            </a:r>
          </a:p>
        </p:txBody>
      </p:sp>
    </p:spTree>
    <p:extLst>
      <p:ext uri="{BB962C8B-B14F-4D97-AF65-F5344CB8AC3E}">
        <p14:creationId xmlns:p14="http://schemas.microsoft.com/office/powerpoint/2010/main" val="2961540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31135"/>
            <a:ext cx="7467600" cy="1905000"/>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Font typeface="Wingdings"/>
              <a:buNone/>
            </a:pPr>
            <a:r>
              <a:rPr lang="en-US" sz="2800" b="1" dirty="0">
                <a:solidFill>
                  <a:srgbClr val="0070C0"/>
                </a:solidFill>
              </a:rPr>
              <a:t>. </a:t>
            </a:r>
          </a:p>
        </p:txBody>
      </p:sp>
      <p:sp>
        <p:nvSpPr>
          <p:cNvPr id="2" name="Rectangle 1">
            <a:extLst>
              <a:ext uri="{FF2B5EF4-FFF2-40B4-BE49-F238E27FC236}">
                <a16:creationId xmlns:a16="http://schemas.microsoft.com/office/drawing/2014/main" id="{63BAE43D-289A-4A6E-B389-F661632431F6}"/>
              </a:ext>
            </a:extLst>
          </p:cNvPr>
          <p:cNvSpPr/>
          <p:nvPr/>
        </p:nvSpPr>
        <p:spPr>
          <a:xfrm>
            <a:off x="380999" y="0"/>
            <a:ext cx="4114801" cy="6740307"/>
          </a:xfrm>
          <a:prstGeom prst="rect">
            <a:avLst/>
          </a:prstGeom>
        </p:spPr>
        <p:txBody>
          <a:bodyPr wrap="square">
            <a:spAutoFit/>
          </a:bodyPr>
          <a:lstStyle/>
          <a:p>
            <a:pPr lvl="0">
              <a:defRPr/>
            </a:pPr>
            <a:r>
              <a:rPr lang="en-US" dirty="0"/>
              <a:t>The data do not show that the surface area of leaves grown in the shade are significantly larger than leaves grown in the sun.  The mean width of shade grown leaves was 7.5 cm while the mean width of sun grown leaves was only 6 cm.  However, the error bars, representing ±2SE  from the mean, for the shady leaf bar overlap with the error bars for the sunny leaf bar. Therefore, researchers can not be confident that mean surface area of shade grown leaves is in fact larger that the surface area of the sun grown leaves.  This is surprising because leaves grown in the shade get less sun and therefore would need to be larger to get enough energy to produce the carbohydrates the plant needs.  There might be other factors not considered in this study that are influencing the surface area of the leaves.</a:t>
            </a:r>
          </a:p>
        </p:txBody>
      </p:sp>
      <p:pic>
        <p:nvPicPr>
          <p:cNvPr id="4" name="Picture 3">
            <a:extLst>
              <a:ext uri="{FF2B5EF4-FFF2-40B4-BE49-F238E27FC236}">
                <a16:creationId xmlns:a16="http://schemas.microsoft.com/office/drawing/2014/main" id="{EA6CBD3B-B2DA-4435-BA8D-63B00DC0154D}"/>
              </a:ext>
            </a:extLst>
          </p:cNvPr>
          <p:cNvPicPr>
            <a:picLocks noChangeAspect="1"/>
          </p:cNvPicPr>
          <p:nvPr/>
        </p:nvPicPr>
        <p:blipFill rotWithShape="1">
          <a:blip r:embed="rId3"/>
          <a:srcRect l="5369" r="17922"/>
          <a:stretch/>
        </p:blipFill>
        <p:spPr>
          <a:xfrm>
            <a:off x="4495800" y="224170"/>
            <a:ext cx="4191000" cy="3886200"/>
          </a:xfrm>
          <a:prstGeom prst="rect">
            <a:avLst/>
          </a:prstGeom>
        </p:spPr>
      </p:pic>
      <p:grpSp>
        <p:nvGrpSpPr>
          <p:cNvPr id="10" name="Group 9">
            <a:extLst>
              <a:ext uri="{FF2B5EF4-FFF2-40B4-BE49-F238E27FC236}">
                <a16:creationId xmlns:a16="http://schemas.microsoft.com/office/drawing/2014/main" id="{8345FD09-3CD6-4530-A5DB-D5A48E25FFF8}"/>
              </a:ext>
            </a:extLst>
          </p:cNvPr>
          <p:cNvGrpSpPr/>
          <p:nvPr/>
        </p:nvGrpSpPr>
        <p:grpSpPr>
          <a:xfrm>
            <a:off x="6103363" y="1047906"/>
            <a:ext cx="96691" cy="609590"/>
            <a:chOff x="6103363" y="1143000"/>
            <a:chExt cx="96691" cy="381000"/>
          </a:xfrm>
        </p:grpSpPr>
        <p:cxnSp>
          <p:nvCxnSpPr>
            <p:cNvPr id="6" name="Straight Connector 5">
              <a:extLst>
                <a:ext uri="{FF2B5EF4-FFF2-40B4-BE49-F238E27FC236}">
                  <a16:creationId xmlns:a16="http://schemas.microsoft.com/office/drawing/2014/main" id="{7DB0CB06-F8DF-4267-970B-D60249915E45}"/>
                </a:ext>
              </a:extLst>
            </p:cNvPr>
            <p:cNvCxnSpPr/>
            <p:nvPr/>
          </p:nvCxnSpPr>
          <p:spPr>
            <a:xfrm>
              <a:off x="6151709" y="1143000"/>
              <a:ext cx="0" cy="381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EB19830-D891-4877-AC98-586A3431C165}"/>
                </a:ext>
              </a:extLst>
            </p:cNvPr>
            <p:cNvCxnSpPr>
              <a:cxnSpLocks/>
            </p:cNvCxnSpPr>
            <p:nvPr/>
          </p:nvCxnSpPr>
          <p:spPr>
            <a:xfrm flipH="1">
              <a:off x="6103363" y="1524000"/>
              <a:ext cx="9669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C39D64A-2C5B-42B4-B8EE-9606A77CCAAD}"/>
                </a:ext>
              </a:extLst>
            </p:cNvPr>
            <p:cNvCxnSpPr>
              <a:cxnSpLocks/>
            </p:cNvCxnSpPr>
            <p:nvPr/>
          </p:nvCxnSpPr>
          <p:spPr>
            <a:xfrm flipH="1">
              <a:off x="6103363" y="1143000"/>
              <a:ext cx="9669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62B6EAE7-A874-41C9-9AEB-190C6AD0BBF7}"/>
              </a:ext>
            </a:extLst>
          </p:cNvPr>
          <p:cNvGrpSpPr/>
          <p:nvPr/>
        </p:nvGrpSpPr>
        <p:grpSpPr>
          <a:xfrm>
            <a:off x="7644214" y="1490919"/>
            <a:ext cx="96691" cy="381000"/>
            <a:chOff x="6103363" y="1143000"/>
            <a:chExt cx="96691" cy="381000"/>
          </a:xfrm>
        </p:grpSpPr>
        <p:cxnSp>
          <p:nvCxnSpPr>
            <p:cNvPr id="12" name="Straight Connector 11">
              <a:extLst>
                <a:ext uri="{FF2B5EF4-FFF2-40B4-BE49-F238E27FC236}">
                  <a16:creationId xmlns:a16="http://schemas.microsoft.com/office/drawing/2014/main" id="{271EE9FF-4F96-4F5A-B93B-731DDC3B35BF}"/>
                </a:ext>
              </a:extLst>
            </p:cNvPr>
            <p:cNvCxnSpPr/>
            <p:nvPr/>
          </p:nvCxnSpPr>
          <p:spPr>
            <a:xfrm>
              <a:off x="6151709" y="1143000"/>
              <a:ext cx="0" cy="381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482219-27CE-40ED-9ECF-BCD25E667E2B}"/>
                </a:ext>
              </a:extLst>
            </p:cNvPr>
            <p:cNvCxnSpPr>
              <a:cxnSpLocks/>
            </p:cNvCxnSpPr>
            <p:nvPr/>
          </p:nvCxnSpPr>
          <p:spPr>
            <a:xfrm flipH="1">
              <a:off x="6103363" y="1524000"/>
              <a:ext cx="9669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FC1AD04-1E05-491D-9A61-34CF6D76B556}"/>
                </a:ext>
              </a:extLst>
            </p:cNvPr>
            <p:cNvCxnSpPr>
              <a:cxnSpLocks/>
            </p:cNvCxnSpPr>
            <p:nvPr/>
          </p:nvCxnSpPr>
          <p:spPr>
            <a:xfrm flipH="1">
              <a:off x="6103363" y="1143000"/>
              <a:ext cx="9669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TextBox 14">
            <a:extLst>
              <a:ext uri="{FF2B5EF4-FFF2-40B4-BE49-F238E27FC236}">
                <a16:creationId xmlns:a16="http://schemas.microsoft.com/office/drawing/2014/main" id="{91EE24BF-CA60-41FD-980B-C4CC6DF0B1D6}"/>
              </a:ext>
            </a:extLst>
          </p:cNvPr>
          <p:cNvSpPr txBox="1"/>
          <p:nvPr/>
        </p:nvSpPr>
        <p:spPr>
          <a:xfrm>
            <a:off x="5181600" y="4267200"/>
            <a:ext cx="3124200" cy="2308324"/>
          </a:xfrm>
          <a:prstGeom prst="rect">
            <a:avLst/>
          </a:prstGeom>
          <a:noFill/>
        </p:spPr>
        <p:txBody>
          <a:bodyPr wrap="square" rtlCol="0">
            <a:spAutoFit/>
          </a:bodyPr>
          <a:lstStyle/>
          <a:p>
            <a:r>
              <a:rPr lang="en-US" sz="2400" dirty="0">
                <a:solidFill>
                  <a:srgbClr val="FF0000"/>
                </a:solidFill>
                <a:effectLst>
                  <a:outerShdw blurRad="38100" dist="38100" dir="2700000" algn="tl">
                    <a:srgbClr val="000000">
                      <a:alpha val="43137"/>
                    </a:srgbClr>
                  </a:outerShdw>
                </a:effectLst>
              </a:rPr>
              <a:t>Warning:  There are things needed for the results section of the Floating Disk Lab that are not included here. </a:t>
            </a:r>
          </a:p>
        </p:txBody>
      </p:sp>
    </p:spTree>
    <p:extLst>
      <p:ext uri="{BB962C8B-B14F-4D97-AF65-F5344CB8AC3E}">
        <p14:creationId xmlns:p14="http://schemas.microsoft.com/office/powerpoint/2010/main" val="2656802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0273" y="595312"/>
            <a:ext cx="7467600" cy="4873752"/>
          </a:xfrm>
        </p:spPr>
        <p:txBody>
          <a:bodyPr>
            <a:normAutofit/>
          </a:bodyPr>
          <a:lstStyle/>
          <a:p>
            <a:pPr marL="0" indent="0">
              <a:buNone/>
            </a:pPr>
            <a:r>
              <a:rPr lang="en-US" sz="2800" dirty="0"/>
              <a:t>Standard Error</a:t>
            </a:r>
          </a:p>
        </p:txBody>
      </p:sp>
      <p:pic>
        <p:nvPicPr>
          <p:cNvPr id="4098" name="Picture 2" descr="http://ww2.tnstate.edu/ganter/BIO311-Ch6-Eq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0"/>
            <a:ext cx="2381250" cy="1190625"/>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450273" y="1524000"/>
            <a:ext cx="7467600" cy="1905000"/>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Font typeface="Wingdings"/>
              <a:buNone/>
            </a:pPr>
            <a:r>
              <a:rPr lang="en-US" sz="2800" dirty="0"/>
              <a:t>A sample mean of ±1 SE describes the range of values about which an investigator can have approximately 67% confidence that the range includes the true population mean.  </a:t>
            </a:r>
            <a:r>
              <a:rPr lang="en-US" sz="2800" b="1" dirty="0">
                <a:solidFill>
                  <a:srgbClr val="0070C0"/>
                </a:solidFill>
              </a:rPr>
              <a:t>A sample with a ±2 SE defines a range of values with approximately a 95% certainty. </a:t>
            </a:r>
          </a:p>
        </p:txBody>
      </p:sp>
    </p:spTree>
    <p:extLst>
      <p:ext uri="{BB962C8B-B14F-4D97-AF65-F5344CB8AC3E}">
        <p14:creationId xmlns:p14="http://schemas.microsoft.com/office/powerpoint/2010/main" val="230534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598</TotalTime>
  <Words>422</Words>
  <Application>Microsoft Office PowerPoint</Application>
  <PresentationFormat>On-screen Show (4:3)</PresentationFormat>
  <Paragraphs>13</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Calibri</vt:lpstr>
      <vt:lpstr>Century Schoolbook</vt:lpstr>
      <vt:lpstr>Wingdings</vt:lpstr>
      <vt:lpstr>Wingdings 2</vt:lpstr>
      <vt:lpstr>Oriel</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lauren.wingard</dc:creator>
  <cp:lastModifiedBy>Lauren Wingard</cp:lastModifiedBy>
  <cp:revision>114</cp:revision>
  <cp:lastPrinted>2018-11-08T16:21:59Z</cp:lastPrinted>
  <dcterms:created xsi:type="dcterms:W3CDTF">2015-04-23T20:33:50Z</dcterms:created>
  <dcterms:modified xsi:type="dcterms:W3CDTF">2019-11-18T15:34:45Z</dcterms:modified>
</cp:coreProperties>
</file>