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313" r:id="rId3"/>
    <p:sldId id="314" r:id="rId4"/>
    <p:sldId id="315" r:id="rId5"/>
    <p:sldId id="278" r:id="rId6"/>
    <p:sldId id="281" r:id="rId7"/>
    <p:sldId id="282" r:id="rId8"/>
    <p:sldId id="283" r:id="rId9"/>
    <p:sldId id="303" r:id="rId10"/>
    <p:sldId id="305" r:id="rId11"/>
    <p:sldId id="307" r:id="rId12"/>
    <p:sldId id="316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6540" autoAdjust="0"/>
  </p:normalViewPr>
  <p:slideViewPr>
    <p:cSldViewPr>
      <p:cViewPr varScale="1">
        <p:scale>
          <a:sx n="45" d="100"/>
          <a:sy n="45" d="100"/>
        </p:scale>
        <p:origin x="2530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26379B9-062D-4CF3-9C11-843F81D81591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4F71E74-7FE3-4A41-805F-A4DF126FD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046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9C4C082-C4D6-4015-B7C9-8033F6D13278}" type="slidenum">
              <a:rPr lang="en-US" altLang="en-US" sz="1200">
                <a:latin typeface="Times New Roman" pitchFamily="84" charset="0"/>
              </a:rPr>
              <a:pPr/>
              <a:t>1</a:t>
            </a:fld>
            <a:endParaRPr lang="en-US" altLang="en-US" sz="1200">
              <a:latin typeface="Times New Roman" pitchFamily="84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2B59D47D-1268-42A4-A32D-976349C6E8DB}" type="slidenum">
              <a:rPr lang="en-US" altLang="en-US" sz="1200">
                <a:latin typeface="Times" pitchFamily="84" charset="0"/>
              </a:rPr>
              <a:pPr algn="r"/>
              <a:t>11</a:t>
            </a:fld>
            <a:endParaRPr lang="en-US" altLang="en-US" sz="1200">
              <a:latin typeface="Times" pitchFamily="84" charset="0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>
                <a:latin typeface="Times New Roman" pitchFamily="84" charset="0"/>
                <a:ea typeface="ＭＳ Ｐゴシック" pitchFamily="84" charset="-128"/>
              </a:rPr>
              <a:t>Figure 9.11 </a:t>
            </a:r>
            <a:r>
              <a:rPr lang="en-US" altLang="en-US">
                <a:solidFill>
                  <a:srgbClr val="000000"/>
                </a:solidFill>
                <a:latin typeface="Times New Roman" pitchFamily="84" charset="0"/>
                <a:ea typeface="ＭＳ Ｐゴシック" pitchFamily="84" charset="-128"/>
              </a:rPr>
              <a:t>Mitosis in a plant cell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39C0B382-2BC1-4698-8B60-8A89EE60DF6A}" type="slidenum">
              <a:rPr lang="en-US" altLang="en-US" sz="1200">
                <a:latin typeface="Times" pitchFamily="84" charset="0"/>
              </a:rPr>
              <a:pPr algn="r"/>
              <a:t>3</a:t>
            </a:fld>
            <a:endParaRPr lang="en-US" altLang="en-US" sz="1200">
              <a:latin typeface="Times" pitchFamily="84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31774">
              <a:defRPr/>
            </a:pPr>
            <a:endParaRPr lang="en-US" altLang="en-US" b="1" dirty="0"/>
          </a:p>
          <a:p>
            <a:endParaRPr lang="en-US" altLang="en-US" dirty="0">
              <a:solidFill>
                <a:srgbClr val="000000"/>
              </a:solidFill>
              <a:latin typeface="Times New Roman" pitchFamily="84" charset="0"/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9386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EAD154AD-580C-40A4-9031-DA3843F619E7}" type="slidenum">
              <a:rPr lang="en-US" altLang="en-US" sz="1200">
                <a:latin typeface="Times" pitchFamily="84" charset="0"/>
              </a:rPr>
              <a:pPr algn="r"/>
              <a:t>4</a:t>
            </a:fld>
            <a:endParaRPr lang="en-US" altLang="en-US" sz="1200">
              <a:latin typeface="Times" pitchFamily="84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97650" indent="-297650" defTabSz="931774">
              <a:defRPr/>
            </a:pPr>
            <a:r>
              <a:rPr lang="en-US" altLang="en-US" dirty="0"/>
              <a:t>Most eukaryotic cell division consists of </a:t>
            </a:r>
            <a:r>
              <a:rPr lang="en-US" altLang="en-US" b="1" dirty="0"/>
              <a:t>mitosis</a:t>
            </a:r>
            <a:r>
              <a:rPr lang="en-US" altLang="en-US" dirty="0"/>
              <a:t>, the division of the genetic material in the nucleus and  </a:t>
            </a:r>
            <a:r>
              <a:rPr lang="en-US" altLang="en-US" b="1" dirty="0"/>
              <a:t>Cytokinesis</a:t>
            </a:r>
            <a:r>
              <a:rPr lang="en-US" altLang="en-US" dirty="0"/>
              <a:t>, the division of the cytoplasm.</a:t>
            </a:r>
          </a:p>
          <a:p>
            <a:pPr marL="297650" indent="-297650"/>
            <a:endParaRPr lang="en-US" altLang="en-US" dirty="0"/>
          </a:p>
          <a:p>
            <a:pPr marL="297650" indent="-297650"/>
            <a:r>
              <a:rPr lang="en-US" altLang="en-US" dirty="0"/>
              <a:t>The cell cycle consists of</a:t>
            </a:r>
          </a:p>
          <a:p>
            <a:pPr marL="763537" lvl="1" indent="-284709">
              <a:spcBef>
                <a:spcPct val="18000"/>
              </a:spcBef>
            </a:pPr>
            <a:r>
              <a:rPr lang="en-US" altLang="en-US" b="1" dirty="0"/>
              <a:t>Mitotic </a:t>
            </a:r>
            <a:r>
              <a:rPr lang="en-US" altLang="en-US" dirty="0"/>
              <a:t>(</a:t>
            </a:r>
            <a:r>
              <a:rPr lang="en-US" altLang="en-US" b="1" dirty="0"/>
              <a:t>M</a:t>
            </a:r>
            <a:r>
              <a:rPr lang="en-US" altLang="en-US" dirty="0"/>
              <a:t>)</a:t>
            </a:r>
            <a:r>
              <a:rPr lang="en-US" altLang="en-US" b="1" dirty="0"/>
              <a:t> phase</a:t>
            </a:r>
            <a:r>
              <a:rPr lang="en-US" altLang="en-US" dirty="0"/>
              <a:t>, including mitosis and cytokinesis</a:t>
            </a:r>
          </a:p>
          <a:p>
            <a:pPr marL="763537" lvl="1" indent="-284709">
              <a:spcBef>
                <a:spcPct val="18000"/>
              </a:spcBef>
            </a:pPr>
            <a:r>
              <a:rPr lang="en-US" altLang="en-US" b="1" dirty="0"/>
              <a:t>Interphase</a:t>
            </a:r>
            <a:r>
              <a:rPr lang="en-US" altLang="en-US" dirty="0"/>
              <a:t>, including cell growth and copying of chromosomes in preparation for cell division</a:t>
            </a:r>
          </a:p>
          <a:p>
            <a:pPr marL="297650" indent="-297650"/>
            <a:endParaRPr lang="en-US" altLang="en-US" dirty="0"/>
          </a:p>
          <a:p>
            <a:pPr marL="763537" lvl="1" indent="-284709">
              <a:spcBef>
                <a:spcPct val="1800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725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69BED56A-1E6F-4AB5-9BB8-845BD4B57E59}" type="slidenum">
              <a:rPr lang="en-US" altLang="en-US" sz="1200">
                <a:ea typeface="ヒラギノ角ゴ Pro W3" pitchFamily="84" charset="-128"/>
              </a:rPr>
              <a:pPr algn="r"/>
              <a:t>5</a:t>
            </a:fld>
            <a:endParaRPr lang="en-US" altLang="en-US" sz="1200">
              <a:ea typeface="ヒラギノ角ゴ Pro W3" pitchFamily="84" charset="-128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dirty="0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A9E28AA6-BD3A-405F-8D4F-575D7005842D}" type="slidenum">
              <a:rPr lang="en-US" altLang="en-US" sz="1200">
                <a:latin typeface="Times" pitchFamily="84" charset="0"/>
              </a:rPr>
              <a:pPr algn="r"/>
              <a:t>6</a:t>
            </a:fld>
            <a:endParaRPr lang="en-US" altLang="en-US" sz="1200">
              <a:latin typeface="Times" pitchFamily="84" charset="0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97650" indent="-297650"/>
            <a:r>
              <a:rPr lang="en-US" altLang="en-US" dirty="0"/>
              <a:t>The </a:t>
            </a:r>
            <a:r>
              <a:rPr lang="en-US" altLang="en-US" b="1" dirty="0"/>
              <a:t>mitotic spindle </a:t>
            </a:r>
            <a:r>
              <a:rPr lang="en-US" altLang="en-US" dirty="0"/>
              <a:t>is a structure made of microtubules and associated proteins.</a:t>
            </a:r>
          </a:p>
          <a:p>
            <a:pPr marL="297650" indent="-297650"/>
            <a:r>
              <a:rPr lang="en-US" altLang="en-US" dirty="0"/>
              <a:t>It controls chromosome movement during mitosis.</a:t>
            </a:r>
          </a:p>
          <a:p>
            <a:pPr marL="297650" indent="-297650"/>
            <a:r>
              <a:rPr lang="en-US" altLang="en-US" dirty="0"/>
              <a:t>In animal cells, assembly of spindle microtubules begins in the </a:t>
            </a:r>
            <a:r>
              <a:rPr lang="en-US" altLang="en-US" b="1" dirty="0"/>
              <a:t>centrosome</a:t>
            </a:r>
            <a:r>
              <a:rPr lang="en-US" altLang="en-US" dirty="0"/>
              <a:t>, the microtubule organizing center.</a:t>
            </a:r>
          </a:p>
          <a:p>
            <a:pPr marL="297650" indent="-297650"/>
            <a:r>
              <a:rPr lang="en-US" altLang="en-US" dirty="0"/>
              <a:t>The centrosome replicates during interphase, forming two centrosomes that migrate to opposite ends of the cell during prophase and </a:t>
            </a:r>
            <a:r>
              <a:rPr lang="en-US" altLang="en-US" dirty="0" err="1"/>
              <a:t>prometaphase</a:t>
            </a:r>
            <a:r>
              <a:rPr lang="en-US" altLang="en-US" dirty="0"/>
              <a:t>.</a:t>
            </a:r>
          </a:p>
          <a:p>
            <a:pPr marL="297650" indent="-297650"/>
            <a:r>
              <a:rPr lang="en-US" altLang="en-US" dirty="0"/>
              <a:t>An </a:t>
            </a:r>
            <a:r>
              <a:rPr lang="en-US" altLang="en-US" b="1" dirty="0"/>
              <a:t>aster </a:t>
            </a:r>
            <a:r>
              <a:rPr lang="en-US" altLang="en-US" dirty="0"/>
              <a:t>(radial array of short microtubules) extends from each centrosome.</a:t>
            </a:r>
          </a:p>
          <a:p>
            <a:pPr marL="297650" indent="-297650"/>
            <a:r>
              <a:rPr lang="en-US" altLang="en-US" dirty="0"/>
              <a:t>The spindle includes the centrosomes, the spindle microtubules, and the asters.</a:t>
            </a:r>
          </a:p>
          <a:p>
            <a:pPr marL="297650" indent="-297650"/>
            <a:endParaRPr lang="en-US" altLang="en-US" dirty="0"/>
          </a:p>
          <a:p>
            <a:pPr eaLnBrk="1" hangingPunct="1"/>
            <a:endParaRPr lang="en-US" altLang="en-US" dirty="0">
              <a:solidFill>
                <a:srgbClr val="000000"/>
              </a:solidFill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1DFB7AC6-B368-40F1-903F-EB7BCB3450F6}" type="slidenum">
              <a:rPr lang="en-US" altLang="en-US" sz="1200">
                <a:latin typeface="Times" pitchFamily="84" charset="0"/>
              </a:rPr>
              <a:pPr algn="r"/>
              <a:t>7</a:t>
            </a:fld>
            <a:endParaRPr lang="en-US" altLang="en-US" sz="1200">
              <a:latin typeface="Times" pitchFamily="84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97650" indent="-297650"/>
            <a:r>
              <a:rPr lang="en-US" altLang="en-US" dirty="0"/>
              <a:t>During </a:t>
            </a:r>
            <a:r>
              <a:rPr lang="en-US" altLang="en-US" dirty="0" err="1"/>
              <a:t>prometaphase</a:t>
            </a:r>
            <a:r>
              <a:rPr lang="en-US" altLang="en-US" dirty="0"/>
              <a:t>, some spindle microtubules attach to the kinetochores</a:t>
            </a:r>
            <a:r>
              <a:rPr lang="en-US" altLang="en-US" b="1" dirty="0"/>
              <a:t> </a:t>
            </a:r>
            <a:r>
              <a:rPr lang="en-US" altLang="en-US" dirty="0"/>
              <a:t>of chromosomes and begin to move the chromosomes .</a:t>
            </a:r>
          </a:p>
          <a:p>
            <a:pPr marL="297650" indent="-297650"/>
            <a:r>
              <a:rPr lang="en-US" altLang="en-US" b="1" dirty="0"/>
              <a:t>Kinetochores</a:t>
            </a:r>
            <a:r>
              <a:rPr lang="en-US" altLang="en-US" dirty="0"/>
              <a:t> are protein complexes that assemble on sections of DNA at centromeres.</a:t>
            </a:r>
          </a:p>
          <a:p>
            <a:pPr marL="297650" indent="-297650"/>
            <a:r>
              <a:rPr lang="en-US" altLang="en-US" dirty="0"/>
              <a:t>At metaphase, the centromeres of all the chromosomes are at the </a:t>
            </a:r>
            <a:r>
              <a:rPr lang="en-US" altLang="en-US" b="1" dirty="0"/>
              <a:t>metaphase plate</a:t>
            </a:r>
            <a:r>
              <a:rPr lang="en-US" altLang="en-US" dirty="0"/>
              <a:t>, an imaginary structure at the midway point between </a:t>
            </a:r>
            <a:br>
              <a:rPr lang="en-US" altLang="en-US" dirty="0"/>
            </a:br>
            <a:r>
              <a:rPr lang="en-US" altLang="en-US" dirty="0"/>
              <a:t>the spindle’s</a:t>
            </a:r>
            <a:r>
              <a:rPr lang="en-US" altLang="ja-JP" dirty="0">
                <a:ea typeface="ＭＳ Ｐゴシック" pitchFamily="84" charset="-128"/>
              </a:rPr>
              <a:t> two poles.</a:t>
            </a:r>
            <a:endParaRPr lang="en-US" altLang="ja-JP" b="1" dirty="0">
              <a:ea typeface="ＭＳ Ｐゴシック" pitchFamily="84" charset="-128"/>
            </a:endParaRPr>
          </a:p>
          <a:p>
            <a:pPr eaLnBrk="1" hangingPunct="1"/>
            <a:endParaRPr lang="en-US" altLang="en-US" dirty="0">
              <a:solidFill>
                <a:srgbClr val="000000"/>
              </a:solidFill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C963A2FB-B012-4407-8BA9-2D7508CFD96D}" type="slidenum">
              <a:rPr lang="en-US" altLang="en-US" sz="1200">
                <a:latin typeface="Times" pitchFamily="84" charset="0"/>
              </a:rPr>
              <a:pPr algn="r"/>
              <a:t>8</a:t>
            </a:fld>
            <a:endParaRPr lang="en-US" altLang="en-US" sz="1200">
              <a:latin typeface="Times" pitchFamily="84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97650" indent="-297650"/>
            <a:r>
              <a:rPr lang="en-US" altLang="en-US" dirty="0"/>
              <a:t>In anaphase, sister chromatids separate and move along the kinetochore microtubules toward opposite ends of the cell.</a:t>
            </a:r>
          </a:p>
          <a:p>
            <a:pPr marL="297650" indent="-297650"/>
            <a:r>
              <a:rPr lang="en-US" altLang="en-US" dirty="0"/>
              <a:t>The microtubules shorten by depolymerizing at their kinetochore ends.</a:t>
            </a:r>
          </a:p>
          <a:p>
            <a:pPr marL="297650" indent="-297650"/>
            <a:r>
              <a:rPr lang="en-US" altLang="en-US" dirty="0"/>
              <a:t>Chromosomes are also “reeled in” by motor proteins at spindle poles, and microtubules depolymerize after they pass by the motor proteins.</a:t>
            </a:r>
          </a:p>
          <a:p>
            <a:pPr marL="297650" indent="-297650"/>
            <a:r>
              <a:rPr lang="en-US" altLang="en-US" dirty="0" err="1"/>
              <a:t>Nonkinetochore</a:t>
            </a:r>
            <a:r>
              <a:rPr lang="en-US" altLang="en-US" dirty="0"/>
              <a:t> microtubules from opposite poles overlap and push against each other, elongating </a:t>
            </a:r>
            <a:br>
              <a:rPr lang="en-US" altLang="en-US" dirty="0"/>
            </a:br>
            <a:r>
              <a:rPr lang="en-US" altLang="en-US" dirty="0"/>
              <a:t>the cell.</a:t>
            </a:r>
          </a:p>
          <a:p>
            <a:pPr marL="297650" indent="-297650"/>
            <a:r>
              <a:rPr lang="en-US" altLang="en-US" dirty="0"/>
              <a:t>At the end of anaphase, duplicate groups of chromosomes have arrived at opposite ends of the elongated parent cell.</a:t>
            </a:r>
          </a:p>
          <a:p>
            <a:pPr marL="297650" indent="-297650"/>
            <a:r>
              <a:rPr lang="en-US" altLang="en-US" dirty="0"/>
              <a:t>Cytokinesis begins during anaphase or telophase and the spindle eventually disassembles.</a:t>
            </a:r>
          </a:p>
          <a:p>
            <a:pPr eaLnBrk="1" hangingPunct="1"/>
            <a:endParaRPr lang="en-US" altLang="en-US" dirty="0">
              <a:solidFill>
                <a:srgbClr val="000000"/>
              </a:solidFill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B1E039EC-13E5-48C1-8615-E43935F38613}" type="slidenum">
              <a:rPr lang="en-US" altLang="en-US" sz="1200">
                <a:latin typeface="Times" pitchFamily="84" charset="0"/>
              </a:rPr>
              <a:pPr algn="r"/>
              <a:t>9</a:t>
            </a:fld>
            <a:endParaRPr lang="en-US" altLang="en-US" sz="1200">
              <a:latin typeface="Times" pitchFamily="84" charset="0"/>
            </a:endParaRPr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 dirty="0">
              <a:solidFill>
                <a:srgbClr val="000000"/>
              </a:solidFill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85CB5413-89B7-4477-B64E-986179E1E9FF}" type="slidenum">
              <a:rPr lang="en-US" altLang="en-US" sz="1200">
                <a:latin typeface="Times" pitchFamily="84" charset="0"/>
              </a:rPr>
              <a:pPr algn="r"/>
              <a:t>10</a:t>
            </a:fld>
            <a:endParaRPr lang="en-US" altLang="en-US" sz="1200">
              <a:latin typeface="Times" pitchFamily="84" charset="0"/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97650" indent="-297650"/>
            <a:r>
              <a:rPr lang="en-US" altLang="en-US" dirty="0"/>
              <a:t>In plant cells, a </a:t>
            </a:r>
            <a:r>
              <a:rPr lang="en-US" altLang="en-US" b="1" dirty="0"/>
              <a:t>cell plate </a:t>
            </a:r>
            <a:r>
              <a:rPr lang="en-US" altLang="en-US" dirty="0"/>
              <a:t>forms during cytokinesis.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1981-2589-4EB6-B7E0-585EE24C659D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EC0AC-611D-4B06-8DEB-6D8684B81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766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1981-2589-4EB6-B7E0-585EE24C659D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EC0AC-611D-4B06-8DEB-6D8684B81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218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1981-2589-4EB6-B7E0-585EE24C659D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EC0AC-611D-4B06-8DEB-6D8684B81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656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1981-2589-4EB6-B7E0-585EE24C659D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EC0AC-611D-4B06-8DEB-6D8684B81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270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1981-2589-4EB6-B7E0-585EE24C659D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EC0AC-611D-4B06-8DEB-6D8684B81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10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1981-2589-4EB6-B7E0-585EE24C659D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EC0AC-611D-4B06-8DEB-6D8684B81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453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1981-2589-4EB6-B7E0-585EE24C659D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EC0AC-611D-4B06-8DEB-6D8684B81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859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1981-2589-4EB6-B7E0-585EE24C659D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EC0AC-611D-4B06-8DEB-6D8684B81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294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1981-2589-4EB6-B7E0-585EE24C659D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EC0AC-611D-4B06-8DEB-6D8684B81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236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1981-2589-4EB6-B7E0-585EE24C659D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EC0AC-611D-4B06-8DEB-6D8684B81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915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1981-2589-4EB6-B7E0-585EE24C659D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EC0AC-611D-4B06-8DEB-6D8684B81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530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A1981-2589-4EB6-B7E0-585EE24C659D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EC0AC-611D-4B06-8DEB-6D8684B81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49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hyperlink" Target="http://www.mediaresource.org/instruct.ht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../../Video%20Clips/Biology/Cells/mitosis-%20animation.mpg" TargetMode="External"/><Relationship Id="rId2" Type="http://schemas.openxmlformats.org/officeDocument/2006/relationships/hyperlink" Target="../../Video%20Clips/Biology/Cells/Mitosis_SV.m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400" b="1">
                <a:latin typeface="Tahoma" pitchFamily="84" charset="0"/>
              </a:rPr>
              <a:t>0</a:t>
            </a:r>
          </a:p>
        </p:txBody>
      </p:sp>
      <p:sp>
        <p:nvSpPr>
          <p:cNvPr id="4099" name="Text Box 8"/>
          <p:cNvSpPr txBox="1">
            <a:spLocks noChangeArrowheads="1"/>
          </p:cNvSpPr>
          <p:nvPr/>
        </p:nvSpPr>
        <p:spPr bwMode="auto">
          <a:xfrm>
            <a:off x="909638" y="1295400"/>
            <a:ext cx="823436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0" dirty="0">
                <a:solidFill>
                  <a:srgbClr val="9D0016"/>
                </a:solidFill>
              </a:rPr>
              <a:t> Chapter 9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4600" y="3733800"/>
            <a:ext cx="3941763" cy="1319213"/>
          </a:xfrm>
        </p:spPr>
        <p:txBody>
          <a:bodyPr>
            <a:normAutofit/>
          </a:bodyPr>
          <a:lstStyle/>
          <a:p>
            <a:pPr marL="152400" indent="0" eaLnBrk="1" hangingPunct="1">
              <a:spcBef>
                <a:spcPct val="45000"/>
              </a:spcBef>
              <a:buFont typeface="Wingdings" pitchFamily="84" charset="2"/>
              <a:buNone/>
            </a:pPr>
            <a:r>
              <a:rPr lang="en-US" altLang="en-US" sz="4400" dirty="0">
                <a:solidFill>
                  <a:schemeClr val="tx1"/>
                </a:solidFill>
                <a:latin typeface="Times New Roman" pitchFamily="84" charset="0"/>
                <a:ea typeface="ヒラギノ角ゴ Pro W3" pitchFamily="84" charset="-128"/>
                <a:cs typeface="Times New Roman" pitchFamily="84" charset="0"/>
              </a:rPr>
              <a:t>Mitosis</a:t>
            </a:r>
            <a:endParaRPr lang="en-US" altLang="en-US" sz="4400" dirty="0">
              <a:solidFill>
                <a:schemeClr val="tx1"/>
              </a:solidFill>
              <a:latin typeface="Times New Roman" pitchFamily="84" charset="0"/>
              <a:ea typeface="ヒラギノ角ゴ Pro W3" pitchFamily="84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8262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45" descr="09_10b_CytokinesisPlant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1"/>
          <a:stretch>
            <a:fillRect/>
          </a:stretch>
        </p:blipFill>
        <p:spPr bwMode="auto">
          <a:xfrm>
            <a:off x="2190750" y="136525"/>
            <a:ext cx="4760913" cy="639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Text Box 31"/>
          <p:cNvSpPr txBox="1">
            <a:spLocks noChangeArrowheads="1"/>
          </p:cNvSpPr>
          <p:nvPr/>
        </p:nvSpPr>
        <p:spPr bwMode="auto">
          <a:xfrm>
            <a:off x="5397500" y="3925888"/>
            <a:ext cx="139858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New cell wall</a:t>
            </a:r>
          </a:p>
        </p:txBody>
      </p:sp>
      <p:sp>
        <p:nvSpPr>
          <p:cNvPr id="56325" name="Text Box 31"/>
          <p:cNvSpPr txBox="1">
            <a:spLocks noChangeArrowheads="1"/>
          </p:cNvSpPr>
          <p:nvPr/>
        </p:nvSpPr>
        <p:spPr bwMode="auto">
          <a:xfrm>
            <a:off x="5240338" y="6265863"/>
            <a:ext cx="158591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Daughter cells</a:t>
            </a:r>
          </a:p>
        </p:txBody>
      </p:sp>
      <p:sp>
        <p:nvSpPr>
          <p:cNvPr id="56326" name="Text Box 31"/>
          <p:cNvSpPr txBox="1">
            <a:spLocks noChangeArrowheads="1"/>
          </p:cNvSpPr>
          <p:nvPr/>
        </p:nvSpPr>
        <p:spPr bwMode="auto">
          <a:xfrm>
            <a:off x="4183063" y="3930650"/>
            <a:ext cx="10096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Cell plate</a:t>
            </a:r>
          </a:p>
        </p:txBody>
      </p:sp>
      <p:sp>
        <p:nvSpPr>
          <p:cNvPr id="56327" name="Text Box 31"/>
          <p:cNvSpPr txBox="1">
            <a:spLocks noChangeArrowheads="1"/>
          </p:cNvSpPr>
          <p:nvPr/>
        </p:nvSpPr>
        <p:spPr bwMode="auto">
          <a:xfrm>
            <a:off x="3643313" y="3475038"/>
            <a:ext cx="15382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Wall of parent</a:t>
            </a:r>
          </a:p>
          <a:p>
            <a:pPr>
              <a:lnSpc>
                <a:spcPct val="95000"/>
              </a:lnSpc>
            </a:pPr>
            <a:r>
              <a:rPr lang="en-US" altLang="en-US" sz="1800" b="1"/>
              <a:t>cell</a:t>
            </a:r>
          </a:p>
        </p:txBody>
      </p:sp>
      <p:sp>
        <p:nvSpPr>
          <p:cNvPr id="56328" name="Text Box 31"/>
          <p:cNvSpPr txBox="1">
            <a:spLocks noChangeArrowheads="1"/>
          </p:cNvSpPr>
          <p:nvPr/>
        </p:nvSpPr>
        <p:spPr bwMode="auto">
          <a:xfrm>
            <a:off x="2268538" y="3471863"/>
            <a:ext cx="981075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Vesicles</a:t>
            </a:r>
          </a:p>
          <a:p>
            <a:pPr>
              <a:lnSpc>
                <a:spcPct val="95000"/>
              </a:lnSpc>
            </a:pPr>
            <a:r>
              <a:rPr lang="en-US" altLang="en-US" sz="1800" b="1"/>
              <a:t>forming</a:t>
            </a:r>
          </a:p>
          <a:p>
            <a:pPr>
              <a:lnSpc>
                <a:spcPct val="95000"/>
              </a:lnSpc>
            </a:pPr>
            <a:r>
              <a:rPr lang="en-US" altLang="en-US" sz="1800" b="1"/>
              <a:t>cell plate</a:t>
            </a:r>
          </a:p>
        </p:txBody>
      </p:sp>
      <p:sp>
        <p:nvSpPr>
          <p:cNvPr id="56329" name="Text Box 31"/>
          <p:cNvSpPr txBox="1">
            <a:spLocks noChangeArrowheads="1"/>
          </p:cNvSpPr>
          <p:nvPr/>
        </p:nvSpPr>
        <p:spPr bwMode="auto">
          <a:xfrm>
            <a:off x="6089650" y="3546475"/>
            <a:ext cx="544513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 b="1"/>
              <a:t>1 </a:t>
            </a:r>
            <a:r>
              <a:rPr lang="en-US" altLang="en-US" sz="1800" b="1">
                <a:sym typeface="Symbol" pitchFamily="84" charset="2"/>
              </a:rPr>
              <a:t></a:t>
            </a:r>
            <a:r>
              <a:rPr lang="en-US" altLang="en-US" sz="1800" b="1"/>
              <a:t>m</a:t>
            </a:r>
          </a:p>
        </p:txBody>
      </p:sp>
      <p:sp>
        <p:nvSpPr>
          <p:cNvPr id="56331" name="Line 29"/>
          <p:cNvSpPr>
            <a:spLocks noChangeShapeType="1"/>
          </p:cNvSpPr>
          <p:nvPr/>
        </p:nvSpPr>
        <p:spPr bwMode="auto">
          <a:xfrm flipH="1" flipV="1">
            <a:off x="2646363" y="4251325"/>
            <a:ext cx="363537" cy="450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32" name="Line 30"/>
          <p:cNvSpPr>
            <a:spLocks noChangeShapeType="1"/>
          </p:cNvSpPr>
          <p:nvPr/>
        </p:nvSpPr>
        <p:spPr bwMode="auto">
          <a:xfrm flipH="1" flipV="1">
            <a:off x="2646363" y="4248150"/>
            <a:ext cx="373062" cy="666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33" name="Line 31"/>
          <p:cNvSpPr>
            <a:spLocks noChangeShapeType="1"/>
          </p:cNvSpPr>
          <p:nvPr/>
        </p:nvSpPr>
        <p:spPr bwMode="auto">
          <a:xfrm flipH="1" flipV="1">
            <a:off x="3870325" y="3992563"/>
            <a:ext cx="349250" cy="450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34" name="Line 32"/>
          <p:cNvSpPr>
            <a:spLocks noChangeShapeType="1"/>
          </p:cNvSpPr>
          <p:nvPr/>
        </p:nvSpPr>
        <p:spPr bwMode="auto">
          <a:xfrm flipH="1" flipV="1">
            <a:off x="4489450" y="4205288"/>
            <a:ext cx="76200" cy="55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35" name="Line 33"/>
          <p:cNvSpPr>
            <a:spLocks noChangeShapeType="1"/>
          </p:cNvSpPr>
          <p:nvPr/>
        </p:nvSpPr>
        <p:spPr bwMode="auto">
          <a:xfrm>
            <a:off x="5768975" y="5678488"/>
            <a:ext cx="298450" cy="600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36" name="Line 34"/>
          <p:cNvSpPr>
            <a:spLocks noChangeShapeType="1"/>
          </p:cNvSpPr>
          <p:nvPr/>
        </p:nvSpPr>
        <p:spPr bwMode="auto">
          <a:xfrm flipH="1">
            <a:off x="6064250" y="5675313"/>
            <a:ext cx="155575" cy="606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37" name="Line 35"/>
          <p:cNvSpPr>
            <a:spLocks noChangeShapeType="1"/>
          </p:cNvSpPr>
          <p:nvPr/>
        </p:nvSpPr>
        <p:spPr bwMode="auto">
          <a:xfrm flipH="1" flipV="1">
            <a:off x="5895975" y="4192588"/>
            <a:ext cx="187325" cy="571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38" name="Line 36"/>
          <p:cNvSpPr>
            <a:spLocks noChangeShapeType="1"/>
          </p:cNvSpPr>
          <p:nvPr/>
        </p:nvSpPr>
        <p:spPr bwMode="auto">
          <a:xfrm flipH="1">
            <a:off x="3924300" y="3148013"/>
            <a:ext cx="225425" cy="32385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39" name="Line 37"/>
          <p:cNvSpPr>
            <a:spLocks noChangeShapeType="1"/>
          </p:cNvSpPr>
          <p:nvPr/>
        </p:nvSpPr>
        <p:spPr bwMode="auto">
          <a:xfrm flipH="1">
            <a:off x="2990850" y="1874838"/>
            <a:ext cx="1330325" cy="160655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40" name="Line 38"/>
          <p:cNvSpPr>
            <a:spLocks noChangeShapeType="1"/>
          </p:cNvSpPr>
          <p:nvPr/>
        </p:nvSpPr>
        <p:spPr bwMode="auto">
          <a:xfrm flipH="1">
            <a:off x="2990850" y="2789238"/>
            <a:ext cx="1381125" cy="69215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41" name="Line 39"/>
          <p:cNvSpPr>
            <a:spLocks noChangeShapeType="1"/>
          </p:cNvSpPr>
          <p:nvPr/>
        </p:nvSpPr>
        <p:spPr bwMode="auto">
          <a:xfrm>
            <a:off x="6138863" y="3470275"/>
            <a:ext cx="0" cy="98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42" name="Line 40"/>
          <p:cNvSpPr>
            <a:spLocks noChangeShapeType="1"/>
          </p:cNvSpPr>
          <p:nvPr/>
        </p:nvSpPr>
        <p:spPr bwMode="auto">
          <a:xfrm>
            <a:off x="6580188" y="3470275"/>
            <a:ext cx="0" cy="98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43" name="Line 41"/>
          <p:cNvSpPr>
            <a:spLocks noChangeShapeType="1"/>
          </p:cNvSpPr>
          <p:nvPr/>
        </p:nvSpPr>
        <p:spPr bwMode="auto">
          <a:xfrm flipH="1">
            <a:off x="6138863" y="3514725"/>
            <a:ext cx="4476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44" name="Line 46"/>
          <p:cNvSpPr>
            <a:spLocks noChangeShapeType="1"/>
          </p:cNvSpPr>
          <p:nvPr/>
        </p:nvSpPr>
        <p:spPr bwMode="auto">
          <a:xfrm flipH="1">
            <a:off x="3924300" y="3148013"/>
            <a:ext cx="225425" cy="323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45" name="Line 47"/>
          <p:cNvSpPr>
            <a:spLocks noChangeShapeType="1"/>
          </p:cNvSpPr>
          <p:nvPr/>
        </p:nvSpPr>
        <p:spPr bwMode="auto">
          <a:xfrm flipH="1">
            <a:off x="2990850" y="1874838"/>
            <a:ext cx="1330325" cy="1606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46" name="Line 48"/>
          <p:cNvSpPr>
            <a:spLocks noChangeShapeType="1"/>
          </p:cNvSpPr>
          <p:nvPr/>
        </p:nvSpPr>
        <p:spPr bwMode="auto">
          <a:xfrm flipH="1">
            <a:off x="2990850" y="2789238"/>
            <a:ext cx="1381125" cy="692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-4763" y="-19433"/>
            <a:ext cx="4325938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800" dirty="0">
                <a:solidFill>
                  <a:srgbClr val="000000"/>
                </a:solidFill>
                <a:latin typeface="Times New Roman" pitchFamily="84" charset="0"/>
                <a:ea typeface="ＭＳ Ｐゴシック" pitchFamily="84" charset="-128"/>
              </a:rPr>
              <a:t>Cytokinesis in a plant cell </a:t>
            </a:r>
            <a:endParaRPr lang="en-US" altLang="en-US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301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63" descr="09_11_MitosisPlantCell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5"/>
          <a:stretch>
            <a:fillRect/>
          </a:stretch>
        </p:blipFill>
        <p:spPr bwMode="auto">
          <a:xfrm>
            <a:off x="1657350" y="136525"/>
            <a:ext cx="5829300" cy="638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Rectangle 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altLang="en-US" sz="1200">
                <a:latin typeface="Arial" charset="0"/>
              </a:rPr>
              <a:t>Figure 9.11</a:t>
            </a:r>
          </a:p>
        </p:txBody>
      </p:sp>
      <p:sp>
        <p:nvSpPr>
          <p:cNvPr id="58372" name="Text Box 31"/>
          <p:cNvSpPr txBox="1">
            <a:spLocks noChangeArrowheads="1"/>
          </p:cNvSpPr>
          <p:nvPr/>
        </p:nvSpPr>
        <p:spPr bwMode="auto">
          <a:xfrm>
            <a:off x="6538913" y="2736850"/>
            <a:ext cx="639762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700" b="1"/>
              <a:t>10 </a:t>
            </a:r>
            <a:r>
              <a:rPr lang="en-US" altLang="en-US" sz="1700" b="1">
                <a:sym typeface="Symbol" pitchFamily="84" charset="2"/>
              </a:rPr>
              <a:t></a:t>
            </a:r>
            <a:r>
              <a:rPr lang="en-US" altLang="en-US" sz="1700" b="1"/>
              <a:t>m</a:t>
            </a:r>
          </a:p>
        </p:txBody>
      </p:sp>
      <p:sp>
        <p:nvSpPr>
          <p:cNvPr id="58373" name="Line 28"/>
          <p:cNvSpPr>
            <a:spLocks noChangeShapeType="1"/>
          </p:cNvSpPr>
          <p:nvPr/>
        </p:nvSpPr>
        <p:spPr bwMode="auto">
          <a:xfrm>
            <a:off x="6597650" y="3006725"/>
            <a:ext cx="0" cy="88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4" name="Line 29"/>
          <p:cNvSpPr>
            <a:spLocks noChangeShapeType="1"/>
          </p:cNvSpPr>
          <p:nvPr/>
        </p:nvSpPr>
        <p:spPr bwMode="auto">
          <a:xfrm flipH="1">
            <a:off x="6597650" y="3048000"/>
            <a:ext cx="5302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5" name="Text Box 31"/>
          <p:cNvSpPr txBox="1">
            <a:spLocks noChangeArrowheads="1"/>
          </p:cNvSpPr>
          <p:nvPr/>
        </p:nvSpPr>
        <p:spPr bwMode="auto">
          <a:xfrm>
            <a:off x="1839913" y="247650"/>
            <a:ext cx="931862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700" b="1"/>
              <a:t>Nucleus</a:t>
            </a:r>
          </a:p>
        </p:txBody>
      </p:sp>
      <p:sp>
        <p:nvSpPr>
          <p:cNvPr id="58376" name="Text Box 31"/>
          <p:cNvSpPr txBox="1">
            <a:spLocks noChangeArrowheads="1"/>
          </p:cNvSpPr>
          <p:nvPr/>
        </p:nvSpPr>
        <p:spPr bwMode="auto">
          <a:xfrm>
            <a:off x="5980113" y="6272213"/>
            <a:ext cx="107156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700" b="1"/>
              <a:t>Telophase</a:t>
            </a:r>
          </a:p>
        </p:txBody>
      </p:sp>
      <p:sp>
        <p:nvSpPr>
          <p:cNvPr id="58377" name="Text Box 31"/>
          <p:cNvSpPr txBox="1">
            <a:spLocks noChangeArrowheads="1"/>
          </p:cNvSpPr>
          <p:nvPr/>
        </p:nvSpPr>
        <p:spPr bwMode="auto">
          <a:xfrm>
            <a:off x="2840038" y="400050"/>
            <a:ext cx="1087437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700" b="1"/>
              <a:t>Nucleolus</a:t>
            </a:r>
          </a:p>
        </p:txBody>
      </p:sp>
      <p:sp>
        <p:nvSpPr>
          <p:cNvPr id="58378" name="Line 34"/>
          <p:cNvSpPr>
            <a:spLocks noChangeShapeType="1"/>
          </p:cNvSpPr>
          <p:nvPr/>
        </p:nvSpPr>
        <p:spPr bwMode="auto">
          <a:xfrm flipH="1" flipV="1">
            <a:off x="2444750" y="485775"/>
            <a:ext cx="904875" cy="11207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9" name="Line 35"/>
          <p:cNvSpPr>
            <a:spLocks noChangeShapeType="1"/>
          </p:cNvSpPr>
          <p:nvPr/>
        </p:nvSpPr>
        <p:spPr bwMode="auto">
          <a:xfrm flipH="1" flipV="1">
            <a:off x="3378200" y="638175"/>
            <a:ext cx="180975" cy="1473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80" name="Line 36"/>
          <p:cNvSpPr>
            <a:spLocks noChangeShapeType="1"/>
          </p:cNvSpPr>
          <p:nvPr/>
        </p:nvSpPr>
        <p:spPr bwMode="auto">
          <a:xfrm flipV="1">
            <a:off x="3886200" y="596900"/>
            <a:ext cx="412750" cy="132715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81" name="Text Box 31"/>
          <p:cNvSpPr txBox="1">
            <a:spLocks noChangeArrowheads="1"/>
          </p:cNvSpPr>
          <p:nvPr/>
        </p:nvSpPr>
        <p:spPr bwMode="auto">
          <a:xfrm>
            <a:off x="4052888" y="152400"/>
            <a:ext cx="1516062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700" b="1"/>
              <a:t>Chromosomes</a:t>
            </a:r>
          </a:p>
          <a:p>
            <a:pPr>
              <a:lnSpc>
                <a:spcPct val="90000"/>
              </a:lnSpc>
            </a:pPr>
            <a:r>
              <a:rPr lang="en-US" altLang="en-US" sz="1700" b="1"/>
              <a:t>condensing</a:t>
            </a:r>
          </a:p>
        </p:txBody>
      </p:sp>
      <p:sp>
        <p:nvSpPr>
          <p:cNvPr id="58382" name="Text Box 31"/>
          <p:cNvSpPr txBox="1">
            <a:spLocks noChangeArrowheads="1"/>
          </p:cNvSpPr>
          <p:nvPr/>
        </p:nvSpPr>
        <p:spPr bwMode="auto">
          <a:xfrm>
            <a:off x="5808663" y="381000"/>
            <a:ext cx="152876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700" b="1"/>
              <a:t>Chromosomes</a:t>
            </a:r>
          </a:p>
        </p:txBody>
      </p:sp>
      <p:sp>
        <p:nvSpPr>
          <p:cNvPr id="58383" name="Line 39"/>
          <p:cNvSpPr>
            <a:spLocks noChangeShapeType="1"/>
          </p:cNvSpPr>
          <p:nvPr/>
        </p:nvSpPr>
        <p:spPr bwMode="auto">
          <a:xfrm flipV="1">
            <a:off x="5203825" y="600075"/>
            <a:ext cx="742950" cy="112395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84" name="Line 40"/>
          <p:cNvSpPr>
            <a:spLocks noChangeShapeType="1"/>
          </p:cNvSpPr>
          <p:nvPr/>
        </p:nvSpPr>
        <p:spPr bwMode="auto">
          <a:xfrm flipV="1">
            <a:off x="5686425" y="600075"/>
            <a:ext cx="260350" cy="112395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85" name="Line 41"/>
          <p:cNvSpPr>
            <a:spLocks noChangeShapeType="1"/>
          </p:cNvSpPr>
          <p:nvPr/>
        </p:nvSpPr>
        <p:spPr bwMode="auto">
          <a:xfrm>
            <a:off x="7131050" y="3006725"/>
            <a:ext cx="0" cy="88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86" name="Text Box 31"/>
          <p:cNvSpPr txBox="1">
            <a:spLocks noChangeArrowheads="1"/>
          </p:cNvSpPr>
          <p:nvPr/>
        </p:nvSpPr>
        <p:spPr bwMode="auto">
          <a:xfrm>
            <a:off x="4983163" y="3173413"/>
            <a:ext cx="15287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700" b="1"/>
              <a:t>Prometaphase</a:t>
            </a:r>
          </a:p>
        </p:txBody>
      </p:sp>
      <p:sp>
        <p:nvSpPr>
          <p:cNvPr id="58387" name="Text Box 31"/>
          <p:cNvSpPr txBox="1">
            <a:spLocks noChangeArrowheads="1"/>
          </p:cNvSpPr>
          <p:nvPr/>
        </p:nvSpPr>
        <p:spPr bwMode="auto">
          <a:xfrm>
            <a:off x="5656263" y="3513138"/>
            <a:ext cx="969962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700" b="1"/>
              <a:t>Cell plate</a:t>
            </a:r>
          </a:p>
        </p:txBody>
      </p:sp>
      <p:sp>
        <p:nvSpPr>
          <p:cNvPr id="58388" name="Text Box 31"/>
          <p:cNvSpPr txBox="1">
            <a:spLocks noChangeArrowheads="1"/>
          </p:cNvSpPr>
          <p:nvPr/>
        </p:nvSpPr>
        <p:spPr bwMode="auto">
          <a:xfrm>
            <a:off x="3030538" y="3175000"/>
            <a:ext cx="1030287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700" b="1"/>
              <a:t>Prophase</a:t>
            </a:r>
          </a:p>
        </p:txBody>
      </p:sp>
      <p:sp>
        <p:nvSpPr>
          <p:cNvPr id="58389" name="Line 45"/>
          <p:cNvSpPr>
            <a:spLocks noChangeShapeType="1"/>
          </p:cNvSpPr>
          <p:nvPr/>
        </p:nvSpPr>
        <p:spPr bwMode="auto">
          <a:xfrm flipH="1" flipV="1">
            <a:off x="5915025" y="3733800"/>
            <a:ext cx="307975" cy="126365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90" name="Text Box 31"/>
          <p:cNvSpPr txBox="1">
            <a:spLocks noChangeArrowheads="1"/>
          </p:cNvSpPr>
          <p:nvPr/>
        </p:nvSpPr>
        <p:spPr bwMode="auto">
          <a:xfrm>
            <a:off x="4011613" y="6269038"/>
            <a:ext cx="107156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700" b="1"/>
              <a:t>Anaphase</a:t>
            </a:r>
          </a:p>
        </p:txBody>
      </p:sp>
      <p:sp>
        <p:nvSpPr>
          <p:cNvPr id="58391" name="Text Box 31"/>
          <p:cNvSpPr txBox="1">
            <a:spLocks noChangeArrowheads="1"/>
          </p:cNvSpPr>
          <p:nvPr/>
        </p:nvSpPr>
        <p:spPr bwMode="auto">
          <a:xfrm>
            <a:off x="2071688" y="6269038"/>
            <a:ext cx="111601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700" b="1"/>
              <a:t>Metaphase</a:t>
            </a:r>
          </a:p>
        </p:txBody>
      </p:sp>
      <p:grpSp>
        <p:nvGrpSpPr>
          <p:cNvPr id="58392" name="Group 50"/>
          <p:cNvGrpSpPr>
            <a:grpSpLocks/>
          </p:cNvGrpSpPr>
          <p:nvPr/>
        </p:nvGrpSpPr>
        <p:grpSpPr bwMode="auto">
          <a:xfrm>
            <a:off x="2692400" y="3155950"/>
            <a:ext cx="250825" cy="257175"/>
            <a:chOff x="1696" y="1974"/>
            <a:chExt cx="158" cy="162"/>
          </a:xfrm>
        </p:grpSpPr>
        <p:sp>
          <p:nvSpPr>
            <p:cNvPr id="58411" name="Oval 48"/>
            <p:cNvSpPr>
              <a:spLocks noChangeArrowheads="1"/>
            </p:cNvSpPr>
            <p:nvPr/>
          </p:nvSpPr>
          <p:spPr bwMode="auto">
            <a:xfrm>
              <a:off x="1696" y="1974"/>
              <a:ext cx="158" cy="162"/>
            </a:xfrm>
            <a:prstGeom prst="ellipse">
              <a:avLst/>
            </a:prstGeom>
            <a:solidFill>
              <a:srgbClr val="009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 b="1">
                <a:latin typeface="Times" pitchFamily="84" charset="0"/>
              </a:endParaRPr>
            </a:p>
          </p:txBody>
        </p:sp>
        <p:sp>
          <p:nvSpPr>
            <p:cNvPr id="58412" name="Text Box 31"/>
            <p:cNvSpPr txBox="1">
              <a:spLocks noChangeArrowheads="1"/>
            </p:cNvSpPr>
            <p:nvPr/>
          </p:nvSpPr>
          <p:spPr bwMode="auto">
            <a:xfrm>
              <a:off x="1733" y="1992"/>
              <a:ext cx="79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6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58393" name="Group 70"/>
          <p:cNvGrpSpPr>
            <a:grpSpLocks/>
          </p:cNvGrpSpPr>
          <p:nvPr/>
        </p:nvGrpSpPr>
        <p:grpSpPr bwMode="auto">
          <a:xfrm>
            <a:off x="4641850" y="3162300"/>
            <a:ext cx="250825" cy="257175"/>
            <a:chOff x="2924" y="1974"/>
            <a:chExt cx="158" cy="162"/>
          </a:xfrm>
        </p:grpSpPr>
        <p:sp>
          <p:nvSpPr>
            <p:cNvPr id="58409" name="Oval 52"/>
            <p:cNvSpPr>
              <a:spLocks noChangeArrowheads="1"/>
            </p:cNvSpPr>
            <p:nvPr/>
          </p:nvSpPr>
          <p:spPr bwMode="auto">
            <a:xfrm>
              <a:off x="2924" y="1974"/>
              <a:ext cx="158" cy="162"/>
            </a:xfrm>
            <a:prstGeom prst="ellipse">
              <a:avLst/>
            </a:prstGeom>
            <a:solidFill>
              <a:srgbClr val="009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 b="1">
                <a:latin typeface="Times" pitchFamily="84" charset="0"/>
              </a:endParaRPr>
            </a:p>
          </p:txBody>
        </p:sp>
        <p:sp>
          <p:nvSpPr>
            <p:cNvPr id="58410" name="Text Box 31"/>
            <p:cNvSpPr txBox="1">
              <a:spLocks noChangeArrowheads="1"/>
            </p:cNvSpPr>
            <p:nvPr/>
          </p:nvSpPr>
          <p:spPr bwMode="auto">
            <a:xfrm>
              <a:off x="2965" y="1988"/>
              <a:ext cx="79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6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58394" name="Group 71"/>
          <p:cNvGrpSpPr>
            <a:grpSpLocks/>
          </p:cNvGrpSpPr>
          <p:nvPr/>
        </p:nvGrpSpPr>
        <p:grpSpPr bwMode="auto">
          <a:xfrm>
            <a:off x="1724025" y="6264275"/>
            <a:ext cx="250825" cy="257175"/>
            <a:chOff x="1086" y="3926"/>
            <a:chExt cx="158" cy="162"/>
          </a:xfrm>
        </p:grpSpPr>
        <p:sp>
          <p:nvSpPr>
            <p:cNvPr id="58407" name="Oval 55"/>
            <p:cNvSpPr>
              <a:spLocks noChangeArrowheads="1"/>
            </p:cNvSpPr>
            <p:nvPr/>
          </p:nvSpPr>
          <p:spPr bwMode="auto">
            <a:xfrm>
              <a:off x="1086" y="3926"/>
              <a:ext cx="158" cy="162"/>
            </a:xfrm>
            <a:prstGeom prst="ellipse">
              <a:avLst/>
            </a:prstGeom>
            <a:solidFill>
              <a:srgbClr val="009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 b="1">
                <a:latin typeface="Times" pitchFamily="84" charset="0"/>
              </a:endParaRPr>
            </a:p>
          </p:txBody>
        </p:sp>
        <p:sp>
          <p:nvSpPr>
            <p:cNvPr id="58408" name="Text Box 31"/>
            <p:cNvSpPr txBox="1">
              <a:spLocks noChangeArrowheads="1"/>
            </p:cNvSpPr>
            <p:nvPr/>
          </p:nvSpPr>
          <p:spPr bwMode="auto">
            <a:xfrm>
              <a:off x="1129" y="3940"/>
              <a:ext cx="79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600" b="1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58395" name="Group 72"/>
          <p:cNvGrpSpPr>
            <a:grpSpLocks/>
          </p:cNvGrpSpPr>
          <p:nvPr/>
        </p:nvGrpSpPr>
        <p:grpSpPr bwMode="auto">
          <a:xfrm>
            <a:off x="3695700" y="6264275"/>
            <a:ext cx="250825" cy="257175"/>
            <a:chOff x="2328" y="3926"/>
            <a:chExt cx="158" cy="162"/>
          </a:xfrm>
        </p:grpSpPr>
        <p:sp>
          <p:nvSpPr>
            <p:cNvPr id="58405" name="Oval 58"/>
            <p:cNvSpPr>
              <a:spLocks noChangeArrowheads="1"/>
            </p:cNvSpPr>
            <p:nvPr/>
          </p:nvSpPr>
          <p:spPr bwMode="auto">
            <a:xfrm>
              <a:off x="2328" y="3926"/>
              <a:ext cx="158" cy="162"/>
            </a:xfrm>
            <a:prstGeom prst="ellipse">
              <a:avLst/>
            </a:prstGeom>
            <a:solidFill>
              <a:srgbClr val="009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 b="1">
                <a:latin typeface="Times" pitchFamily="84" charset="0"/>
              </a:endParaRPr>
            </a:p>
          </p:txBody>
        </p:sp>
        <p:sp>
          <p:nvSpPr>
            <p:cNvPr id="58406" name="Text Box 31"/>
            <p:cNvSpPr txBox="1">
              <a:spLocks noChangeArrowheads="1"/>
            </p:cNvSpPr>
            <p:nvPr/>
          </p:nvSpPr>
          <p:spPr bwMode="auto">
            <a:xfrm>
              <a:off x="2367" y="3940"/>
              <a:ext cx="79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600" b="1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58396" name="Group 73"/>
          <p:cNvGrpSpPr>
            <a:grpSpLocks/>
          </p:cNvGrpSpPr>
          <p:nvPr/>
        </p:nvGrpSpPr>
        <p:grpSpPr bwMode="auto">
          <a:xfrm>
            <a:off x="5629275" y="6264275"/>
            <a:ext cx="250825" cy="257175"/>
            <a:chOff x="3546" y="3932"/>
            <a:chExt cx="158" cy="162"/>
          </a:xfrm>
        </p:grpSpPr>
        <p:sp>
          <p:nvSpPr>
            <p:cNvPr id="58403" name="Oval 61"/>
            <p:cNvSpPr>
              <a:spLocks noChangeArrowheads="1"/>
            </p:cNvSpPr>
            <p:nvPr/>
          </p:nvSpPr>
          <p:spPr bwMode="auto">
            <a:xfrm>
              <a:off x="3546" y="3932"/>
              <a:ext cx="158" cy="162"/>
            </a:xfrm>
            <a:prstGeom prst="ellipse">
              <a:avLst/>
            </a:prstGeom>
            <a:solidFill>
              <a:srgbClr val="009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 b="1">
                <a:latin typeface="Times" pitchFamily="84" charset="0"/>
              </a:endParaRPr>
            </a:p>
          </p:txBody>
        </p:sp>
        <p:sp>
          <p:nvSpPr>
            <p:cNvPr id="58404" name="Text Box 31"/>
            <p:cNvSpPr txBox="1">
              <a:spLocks noChangeArrowheads="1"/>
            </p:cNvSpPr>
            <p:nvPr/>
          </p:nvSpPr>
          <p:spPr bwMode="auto">
            <a:xfrm>
              <a:off x="3585" y="3946"/>
              <a:ext cx="79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600" b="1">
                  <a:solidFill>
                    <a:schemeClr val="bg1"/>
                  </a:solidFill>
                </a:rPr>
                <a:t>5</a:t>
              </a:r>
            </a:p>
          </p:txBody>
        </p:sp>
      </p:grpSp>
      <p:sp>
        <p:nvSpPr>
          <p:cNvPr id="58397" name="Line 64"/>
          <p:cNvSpPr>
            <a:spLocks noChangeShapeType="1"/>
          </p:cNvSpPr>
          <p:nvPr/>
        </p:nvSpPr>
        <p:spPr bwMode="auto">
          <a:xfrm flipH="1" flipV="1">
            <a:off x="2444750" y="485775"/>
            <a:ext cx="904875" cy="1120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98" name="Line 65"/>
          <p:cNvSpPr>
            <a:spLocks noChangeShapeType="1"/>
          </p:cNvSpPr>
          <p:nvPr/>
        </p:nvSpPr>
        <p:spPr bwMode="auto">
          <a:xfrm flipH="1" flipV="1">
            <a:off x="3378200" y="638175"/>
            <a:ext cx="180975" cy="1473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99" name="Line 66"/>
          <p:cNvSpPr>
            <a:spLocks noChangeShapeType="1"/>
          </p:cNvSpPr>
          <p:nvPr/>
        </p:nvSpPr>
        <p:spPr bwMode="auto">
          <a:xfrm flipV="1">
            <a:off x="3886200" y="596900"/>
            <a:ext cx="412750" cy="1327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00" name="Line 67"/>
          <p:cNvSpPr>
            <a:spLocks noChangeShapeType="1"/>
          </p:cNvSpPr>
          <p:nvPr/>
        </p:nvSpPr>
        <p:spPr bwMode="auto">
          <a:xfrm flipV="1">
            <a:off x="5203825" y="600075"/>
            <a:ext cx="742950" cy="1123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01" name="Line 68"/>
          <p:cNvSpPr>
            <a:spLocks noChangeShapeType="1"/>
          </p:cNvSpPr>
          <p:nvPr/>
        </p:nvSpPr>
        <p:spPr bwMode="auto">
          <a:xfrm flipV="1">
            <a:off x="5686425" y="600075"/>
            <a:ext cx="260350" cy="1123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02" name="Line 69"/>
          <p:cNvSpPr>
            <a:spLocks noChangeShapeType="1"/>
          </p:cNvSpPr>
          <p:nvPr/>
        </p:nvSpPr>
        <p:spPr bwMode="auto">
          <a:xfrm flipH="1" flipV="1">
            <a:off x="5915025" y="3733800"/>
            <a:ext cx="307975" cy="1263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263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582D1-363A-48B2-803F-1C7D876E92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Please set up your lab poster on the counter in the back of the classroom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783F09-3B14-4C38-B3D4-1BE03541D7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064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You Must Know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2920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The features of mitosis that result in the production of genetically identical daughter cells.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sz="1100" dirty="0">
                <a:hlinkClick r:id="rId2" action="ppaction://hlinkfile"/>
              </a:rPr>
              <a:t>Video- Real</a:t>
            </a:r>
            <a:endParaRPr lang="en-US" sz="1100" dirty="0"/>
          </a:p>
          <a:p>
            <a:r>
              <a:rPr lang="en-US" sz="1100" dirty="0">
                <a:hlinkClick r:id="rId3" action="ppaction://hlinkfile"/>
              </a:rPr>
              <a:t>Video - Animation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37186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09_01ChromosomesCellDiv-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284163"/>
            <a:ext cx="8385175" cy="628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77824" y="0"/>
            <a:ext cx="5718175" cy="28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1200" dirty="0">
                <a:latin typeface="Arial" charset="0"/>
              </a:rPr>
              <a:t>Figure 9.1 – Chromosomes during cell division</a:t>
            </a:r>
          </a:p>
        </p:txBody>
      </p:sp>
      <p:sp>
        <p:nvSpPr>
          <p:cNvPr id="2" name="Oval 1"/>
          <p:cNvSpPr/>
          <p:nvPr/>
        </p:nvSpPr>
        <p:spPr>
          <a:xfrm>
            <a:off x="377825" y="5181600"/>
            <a:ext cx="1295400" cy="990600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922712" y="4343400"/>
            <a:ext cx="1030288" cy="990600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953000" y="4838700"/>
            <a:ext cx="1143000" cy="838200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261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5" descr="09_06CellCycle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3"/>
          <a:stretch>
            <a:fillRect/>
          </a:stretch>
        </p:blipFill>
        <p:spPr bwMode="auto">
          <a:xfrm>
            <a:off x="296863" y="455613"/>
            <a:ext cx="8548687" cy="57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52400" y="0"/>
            <a:ext cx="3091656" cy="56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algn="l" eaLnBrk="1" hangingPunct="1"/>
            <a:r>
              <a:rPr lang="en-US" altLang="en-US" sz="3200" dirty="0">
                <a:latin typeface="Arial" charset="0"/>
              </a:rPr>
              <a:t>The Cell Cycle</a:t>
            </a:r>
          </a:p>
        </p:txBody>
      </p:sp>
      <p:sp>
        <p:nvSpPr>
          <p:cNvPr id="26628" name="Text Box 31"/>
          <p:cNvSpPr txBox="1">
            <a:spLocks noChangeArrowheads="1"/>
          </p:cNvSpPr>
          <p:nvPr/>
        </p:nvSpPr>
        <p:spPr bwMode="auto">
          <a:xfrm rot="-2497493">
            <a:off x="2651125" y="3700463"/>
            <a:ext cx="1458913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 b="1" dirty="0"/>
              <a:t>Cytokinesis</a:t>
            </a:r>
          </a:p>
        </p:txBody>
      </p:sp>
      <p:sp>
        <p:nvSpPr>
          <p:cNvPr id="26629" name="Text Box 31"/>
          <p:cNvSpPr txBox="1">
            <a:spLocks noChangeArrowheads="1"/>
          </p:cNvSpPr>
          <p:nvPr/>
        </p:nvSpPr>
        <p:spPr bwMode="auto">
          <a:xfrm rot="-3087533">
            <a:off x="3108325" y="3965576"/>
            <a:ext cx="8794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 b="1" dirty="0"/>
              <a:t>Mitosis</a:t>
            </a:r>
          </a:p>
        </p:txBody>
      </p:sp>
      <p:sp>
        <p:nvSpPr>
          <p:cNvPr id="26630" name="Text Box 31"/>
          <p:cNvSpPr txBox="1">
            <a:spLocks noChangeArrowheads="1"/>
          </p:cNvSpPr>
          <p:nvPr/>
        </p:nvSpPr>
        <p:spPr bwMode="auto">
          <a:xfrm>
            <a:off x="5110163" y="1974850"/>
            <a:ext cx="2211387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US" altLang="en-US" sz="2200" b="1" dirty="0"/>
              <a:t>S</a:t>
            </a:r>
          </a:p>
          <a:p>
            <a:pPr algn="ctr">
              <a:lnSpc>
                <a:spcPct val="95000"/>
              </a:lnSpc>
            </a:pPr>
            <a:r>
              <a:rPr lang="en-US" altLang="en-US" sz="2200" b="1" dirty="0"/>
              <a:t>(DNA synthesis)</a:t>
            </a:r>
          </a:p>
        </p:txBody>
      </p:sp>
      <p:sp>
        <p:nvSpPr>
          <p:cNvPr id="26631" name="Text Box 31"/>
          <p:cNvSpPr txBox="1">
            <a:spLocks noChangeArrowheads="1"/>
          </p:cNvSpPr>
          <p:nvPr/>
        </p:nvSpPr>
        <p:spPr bwMode="auto">
          <a:xfrm>
            <a:off x="3014663" y="2116138"/>
            <a:ext cx="458787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200" b="1" dirty="0"/>
              <a:t>G</a:t>
            </a:r>
            <a:r>
              <a:rPr lang="en-US" altLang="en-US" sz="2200" b="1" baseline="-25000" dirty="0"/>
              <a:t>1</a:t>
            </a:r>
            <a:endParaRPr lang="en-US" altLang="en-US" sz="2200" b="1" dirty="0"/>
          </a:p>
        </p:txBody>
      </p:sp>
      <p:sp>
        <p:nvSpPr>
          <p:cNvPr id="26632" name="Text Box 31"/>
          <p:cNvSpPr txBox="1">
            <a:spLocks noChangeArrowheads="1"/>
          </p:cNvSpPr>
          <p:nvPr/>
        </p:nvSpPr>
        <p:spPr bwMode="auto">
          <a:xfrm>
            <a:off x="5186363" y="3741738"/>
            <a:ext cx="458787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200" b="1" dirty="0"/>
              <a:t>G</a:t>
            </a:r>
            <a:r>
              <a:rPr lang="en-US" altLang="en-US" sz="2200" b="1" baseline="-25000" dirty="0"/>
              <a:t>2</a:t>
            </a:r>
            <a:endParaRPr lang="en-US" altLang="en-US" sz="2200" b="1" dirty="0"/>
          </a:p>
        </p:txBody>
      </p:sp>
      <p:pic>
        <p:nvPicPr>
          <p:cNvPr id="26633" name="Picture 23" descr="09_06_interpha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613" y="566738"/>
            <a:ext cx="19351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24" descr="09_06_mitotic_M_phas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4310063"/>
            <a:ext cx="1577975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489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  <p:bldP spid="266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5563" y="1249363"/>
            <a:ext cx="8801100" cy="5100637"/>
          </a:xfrm>
        </p:spPr>
        <p:txBody>
          <a:bodyPr lIns="91440" tIns="45720" rIns="91440" bIns="45720"/>
          <a:lstStyle/>
          <a:p>
            <a:pPr marL="292100" indent="-292100" eaLnBrk="1" hangingPunct="1"/>
            <a:r>
              <a:rPr lang="en-US" altLang="en-US" dirty="0"/>
              <a:t>Mitosis is divided into five phases</a:t>
            </a:r>
          </a:p>
          <a:p>
            <a:pPr marL="749300" lvl="1" indent="-279400" eaLnBrk="1" hangingPunct="1">
              <a:spcBef>
                <a:spcPct val="18000"/>
              </a:spcBef>
            </a:pPr>
            <a:r>
              <a:rPr lang="en-US" altLang="en-US" b="1" dirty="0"/>
              <a:t>Prophase</a:t>
            </a:r>
          </a:p>
          <a:p>
            <a:pPr marL="749300" lvl="1" indent="-279400" eaLnBrk="1" hangingPunct="1">
              <a:spcBef>
                <a:spcPct val="18000"/>
              </a:spcBef>
            </a:pPr>
            <a:r>
              <a:rPr lang="en-US" altLang="en-US" b="1" dirty="0" err="1"/>
              <a:t>Prometaphase</a:t>
            </a:r>
            <a:endParaRPr lang="en-US" altLang="en-US" b="1" dirty="0"/>
          </a:p>
          <a:p>
            <a:pPr marL="749300" lvl="1" indent="-279400" eaLnBrk="1" hangingPunct="1">
              <a:spcBef>
                <a:spcPct val="18000"/>
              </a:spcBef>
            </a:pPr>
            <a:r>
              <a:rPr lang="en-US" altLang="en-US" b="1" dirty="0"/>
              <a:t>Metaphase</a:t>
            </a:r>
          </a:p>
          <a:p>
            <a:pPr marL="749300" lvl="1" indent="-279400" eaLnBrk="1" hangingPunct="1">
              <a:spcBef>
                <a:spcPct val="18000"/>
              </a:spcBef>
            </a:pPr>
            <a:r>
              <a:rPr lang="en-US" altLang="en-US" b="1" dirty="0"/>
              <a:t>Anaphase</a:t>
            </a:r>
          </a:p>
          <a:p>
            <a:pPr marL="749300" lvl="1" indent="-279400" eaLnBrk="1" hangingPunct="1">
              <a:spcBef>
                <a:spcPct val="18000"/>
              </a:spcBef>
            </a:pPr>
            <a:r>
              <a:rPr lang="en-US" altLang="en-US" b="1" dirty="0"/>
              <a:t>Telophase</a:t>
            </a:r>
          </a:p>
          <a:p>
            <a:pPr marL="292100" indent="-292100" eaLnBrk="1" hangingPunct="1"/>
            <a:r>
              <a:rPr lang="en-US" altLang="en-US" dirty="0"/>
              <a:t>Cytokinesis overlaps the latter stages of mitosis</a:t>
            </a:r>
          </a:p>
        </p:txBody>
      </p:sp>
      <p:sp>
        <p:nvSpPr>
          <p:cNvPr id="27651" name="Line 6"/>
          <p:cNvSpPr>
            <a:spLocks noChangeShapeType="1"/>
          </p:cNvSpPr>
          <p:nvPr/>
        </p:nvSpPr>
        <p:spPr bwMode="auto">
          <a:xfrm>
            <a:off x="182563" y="1095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7652" name="Group 8"/>
          <p:cNvGrpSpPr>
            <a:grpSpLocks/>
          </p:cNvGrpSpPr>
          <p:nvPr/>
        </p:nvGrpSpPr>
        <p:grpSpPr bwMode="auto">
          <a:xfrm>
            <a:off x="182563" y="6535738"/>
            <a:ext cx="8775700" cy="227012"/>
            <a:chOff x="115" y="4117"/>
            <a:chExt cx="5528" cy="143"/>
          </a:xfrm>
        </p:grpSpPr>
        <p:sp>
          <p:nvSpPr>
            <p:cNvPr id="27653" name="Line 7"/>
            <p:cNvSpPr>
              <a:spLocks noChangeShapeType="1"/>
            </p:cNvSpPr>
            <p:nvPr/>
          </p:nvSpPr>
          <p:spPr bwMode="auto">
            <a:xfrm>
              <a:off x="115" y="4117"/>
              <a:ext cx="55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4" name="Text Box 8"/>
            <p:cNvSpPr txBox="1">
              <a:spLocks noChangeArrowheads="1"/>
            </p:cNvSpPr>
            <p:nvPr/>
          </p:nvSpPr>
          <p:spPr bwMode="auto">
            <a:xfrm>
              <a:off x="115" y="4174"/>
              <a:ext cx="5528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900"/>
                <a:t>© 2014 Pearson Education, Inc.</a:t>
              </a:r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4903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altLang="en-US" sz="1200">
                <a:solidFill>
                  <a:schemeClr val="tx1"/>
                </a:solidFill>
                <a:latin typeface="Arial" charset="0"/>
              </a:rPr>
              <a:t>Figure 9.7c</a:t>
            </a:r>
          </a:p>
        </p:txBody>
      </p:sp>
      <p:pic>
        <p:nvPicPr>
          <p:cNvPr id="31746" name="Picture 72" descr="09_07cInterAndProphase-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27" b="3590"/>
          <a:stretch/>
        </p:blipFill>
        <p:spPr bwMode="auto">
          <a:xfrm>
            <a:off x="296864" y="444500"/>
            <a:ext cx="3904434" cy="575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 Box 31"/>
          <p:cNvSpPr txBox="1">
            <a:spLocks noChangeArrowheads="1"/>
          </p:cNvSpPr>
          <p:nvPr/>
        </p:nvSpPr>
        <p:spPr bwMode="auto">
          <a:xfrm>
            <a:off x="352425" y="1055688"/>
            <a:ext cx="1892300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100" b="1" dirty="0"/>
              <a:t>Centrosomes</a:t>
            </a:r>
          </a:p>
          <a:p>
            <a:pPr>
              <a:lnSpc>
                <a:spcPct val="95000"/>
              </a:lnSpc>
            </a:pPr>
            <a:r>
              <a:rPr lang="en-US" altLang="en-US" sz="2100" b="1" dirty="0"/>
              <a:t>(with centriole</a:t>
            </a:r>
          </a:p>
          <a:p>
            <a:pPr>
              <a:lnSpc>
                <a:spcPct val="95000"/>
              </a:lnSpc>
            </a:pPr>
            <a:r>
              <a:rPr lang="en-US" altLang="en-US" sz="2100" b="1" dirty="0"/>
              <a:t>pairs)</a:t>
            </a:r>
          </a:p>
        </p:txBody>
      </p:sp>
      <p:sp>
        <p:nvSpPr>
          <p:cNvPr id="31749" name="Text Box 31"/>
          <p:cNvSpPr txBox="1">
            <a:spLocks noChangeArrowheads="1"/>
          </p:cNvSpPr>
          <p:nvPr/>
        </p:nvSpPr>
        <p:spPr bwMode="auto">
          <a:xfrm>
            <a:off x="1270000" y="504825"/>
            <a:ext cx="25336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b="1">
                <a:solidFill>
                  <a:schemeClr val="bg1"/>
                </a:solidFill>
              </a:rPr>
              <a:t>G</a:t>
            </a:r>
            <a:r>
              <a:rPr lang="en-US" altLang="en-US" b="1" baseline="-25000">
                <a:solidFill>
                  <a:schemeClr val="bg1"/>
                </a:solidFill>
              </a:rPr>
              <a:t>2</a:t>
            </a:r>
            <a:r>
              <a:rPr lang="en-US" altLang="en-US" b="1">
                <a:solidFill>
                  <a:schemeClr val="bg1"/>
                </a:solidFill>
              </a:rPr>
              <a:t> of Interphase</a:t>
            </a:r>
          </a:p>
        </p:txBody>
      </p:sp>
      <p:sp>
        <p:nvSpPr>
          <p:cNvPr id="31750" name="Text Box 31"/>
          <p:cNvSpPr txBox="1">
            <a:spLocks noChangeArrowheads="1"/>
          </p:cNvSpPr>
          <p:nvPr/>
        </p:nvSpPr>
        <p:spPr bwMode="auto">
          <a:xfrm>
            <a:off x="6046788" y="504825"/>
            <a:ext cx="138271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b="1">
                <a:solidFill>
                  <a:schemeClr val="bg1"/>
                </a:solidFill>
              </a:rPr>
              <a:t>Prophase</a:t>
            </a:r>
          </a:p>
        </p:txBody>
      </p:sp>
      <p:sp>
        <p:nvSpPr>
          <p:cNvPr id="31755" name="Text Box 31"/>
          <p:cNvSpPr txBox="1">
            <a:spLocks noChangeArrowheads="1"/>
          </p:cNvSpPr>
          <p:nvPr/>
        </p:nvSpPr>
        <p:spPr bwMode="auto">
          <a:xfrm>
            <a:off x="381000" y="5575300"/>
            <a:ext cx="1346200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100" b="1"/>
              <a:t>Nucleolus</a:t>
            </a:r>
          </a:p>
        </p:txBody>
      </p:sp>
      <p:sp>
        <p:nvSpPr>
          <p:cNvPr id="31756" name="Text Box 31"/>
          <p:cNvSpPr txBox="1">
            <a:spLocks noChangeArrowheads="1"/>
          </p:cNvSpPr>
          <p:nvPr/>
        </p:nvSpPr>
        <p:spPr bwMode="auto">
          <a:xfrm>
            <a:off x="3270250" y="5334000"/>
            <a:ext cx="14732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100" b="1"/>
              <a:t>Plasma</a:t>
            </a:r>
          </a:p>
          <a:p>
            <a:pPr>
              <a:lnSpc>
                <a:spcPct val="95000"/>
              </a:lnSpc>
            </a:pPr>
            <a:r>
              <a:rPr lang="en-US" altLang="en-US" sz="2100" b="1"/>
              <a:t>membrane</a:t>
            </a:r>
          </a:p>
        </p:txBody>
      </p:sp>
      <p:sp>
        <p:nvSpPr>
          <p:cNvPr id="31758" name="Text Box 31"/>
          <p:cNvSpPr txBox="1">
            <a:spLocks noChangeArrowheads="1"/>
          </p:cNvSpPr>
          <p:nvPr/>
        </p:nvSpPr>
        <p:spPr bwMode="auto">
          <a:xfrm>
            <a:off x="1917700" y="5613400"/>
            <a:ext cx="125730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100" b="1"/>
              <a:t>Nuclear</a:t>
            </a:r>
          </a:p>
          <a:p>
            <a:pPr>
              <a:lnSpc>
                <a:spcPct val="95000"/>
              </a:lnSpc>
            </a:pPr>
            <a:r>
              <a:rPr lang="en-US" altLang="en-US" sz="2100" b="1"/>
              <a:t>envelope</a:t>
            </a:r>
          </a:p>
        </p:txBody>
      </p:sp>
      <p:sp>
        <p:nvSpPr>
          <p:cNvPr id="31760" name="Line 59"/>
          <p:cNvSpPr>
            <a:spLocks noChangeShapeType="1"/>
          </p:cNvSpPr>
          <p:nvPr/>
        </p:nvSpPr>
        <p:spPr bwMode="auto">
          <a:xfrm flipH="1" flipV="1">
            <a:off x="1765300" y="1676400"/>
            <a:ext cx="698500" cy="6778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1" name="Line 60"/>
          <p:cNvSpPr>
            <a:spLocks noChangeShapeType="1"/>
          </p:cNvSpPr>
          <p:nvPr/>
        </p:nvSpPr>
        <p:spPr bwMode="auto">
          <a:xfrm flipH="1" flipV="1">
            <a:off x="1757363" y="1663700"/>
            <a:ext cx="3429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2" name="Line 61"/>
          <p:cNvSpPr>
            <a:spLocks noChangeShapeType="1"/>
          </p:cNvSpPr>
          <p:nvPr/>
        </p:nvSpPr>
        <p:spPr bwMode="auto">
          <a:xfrm flipV="1">
            <a:off x="2865438" y="2984500"/>
            <a:ext cx="147637" cy="32543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3" name="Line 62"/>
          <p:cNvSpPr>
            <a:spLocks noChangeShapeType="1"/>
          </p:cNvSpPr>
          <p:nvPr/>
        </p:nvSpPr>
        <p:spPr bwMode="auto">
          <a:xfrm>
            <a:off x="3060700" y="5181600"/>
            <a:ext cx="190500" cy="2746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4" name="Line 63"/>
          <p:cNvSpPr>
            <a:spLocks noChangeShapeType="1"/>
          </p:cNvSpPr>
          <p:nvPr/>
        </p:nvSpPr>
        <p:spPr bwMode="auto">
          <a:xfrm flipH="1">
            <a:off x="2278063" y="4821238"/>
            <a:ext cx="3175" cy="812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5" name="Line 64"/>
          <p:cNvSpPr>
            <a:spLocks noChangeShapeType="1"/>
          </p:cNvSpPr>
          <p:nvPr/>
        </p:nvSpPr>
        <p:spPr bwMode="auto">
          <a:xfrm flipH="1">
            <a:off x="1735138" y="3614738"/>
            <a:ext cx="309562" cy="833437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6" name="Line 65"/>
          <p:cNvSpPr>
            <a:spLocks noChangeShapeType="1"/>
          </p:cNvSpPr>
          <p:nvPr/>
        </p:nvSpPr>
        <p:spPr bwMode="auto">
          <a:xfrm flipV="1">
            <a:off x="2860675" y="1925638"/>
            <a:ext cx="647700" cy="1384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7" name="Line 66"/>
          <p:cNvSpPr>
            <a:spLocks noChangeShapeType="1"/>
          </p:cNvSpPr>
          <p:nvPr/>
        </p:nvSpPr>
        <p:spPr bwMode="auto">
          <a:xfrm flipH="1">
            <a:off x="1320800" y="3614738"/>
            <a:ext cx="723900" cy="1930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9" name="Line 68"/>
          <p:cNvSpPr>
            <a:spLocks noChangeShapeType="1"/>
          </p:cNvSpPr>
          <p:nvPr/>
        </p:nvSpPr>
        <p:spPr bwMode="auto">
          <a:xfrm flipH="1">
            <a:off x="7196138" y="3040063"/>
            <a:ext cx="139700" cy="4095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71" name="Line 70"/>
          <p:cNvSpPr>
            <a:spLocks noChangeShapeType="1"/>
          </p:cNvSpPr>
          <p:nvPr/>
        </p:nvSpPr>
        <p:spPr bwMode="auto">
          <a:xfrm>
            <a:off x="6316663" y="4094163"/>
            <a:ext cx="82550" cy="722312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72" name="Line 71"/>
          <p:cNvSpPr>
            <a:spLocks noChangeShapeType="1"/>
          </p:cNvSpPr>
          <p:nvPr/>
        </p:nvSpPr>
        <p:spPr bwMode="auto">
          <a:xfrm>
            <a:off x="6154738" y="4119563"/>
            <a:ext cx="141287" cy="639762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2" name="Picture 72" descr="09_07cInterAndProphase-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3590"/>
          <a:stretch/>
        </p:blipFill>
        <p:spPr bwMode="auto">
          <a:xfrm>
            <a:off x="4571206" y="444500"/>
            <a:ext cx="4274344" cy="575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6046788" y="504825"/>
            <a:ext cx="138271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b="1">
                <a:solidFill>
                  <a:schemeClr val="bg1"/>
                </a:solidFill>
              </a:rPr>
              <a:t>Prophase</a:t>
            </a: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5056188" y="1042988"/>
            <a:ext cx="1657350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100" b="1" dirty="0"/>
              <a:t>Early mitotic</a:t>
            </a:r>
          </a:p>
          <a:p>
            <a:pPr>
              <a:lnSpc>
                <a:spcPct val="95000"/>
              </a:lnSpc>
            </a:pPr>
            <a:r>
              <a:rPr lang="en-US" altLang="en-US" sz="2100" b="1" dirty="0"/>
              <a:t>spindle</a:t>
            </a: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4873625" y="5680075"/>
            <a:ext cx="3311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US" altLang="en-US" sz="2100" b="1" dirty="0"/>
              <a:t>Two sister chromatids of</a:t>
            </a:r>
          </a:p>
          <a:p>
            <a:pPr algn="ctr">
              <a:lnSpc>
                <a:spcPct val="95000"/>
              </a:lnSpc>
            </a:pPr>
            <a:r>
              <a:rPr lang="en-US" altLang="en-US" sz="2100" b="1" dirty="0"/>
              <a:t>one chromosome</a:t>
            </a:r>
          </a:p>
        </p:txBody>
      </p:sp>
      <p:sp>
        <p:nvSpPr>
          <p:cNvPr id="39" name="Line 67"/>
          <p:cNvSpPr>
            <a:spLocks noChangeShapeType="1"/>
          </p:cNvSpPr>
          <p:nvPr/>
        </p:nvSpPr>
        <p:spPr bwMode="auto">
          <a:xfrm>
            <a:off x="5519738" y="1658938"/>
            <a:ext cx="601662" cy="733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68"/>
          <p:cNvSpPr>
            <a:spLocks noChangeShapeType="1"/>
          </p:cNvSpPr>
          <p:nvPr/>
        </p:nvSpPr>
        <p:spPr bwMode="auto">
          <a:xfrm flipH="1">
            <a:off x="7196138" y="3040063"/>
            <a:ext cx="139700" cy="4095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70"/>
          <p:cNvSpPr>
            <a:spLocks noChangeShapeType="1"/>
          </p:cNvSpPr>
          <p:nvPr/>
        </p:nvSpPr>
        <p:spPr bwMode="auto">
          <a:xfrm>
            <a:off x="6316663" y="4094163"/>
            <a:ext cx="82550" cy="722312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71"/>
          <p:cNvSpPr>
            <a:spLocks noChangeShapeType="1"/>
          </p:cNvSpPr>
          <p:nvPr/>
        </p:nvSpPr>
        <p:spPr bwMode="auto">
          <a:xfrm>
            <a:off x="6154738" y="4119563"/>
            <a:ext cx="141287" cy="639762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7178675" y="1057275"/>
            <a:ext cx="1619250" cy="2392363"/>
            <a:chOff x="7178675" y="1057275"/>
            <a:chExt cx="1619250" cy="2392363"/>
          </a:xfrm>
        </p:grpSpPr>
        <p:sp>
          <p:nvSpPr>
            <p:cNvPr id="35" name="Text Box 31"/>
            <p:cNvSpPr txBox="1">
              <a:spLocks noChangeArrowheads="1"/>
            </p:cNvSpPr>
            <p:nvPr/>
          </p:nvSpPr>
          <p:spPr bwMode="auto">
            <a:xfrm>
              <a:off x="7178675" y="1057275"/>
              <a:ext cx="1619250" cy="309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2100" b="1"/>
                <a:t>Centromere</a:t>
              </a:r>
            </a:p>
          </p:txBody>
        </p:sp>
        <p:sp>
          <p:nvSpPr>
            <p:cNvPr id="44" name="Line 73"/>
            <p:cNvSpPr>
              <a:spLocks noChangeShapeType="1"/>
            </p:cNvSpPr>
            <p:nvPr/>
          </p:nvSpPr>
          <p:spPr bwMode="auto">
            <a:xfrm flipH="1">
              <a:off x="7191375" y="1358900"/>
              <a:ext cx="715963" cy="20907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149975" y="4094163"/>
            <a:ext cx="339725" cy="1562100"/>
            <a:chOff x="6149975" y="4094163"/>
            <a:chExt cx="339725" cy="1562100"/>
          </a:xfrm>
        </p:grpSpPr>
        <p:sp>
          <p:nvSpPr>
            <p:cNvPr id="45" name="Line 74"/>
            <p:cNvSpPr>
              <a:spLocks noChangeShapeType="1"/>
            </p:cNvSpPr>
            <p:nvPr/>
          </p:nvSpPr>
          <p:spPr bwMode="auto">
            <a:xfrm>
              <a:off x="6311900" y="4094163"/>
              <a:ext cx="177800" cy="15525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75"/>
            <p:cNvSpPr>
              <a:spLocks noChangeShapeType="1"/>
            </p:cNvSpPr>
            <p:nvPr/>
          </p:nvSpPr>
          <p:spPr bwMode="auto">
            <a:xfrm>
              <a:off x="6149975" y="4119563"/>
              <a:ext cx="339725" cy="15367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751" name="Text Box 31"/>
          <p:cNvSpPr txBox="1">
            <a:spLocks noChangeArrowheads="1"/>
          </p:cNvSpPr>
          <p:nvPr/>
        </p:nvSpPr>
        <p:spPr bwMode="auto">
          <a:xfrm>
            <a:off x="2917825" y="1009650"/>
            <a:ext cx="198913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100" b="1" dirty="0"/>
              <a:t>Chromosomes</a:t>
            </a:r>
          </a:p>
          <a:p>
            <a:pPr>
              <a:lnSpc>
                <a:spcPct val="95000"/>
              </a:lnSpc>
            </a:pPr>
            <a:r>
              <a:rPr lang="en-US" altLang="en-US" sz="2100" b="1" dirty="0"/>
              <a:t>(duplicated)</a:t>
            </a:r>
          </a:p>
        </p:txBody>
      </p:sp>
    </p:spTree>
    <p:extLst>
      <p:ext uri="{BB962C8B-B14F-4D97-AF65-F5344CB8AC3E}">
        <p14:creationId xmlns:p14="http://schemas.microsoft.com/office/powerpoint/2010/main" val="166601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  <p:bldP spid="31760" grpId="0" animBg="1"/>
      <p:bldP spid="31761" grpId="0" animBg="1"/>
      <p:bldP spid="31766" grpId="0" animBg="1"/>
      <p:bldP spid="34" grpId="0"/>
      <p:bldP spid="37" grpId="0"/>
      <p:bldP spid="39" grpId="0" animBg="1"/>
      <p:bldP spid="317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7" descr="09_07dPrometAndMetaphase-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2982"/>
          <a:stretch/>
        </p:blipFill>
        <p:spPr bwMode="auto">
          <a:xfrm>
            <a:off x="296863" y="474663"/>
            <a:ext cx="4274343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altLang="en-US" sz="1200">
                <a:solidFill>
                  <a:schemeClr val="tx1"/>
                </a:solidFill>
                <a:latin typeface="Arial" charset="0"/>
              </a:rPr>
              <a:t>Figure 9.7d</a:t>
            </a:r>
          </a:p>
        </p:txBody>
      </p:sp>
      <p:sp>
        <p:nvSpPr>
          <p:cNvPr id="32772" name="Text Box 31"/>
          <p:cNvSpPr txBox="1">
            <a:spLocks noChangeArrowheads="1"/>
          </p:cNvSpPr>
          <p:nvPr/>
        </p:nvSpPr>
        <p:spPr bwMode="auto">
          <a:xfrm>
            <a:off x="1322388" y="539750"/>
            <a:ext cx="2328862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b="1">
                <a:solidFill>
                  <a:schemeClr val="bg1"/>
                </a:solidFill>
              </a:rPr>
              <a:t>Prometaphase</a:t>
            </a:r>
          </a:p>
        </p:txBody>
      </p:sp>
      <p:sp>
        <p:nvSpPr>
          <p:cNvPr id="32773" name="Text Box 31"/>
          <p:cNvSpPr txBox="1">
            <a:spLocks noChangeArrowheads="1"/>
          </p:cNvSpPr>
          <p:nvPr/>
        </p:nvSpPr>
        <p:spPr bwMode="auto">
          <a:xfrm>
            <a:off x="374650" y="971550"/>
            <a:ext cx="1419225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100" b="1"/>
              <a:t>Fragments</a:t>
            </a:r>
          </a:p>
          <a:p>
            <a:pPr>
              <a:lnSpc>
                <a:spcPct val="95000"/>
              </a:lnSpc>
            </a:pPr>
            <a:r>
              <a:rPr lang="en-US" altLang="en-US" sz="2100" b="1"/>
              <a:t>of nuclear</a:t>
            </a:r>
          </a:p>
          <a:p>
            <a:pPr>
              <a:lnSpc>
                <a:spcPct val="95000"/>
              </a:lnSpc>
            </a:pPr>
            <a:r>
              <a:rPr lang="en-US" altLang="en-US" sz="2100" b="1"/>
              <a:t>envelope</a:t>
            </a:r>
          </a:p>
        </p:txBody>
      </p:sp>
      <p:sp>
        <p:nvSpPr>
          <p:cNvPr id="32774" name="Text Box 31"/>
          <p:cNvSpPr txBox="1">
            <a:spLocks noChangeArrowheads="1"/>
          </p:cNvSpPr>
          <p:nvPr/>
        </p:nvSpPr>
        <p:spPr bwMode="auto">
          <a:xfrm>
            <a:off x="2298700" y="1143000"/>
            <a:ext cx="21685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lnSpc>
                <a:spcPct val="95000"/>
              </a:lnSpc>
            </a:pPr>
            <a:r>
              <a:rPr lang="en-US" altLang="en-US" sz="2100" b="1"/>
              <a:t>Nonkinetochore</a:t>
            </a:r>
          </a:p>
          <a:p>
            <a:pPr algn="r">
              <a:lnSpc>
                <a:spcPct val="95000"/>
              </a:lnSpc>
            </a:pPr>
            <a:r>
              <a:rPr lang="en-US" altLang="en-US" sz="2100" b="1"/>
              <a:t>microtubules</a:t>
            </a:r>
          </a:p>
        </p:txBody>
      </p:sp>
      <p:sp>
        <p:nvSpPr>
          <p:cNvPr id="32775" name="Text Box 31"/>
          <p:cNvSpPr txBox="1">
            <a:spLocks noChangeArrowheads="1"/>
          </p:cNvSpPr>
          <p:nvPr/>
        </p:nvSpPr>
        <p:spPr bwMode="auto">
          <a:xfrm>
            <a:off x="2501900" y="5527675"/>
            <a:ext cx="16875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100" b="1" dirty="0"/>
              <a:t>Kinetochore</a:t>
            </a:r>
          </a:p>
          <a:p>
            <a:pPr>
              <a:lnSpc>
                <a:spcPct val="95000"/>
              </a:lnSpc>
            </a:pPr>
            <a:r>
              <a:rPr lang="en-US" altLang="en-US" sz="2100" b="1" dirty="0"/>
              <a:t>microtubule</a:t>
            </a:r>
          </a:p>
        </p:txBody>
      </p:sp>
      <p:sp>
        <p:nvSpPr>
          <p:cNvPr id="32776" name="Text Box 31"/>
          <p:cNvSpPr txBox="1">
            <a:spLocks noChangeArrowheads="1"/>
          </p:cNvSpPr>
          <p:nvPr/>
        </p:nvSpPr>
        <p:spPr bwMode="auto">
          <a:xfrm>
            <a:off x="465138" y="5511800"/>
            <a:ext cx="165893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100" b="1" dirty="0"/>
              <a:t>Kinetochore</a:t>
            </a:r>
          </a:p>
        </p:txBody>
      </p:sp>
      <p:sp>
        <p:nvSpPr>
          <p:cNvPr id="32781" name="Text Box 31"/>
          <p:cNvSpPr txBox="1">
            <a:spLocks noChangeArrowheads="1"/>
          </p:cNvSpPr>
          <p:nvPr/>
        </p:nvSpPr>
        <p:spPr bwMode="auto">
          <a:xfrm>
            <a:off x="5910263" y="550863"/>
            <a:ext cx="170338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b="1">
                <a:solidFill>
                  <a:schemeClr val="bg1"/>
                </a:solidFill>
              </a:rPr>
              <a:t>Metaphase</a:t>
            </a:r>
          </a:p>
        </p:txBody>
      </p:sp>
      <p:sp>
        <p:nvSpPr>
          <p:cNvPr id="32782" name="Line 28"/>
          <p:cNvSpPr>
            <a:spLocks noChangeShapeType="1"/>
          </p:cNvSpPr>
          <p:nvPr/>
        </p:nvSpPr>
        <p:spPr bwMode="auto">
          <a:xfrm flipH="1" flipV="1">
            <a:off x="1100138" y="1909763"/>
            <a:ext cx="842962" cy="833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3" name="Line 29"/>
          <p:cNvSpPr>
            <a:spLocks noChangeShapeType="1"/>
          </p:cNvSpPr>
          <p:nvPr/>
        </p:nvSpPr>
        <p:spPr bwMode="auto">
          <a:xfrm flipH="1" flipV="1">
            <a:off x="1079500" y="1892300"/>
            <a:ext cx="300038" cy="12366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4" name="Line 30"/>
          <p:cNvSpPr>
            <a:spLocks noChangeShapeType="1"/>
          </p:cNvSpPr>
          <p:nvPr/>
        </p:nvSpPr>
        <p:spPr bwMode="auto">
          <a:xfrm flipV="1">
            <a:off x="3348038" y="1747838"/>
            <a:ext cx="98425" cy="1101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5" name="Line 31"/>
          <p:cNvSpPr>
            <a:spLocks noChangeShapeType="1"/>
          </p:cNvSpPr>
          <p:nvPr/>
        </p:nvSpPr>
        <p:spPr bwMode="auto">
          <a:xfrm flipH="1" flipV="1">
            <a:off x="3449638" y="1752600"/>
            <a:ext cx="200025" cy="15922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6" name="Line 32"/>
          <p:cNvSpPr>
            <a:spLocks noChangeShapeType="1"/>
          </p:cNvSpPr>
          <p:nvPr/>
        </p:nvSpPr>
        <p:spPr bwMode="auto">
          <a:xfrm flipH="1">
            <a:off x="1227138" y="3725863"/>
            <a:ext cx="304800" cy="1793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7" name="Line 33"/>
          <p:cNvSpPr>
            <a:spLocks noChangeShapeType="1"/>
          </p:cNvSpPr>
          <p:nvPr/>
        </p:nvSpPr>
        <p:spPr bwMode="auto">
          <a:xfrm>
            <a:off x="2654300" y="4165600"/>
            <a:ext cx="604838" cy="1397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3" name="Picture 37" descr="09_07dPrometAndMetaphase-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84" b="2982"/>
          <a:stretch/>
        </p:blipFill>
        <p:spPr bwMode="auto">
          <a:xfrm>
            <a:off x="4467225" y="474663"/>
            <a:ext cx="4378325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4525963" y="5592763"/>
            <a:ext cx="1108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100" b="1"/>
              <a:t>Spindle</a:t>
            </a: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7031038" y="1212850"/>
            <a:ext cx="1506537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lnSpc>
                <a:spcPct val="95000"/>
              </a:lnSpc>
            </a:pPr>
            <a:r>
              <a:rPr lang="en-US" altLang="en-US" sz="2100" b="1" dirty="0"/>
              <a:t>Metaphase</a:t>
            </a:r>
          </a:p>
          <a:p>
            <a:pPr algn="r">
              <a:lnSpc>
                <a:spcPct val="95000"/>
              </a:lnSpc>
            </a:pPr>
            <a:r>
              <a:rPr lang="en-US" altLang="en-US" sz="2100" b="1" dirty="0"/>
              <a:t>plate</a:t>
            </a:r>
          </a:p>
        </p:txBody>
      </p:sp>
      <p:sp>
        <p:nvSpPr>
          <p:cNvPr id="27" name="AutoShape 26"/>
          <p:cNvSpPr>
            <a:spLocks/>
          </p:cNvSpPr>
          <p:nvPr/>
        </p:nvSpPr>
        <p:spPr bwMode="auto">
          <a:xfrm rot="-344626">
            <a:off x="4729163" y="1998663"/>
            <a:ext cx="203200" cy="3382962"/>
          </a:xfrm>
          <a:prstGeom prst="leftBrace">
            <a:avLst>
              <a:gd name="adj1" fmla="val 47016"/>
              <a:gd name="adj2" fmla="val 57009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 b="1">
              <a:latin typeface="Times" pitchFamily="84" charset="0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5910263" y="550863"/>
            <a:ext cx="170338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b="1">
                <a:solidFill>
                  <a:schemeClr val="bg1"/>
                </a:solidFill>
              </a:rPr>
              <a:t>Metaphase</a:t>
            </a:r>
          </a:p>
        </p:txBody>
      </p:sp>
      <p:sp>
        <p:nvSpPr>
          <p:cNvPr id="30" name="Line 35"/>
          <p:cNvSpPr>
            <a:spLocks noChangeShapeType="1"/>
          </p:cNvSpPr>
          <p:nvPr/>
        </p:nvSpPr>
        <p:spPr bwMode="auto">
          <a:xfrm>
            <a:off x="4762500" y="3937000"/>
            <a:ext cx="20638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36"/>
          <p:cNvSpPr>
            <a:spLocks noChangeShapeType="1"/>
          </p:cNvSpPr>
          <p:nvPr/>
        </p:nvSpPr>
        <p:spPr bwMode="auto">
          <a:xfrm>
            <a:off x="8250238" y="1828800"/>
            <a:ext cx="304800" cy="1528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81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/>
      <p:bldP spid="32775" grpId="0"/>
      <p:bldP spid="32776" grpId="0"/>
      <p:bldP spid="32784" grpId="0" animBg="1"/>
      <p:bldP spid="32785" grpId="0" animBg="1"/>
      <p:bldP spid="32786" grpId="0" animBg="1"/>
      <p:bldP spid="32787" grpId="0" animBg="1"/>
      <p:bldP spid="24" grpId="0"/>
      <p:bldP spid="26" grpId="0"/>
      <p:bldP spid="27" grpId="0" animBg="1"/>
      <p:bldP spid="30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6" descr="09_07eAnaAndTelophase-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10" b="3801"/>
          <a:stretch/>
        </p:blipFill>
        <p:spPr bwMode="auto">
          <a:xfrm>
            <a:off x="296864" y="484188"/>
            <a:ext cx="4119562" cy="566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altLang="en-US" sz="1200">
                <a:solidFill>
                  <a:schemeClr val="tx1"/>
                </a:solidFill>
                <a:latin typeface="Arial" charset="0"/>
              </a:rPr>
              <a:t>Figure 9.7e</a:t>
            </a:r>
          </a:p>
        </p:txBody>
      </p:sp>
      <p:sp>
        <p:nvSpPr>
          <p:cNvPr id="33796" name="Text Box 31"/>
          <p:cNvSpPr txBox="1">
            <a:spLocks noChangeArrowheads="1"/>
          </p:cNvSpPr>
          <p:nvPr/>
        </p:nvSpPr>
        <p:spPr bwMode="auto">
          <a:xfrm>
            <a:off x="1614488" y="555625"/>
            <a:ext cx="149860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b="1">
                <a:solidFill>
                  <a:schemeClr val="bg1"/>
                </a:solidFill>
              </a:rPr>
              <a:t>Anaphase</a:t>
            </a:r>
          </a:p>
        </p:txBody>
      </p:sp>
      <p:sp>
        <p:nvSpPr>
          <p:cNvPr id="33797" name="Text Box 31"/>
          <p:cNvSpPr txBox="1">
            <a:spLocks noChangeArrowheads="1"/>
          </p:cNvSpPr>
          <p:nvPr/>
        </p:nvSpPr>
        <p:spPr bwMode="auto">
          <a:xfrm>
            <a:off x="5427663" y="566738"/>
            <a:ext cx="2230437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US" altLang="en-US" b="1">
                <a:solidFill>
                  <a:schemeClr val="bg1"/>
                </a:solidFill>
              </a:rPr>
              <a:t> Telophase and </a:t>
            </a:r>
          </a:p>
          <a:p>
            <a:pPr algn="ctr">
              <a:lnSpc>
                <a:spcPct val="95000"/>
              </a:lnSpc>
            </a:pPr>
            <a:r>
              <a:rPr lang="en-US" altLang="en-US" b="1">
                <a:solidFill>
                  <a:schemeClr val="bg1"/>
                </a:solidFill>
              </a:rPr>
              <a:t>Cytokinesis</a:t>
            </a:r>
          </a:p>
        </p:txBody>
      </p:sp>
      <p:sp>
        <p:nvSpPr>
          <p:cNvPr id="33801" name="Text Box 31"/>
          <p:cNvSpPr txBox="1">
            <a:spLocks noChangeArrowheads="1"/>
          </p:cNvSpPr>
          <p:nvPr/>
        </p:nvSpPr>
        <p:spPr bwMode="auto">
          <a:xfrm>
            <a:off x="563563" y="5535613"/>
            <a:ext cx="197008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100" b="1" dirty="0"/>
              <a:t>Daughter</a:t>
            </a:r>
          </a:p>
          <a:p>
            <a:pPr>
              <a:lnSpc>
                <a:spcPct val="95000"/>
              </a:lnSpc>
            </a:pPr>
            <a:r>
              <a:rPr lang="en-US" altLang="en-US" sz="2100" b="1" dirty="0"/>
              <a:t>chromosomes</a:t>
            </a:r>
          </a:p>
        </p:txBody>
      </p:sp>
      <p:sp>
        <p:nvSpPr>
          <p:cNvPr id="33806" name="Line 34"/>
          <p:cNvSpPr>
            <a:spLocks noChangeShapeType="1"/>
          </p:cNvSpPr>
          <p:nvPr/>
        </p:nvSpPr>
        <p:spPr bwMode="auto">
          <a:xfrm flipH="1">
            <a:off x="900113" y="2938463"/>
            <a:ext cx="3175" cy="2606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7" name="Line 35"/>
          <p:cNvSpPr>
            <a:spLocks noChangeShapeType="1"/>
          </p:cNvSpPr>
          <p:nvPr/>
        </p:nvSpPr>
        <p:spPr bwMode="auto">
          <a:xfrm flipH="1">
            <a:off x="900113" y="3859213"/>
            <a:ext cx="142875" cy="1685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" name="Picture 36" descr="09_07eAnaAndTelophase-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89" b="3801"/>
          <a:stretch/>
        </p:blipFill>
        <p:spPr bwMode="auto">
          <a:xfrm>
            <a:off x="4416425" y="484188"/>
            <a:ext cx="4429125" cy="566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5427663" y="566738"/>
            <a:ext cx="2230437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US" altLang="en-US" b="1">
                <a:solidFill>
                  <a:schemeClr val="bg1"/>
                </a:solidFill>
              </a:rPr>
              <a:t> Telophase and </a:t>
            </a:r>
          </a:p>
          <a:p>
            <a:pPr algn="ctr">
              <a:lnSpc>
                <a:spcPct val="95000"/>
              </a:lnSpc>
            </a:pPr>
            <a:r>
              <a:rPr lang="en-US" altLang="en-US" b="1">
                <a:solidFill>
                  <a:schemeClr val="bg1"/>
                </a:solidFill>
              </a:rPr>
              <a:t>Cytokinesis</a:t>
            </a: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4278313" y="1470025"/>
            <a:ext cx="12160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100" b="1"/>
              <a:t>Cleavage</a:t>
            </a:r>
          </a:p>
          <a:p>
            <a:pPr>
              <a:lnSpc>
                <a:spcPct val="95000"/>
              </a:lnSpc>
            </a:pPr>
            <a:r>
              <a:rPr lang="en-US" altLang="en-US" sz="2100" b="1"/>
              <a:t>furrow</a:t>
            </a: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4416425" y="5286375"/>
            <a:ext cx="1222375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100" b="1" dirty="0"/>
              <a:t>Nuclear</a:t>
            </a:r>
          </a:p>
          <a:p>
            <a:pPr>
              <a:lnSpc>
                <a:spcPct val="95000"/>
              </a:lnSpc>
            </a:pPr>
            <a:r>
              <a:rPr lang="en-US" altLang="en-US" sz="2100" b="1" dirty="0"/>
              <a:t>envelope</a:t>
            </a:r>
          </a:p>
          <a:p>
            <a:pPr>
              <a:lnSpc>
                <a:spcPct val="95000"/>
              </a:lnSpc>
            </a:pPr>
            <a:r>
              <a:rPr lang="en-US" altLang="en-US" sz="2100" b="1" dirty="0"/>
              <a:t>forming</a:t>
            </a:r>
          </a:p>
        </p:txBody>
      </p:sp>
      <p:sp>
        <p:nvSpPr>
          <p:cNvPr id="22" name="Line 31"/>
          <p:cNvSpPr>
            <a:spLocks noChangeShapeType="1"/>
          </p:cNvSpPr>
          <p:nvPr/>
        </p:nvSpPr>
        <p:spPr bwMode="auto">
          <a:xfrm flipH="1" flipV="1">
            <a:off x="5159375" y="1955800"/>
            <a:ext cx="457200" cy="1758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32"/>
          <p:cNvSpPr>
            <a:spLocks noChangeShapeType="1"/>
          </p:cNvSpPr>
          <p:nvPr/>
        </p:nvSpPr>
        <p:spPr bwMode="auto">
          <a:xfrm flipH="1">
            <a:off x="5510213" y="4713288"/>
            <a:ext cx="311150" cy="736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33"/>
          <p:cNvSpPr>
            <a:spLocks noChangeShapeType="1"/>
          </p:cNvSpPr>
          <p:nvPr/>
        </p:nvSpPr>
        <p:spPr bwMode="auto">
          <a:xfrm flipH="1">
            <a:off x="5510213" y="5059363"/>
            <a:ext cx="692150" cy="384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41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1" grpId="0"/>
      <p:bldP spid="33806" grpId="0" animBg="1"/>
      <p:bldP spid="33807" grpId="0" animBg="1"/>
      <p:bldP spid="18" grpId="0"/>
      <p:bldP spid="20" grpId="0"/>
      <p:bldP spid="2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0" descr="09_10a_CytokinesisAnimal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5"/>
          <a:stretch>
            <a:fillRect/>
          </a:stretch>
        </p:blipFill>
        <p:spPr bwMode="auto">
          <a:xfrm>
            <a:off x="2416175" y="342900"/>
            <a:ext cx="4310063" cy="599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Rectangle 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-74613" y="-98330"/>
            <a:ext cx="4325938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algn="l"/>
            <a:r>
              <a:rPr lang="en-US" altLang="en-US" sz="2800" dirty="0">
                <a:solidFill>
                  <a:srgbClr val="000000"/>
                </a:solidFill>
                <a:latin typeface="Times New Roman" pitchFamily="84" charset="0"/>
                <a:ea typeface="ＭＳ Ｐゴシック" pitchFamily="84" charset="-128"/>
              </a:rPr>
              <a:t>Cytokinesis in an animal cell </a:t>
            </a:r>
            <a:endParaRPr lang="en-US" altLang="en-US" sz="2800" dirty="0">
              <a:latin typeface="Arial" charset="0"/>
            </a:endParaRPr>
          </a:p>
        </p:txBody>
      </p:sp>
      <p:sp>
        <p:nvSpPr>
          <p:cNvPr id="54277" name="Text Box 31"/>
          <p:cNvSpPr txBox="1">
            <a:spLocks noChangeArrowheads="1"/>
          </p:cNvSpPr>
          <p:nvPr/>
        </p:nvSpPr>
        <p:spPr bwMode="auto">
          <a:xfrm>
            <a:off x="2487613" y="5849938"/>
            <a:ext cx="19923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Contractile ring of</a:t>
            </a:r>
          </a:p>
          <a:p>
            <a:pPr>
              <a:lnSpc>
                <a:spcPct val="95000"/>
              </a:lnSpc>
            </a:pPr>
            <a:r>
              <a:rPr lang="en-US" altLang="en-US" sz="1800" b="1"/>
              <a:t>microfilaments</a:t>
            </a:r>
          </a:p>
        </p:txBody>
      </p:sp>
      <p:sp>
        <p:nvSpPr>
          <p:cNvPr id="54278" name="Text Box 31"/>
          <p:cNvSpPr txBox="1">
            <a:spLocks noChangeArrowheads="1"/>
          </p:cNvSpPr>
          <p:nvPr/>
        </p:nvSpPr>
        <p:spPr bwMode="auto">
          <a:xfrm>
            <a:off x="2522538" y="3638550"/>
            <a:ext cx="1825625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Cleavage furrow</a:t>
            </a:r>
          </a:p>
        </p:txBody>
      </p:sp>
      <p:sp>
        <p:nvSpPr>
          <p:cNvPr id="54279" name="Text Box 31"/>
          <p:cNvSpPr txBox="1">
            <a:spLocks noChangeArrowheads="1"/>
          </p:cNvSpPr>
          <p:nvPr/>
        </p:nvSpPr>
        <p:spPr bwMode="auto">
          <a:xfrm>
            <a:off x="4927600" y="5856288"/>
            <a:ext cx="1597025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Daughter cells</a:t>
            </a:r>
          </a:p>
        </p:txBody>
      </p:sp>
      <p:sp>
        <p:nvSpPr>
          <p:cNvPr id="54280" name="Text Box 31"/>
          <p:cNvSpPr txBox="1">
            <a:spLocks noChangeArrowheads="1"/>
          </p:cNvSpPr>
          <p:nvPr/>
        </p:nvSpPr>
        <p:spPr bwMode="auto">
          <a:xfrm>
            <a:off x="5340350" y="3489325"/>
            <a:ext cx="808038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 b="1"/>
              <a:t>100 </a:t>
            </a:r>
            <a:r>
              <a:rPr lang="en-US" altLang="en-US" sz="1800" b="1">
                <a:sym typeface="Symbol" pitchFamily="84" charset="2"/>
              </a:rPr>
              <a:t></a:t>
            </a:r>
            <a:r>
              <a:rPr lang="en-US" altLang="en-US" sz="1800" b="1"/>
              <a:t>m</a:t>
            </a:r>
          </a:p>
        </p:txBody>
      </p:sp>
      <p:sp>
        <p:nvSpPr>
          <p:cNvPr id="54281" name="Line 31"/>
          <p:cNvSpPr>
            <a:spLocks noChangeShapeType="1"/>
          </p:cNvSpPr>
          <p:nvPr/>
        </p:nvSpPr>
        <p:spPr bwMode="auto">
          <a:xfrm flipH="1">
            <a:off x="2965450" y="2416175"/>
            <a:ext cx="1285875" cy="124618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2" name="Line 32"/>
          <p:cNvSpPr>
            <a:spLocks noChangeShapeType="1"/>
          </p:cNvSpPr>
          <p:nvPr/>
        </p:nvSpPr>
        <p:spPr bwMode="auto">
          <a:xfrm flipH="1" flipV="1">
            <a:off x="2974975" y="3905250"/>
            <a:ext cx="300038" cy="663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3" name="Line 33"/>
          <p:cNvSpPr>
            <a:spLocks noChangeShapeType="1"/>
          </p:cNvSpPr>
          <p:nvPr/>
        </p:nvSpPr>
        <p:spPr bwMode="auto">
          <a:xfrm>
            <a:off x="5502275" y="3386138"/>
            <a:ext cx="0" cy="98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4" name="Line 34"/>
          <p:cNvSpPr>
            <a:spLocks noChangeShapeType="1"/>
          </p:cNvSpPr>
          <p:nvPr/>
        </p:nvSpPr>
        <p:spPr bwMode="auto">
          <a:xfrm>
            <a:off x="5980113" y="3386138"/>
            <a:ext cx="0" cy="98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5" name="Line 35"/>
          <p:cNvSpPr>
            <a:spLocks noChangeShapeType="1"/>
          </p:cNvSpPr>
          <p:nvPr/>
        </p:nvSpPr>
        <p:spPr bwMode="auto">
          <a:xfrm flipH="1">
            <a:off x="5502275" y="3430588"/>
            <a:ext cx="4841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6" name="Line 36"/>
          <p:cNvSpPr>
            <a:spLocks noChangeShapeType="1"/>
          </p:cNvSpPr>
          <p:nvPr/>
        </p:nvSpPr>
        <p:spPr bwMode="auto">
          <a:xfrm flipH="1">
            <a:off x="2878138" y="5019675"/>
            <a:ext cx="339725" cy="8620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7" name="Line 37"/>
          <p:cNvSpPr>
            <a:spLocks noChangeShapeType="1"/>
          </p:cNvSpPr>
          <p:nvPr/>
        </p:nvSpPr>
        <p:spPr bwMode="auto">
          <a:xfrm>
            <a:off x="5218113" y="5313363"/>
            <a:ext cx="495300" cy="542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8" name="Line 38"/>
          <p:cNvSpPr>
            <a:spLocks noChangeShapeType="1"/>
          </p:cNvSpPr>
          <p:nvPr/>
        </p:nvSpPr>
        <p:spPr bwMode="auto">
          <a:xfrm flipH="1">
            <a:off x="5713413" y="5300663"/>
            <a:ext cx="450850" cy="55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9" name="Line 41"/>
          <p:cNvSpPr>
            <a:spLocks noChangeShapeType="1"/>
          </p:cNvSpPr>
          <p:nvPr/>
        </p:nvSpPr>
        <p:spPr bwMode="auto">
          <a:xfrm flipH="1">
            <a:off x="2965450" y="2416175"/>
            <a:ext cx="1285875" cy="1246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434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1377</TotalTime>
  <Words>552</Words>
  <Application>Microsoft Office PowerPoint</Application>
  <PresentationFormat>On-screen Show (4:3)</PresentationFormat>
  <Paragraphs>142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Tahoma</vt:lpstr>
      <vt:lpstr>Times</vt:lpstr>
      <vt:lpstr>Times New Roman</vt:lpstr>
      <vt:lpstr>Wingdings</vt:lpstr>
      <vt:lpstr>Office Theme</vt:lpstr>
      <vt:lpstr>PowerPoint Presentation</vt:lpstr>
      <vt:lpstr>You Must Know </vt:lpstr>
      <vt:lpstr>Figure 9.1 – Chromosomes during cell division</vt:lpstr>
      <vt:lpstr>The Cell Cycle</vt:lpstr>
      <vt:lpstr>PowerPoint Presentation</vt:lpstr>
      <vt:lpstr>Figure 9.7c</vt:lpstr>
      <vt:lpstr>Figure 9.7d</vt:lpstr>
      <vt:lpstr>Figure 9.7e</vt:lpstr>
      <vt:lpstr>Cytokinesis in an animal cell </vt:lpstr>
      <vt:lpstr>PowerPoint Presentation</vt:lpstr>
      <vt:lpstr>Figure 9.11</vt:lpstr>
      <vt:lpstr>Please set up your lab poster on the counter in the back of the classroom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lauren.wingard</dc:creator>
  <cp:lastModifiedBy>Lauren Wingard</cp:lastModifiedBy>
  <cp:revision>92</cp:revision>
  <cp:lastPrinted>2019-11-21T15:40:00Z</cp:lastPrinted>
  <dcterms:created xsi:type="dcterms:W3CDTF">2014-11-30T15:21:48Z</dcterms:created>
  <dcterms:modified xsi:type="dcterms:W3CDTF">2019-11-21T20:08:55Z</dcterms:modified>
</cp:coreProperties>
</file>